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4" r:id="rId3"/>
    <p:sldId id="265" r:id="rId4"/>
    <p:sldId id="258" r:id="rId5"/>
    <p:sldId id="257" r:id="rId6"/>
    <p:sldId id="261" r:id="rId7"/>
    <p:sldId id="259" r:id="rId8"/>
    <p:sldId id="260" r:id="rId9"/>
    <p:sldId id="262" r:id="rId10"/>
    <p:sldId id="263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0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zanova_Uchus_ne_putat_bukvy_2_vk_com.pdf" TargetMode="External"/><Relationship Id="rId2" Type="http://schemas.openxmlformats.org/officeDocument/2006/relationships/hyperlink" Target="Mazanova_E_V_Uchus_ne_putat_bukvy_Albom_1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14096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Устранение оптических и кинетических ошибок в письменной речи у обучающихся с умственной отсталость (интеллектуальными нарушениями)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941168"/>
            <a:ext cx="4672608" cy="146456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Выполнила учитель-логопед</a:t>
            </a:r>
          </a:p>
          <a:p>
            <a:pPr algn="r"/>
            <a:r>
              <a:rPr lang="ru-RU" dirty="0" smtClean="0"/>
              <a:t>КГКОУ ШИ 11</a:t>
            </a:r>
          </a:p>
          <a:p>
            <a:pPr algn="r"/>
            <a:r>
              <a:rPr lang="ru-RU" dirty="0" smtClean="0"/>
              <a:t> Кудашкина В.А.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4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/>
              <a:t>Формирование буквенного </a:t>
            </a:r>
            <a:r>
              <a:rPr lang="ru-RU" sz="2800" dirty="0" err="1"/>
              <a:t>гнозиса</a:t>
            </a:r>
            <a:r>
              <a:rPr lang="ru-RU" sz="28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76872"/>
            <a:ext cx="3071297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55026"/>
            <a:ext cx="2592288" cy="33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289" y="2521278"/>
            <a:ext cx="2952328" cy="379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6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Методические рекомендации </a:t>
            </a:r>
            <a:br>
              <a:rPr lang="ru-RU" b="1" dirty="0" smtClean="0">
                <a:solidFill>
                  <a:srgbClr val="CC3300"/>
                </a:solidFill>
              </a:rPr>
            </a:br>
            <a:r>
              <a:rPr lang="ru-RU" b="1" dirty="0" smtClean="0">
                <a:solidFill>
                  <a:srgbClr val="CC3300"/>
                </a:solidFill>
              </a:rPr>
              <a:t>Е.В. Мазанова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hlinkClick r:id="rId2" action="ppaction://hlinkfile"/>
              </a:rPr>
              <a:t>Учусь не путать буквы. Альбом №1 </a:t>
            </a:r>
            <a:endParaRPr lang="ru-RU" sz="2800" dirty="0" smtClean="0"/>
          </a:p>
          <a:p>
            <a:pPr>
              <a:lnSpc>
                <a:spcPct val="150000"/>
              </a:lnSpc>
            </a:pPr>
            <a:r>
              <a:rPr lang="ru-RU" sz="2800" dirty="0" smtClean="0">
                <a:hlinkClick r:id="rId3" action="ppaction://hlinkfile"/>
              </a:rPr>
              <a:t>Учусь не путать буквы. Альбом №2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9711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32856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СПАСИБО ЗА ВНИМАНИЕ.</a:t>
            </a:r>
            <a:endParaRPr lang="ru-RU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C3300"/>
                </a:solidFill>
              </a:rPr>
              <a:t>Дисграфия</a:t>
            </a:r>
            <a:r>
              <a:rPr lang="ru-RU" b="1" dirty="0" smtClean="0">
                <a:solidFill>
                  <a:srgbClr val="CC3300"/>
                </a:solidFill>
              </a:rPr>
              <a:t> 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процесса письма, проявляющееся в стойких, повторяющихся ошибках, обусловленных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высших психических функций, участвующих в процессе письма.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Лалаева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1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Формы </a:t>
            </a:r>
            <a:r>
              <a:rPr lang="ru-RU" b="1" dirty="0" err="1" smtClean="0">
                <a:solidFill>
                  <a:srgbClr val="CC3300"/>
                </a:solidFill>
              </a:rPr>
              <a:t>дисграфии</a:t>
            </a:r>
            <a:r>
              <a:rPr lang="ru-RU" b="1" dirty="0" smtClean="0">
                <a:solidFill>
                  <a:srgbClr val="CC3300"/>
                </a:solidFill>
              </a:rPr>
              <a:t> 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а</a:t>
            </a:r>
            <a:r>
              <a:rPr lang="ru-RU" sz="2800" dirty="0" err="1" smtClean="0"/>
              <a:t>ртикуляторно</a:t>
            </a:r>
            <a:r>
              <a:rPr lang="ru-RU" sz="2800" dirty="0" smtClean="0"/>
              <a:t>-акустическая </a:t>
            </a:r>
            <a:r>
              <a:rPr lang="ru-RU" sz="2800" dirty="0"/>
              <a:t>форма </a:t>
            </a:r>
            <a:r>
              <a:rPr lang="ru-RU" sz="2800" dirty="0" err="1" smtClean="0"/>
              <a:t>дисграфии</a:t>
            </a:r>
            <a:endParaRPr lang="ru-RU" sz="2800" dirty="0" smtClean="0"/>
          </a:p>
          <a:p>
            <a:r>
              <a:rPr lang="ru-RU" sz="2800" dirty="0"/>
              <a:t>а</a:t>
            </a:r>
            <a:r>
              <a:rPr lang="ru-RU" sz="2800" dirty="0" smtClean="0"/>
              <a:t>кустическая </a:t>
            </a:r>
            <a:r>
              <a:rPr lang="ru-RU" sz="2800" dirty="0"/>
              <a:t>форма </a:t>
            </a:r>
            <a:r>
              <a:rPr lang="ru-RU" sz="2800" dirty="0" err="1" smtClean="0"/>
              <a:t>дисграфии</a:t>
            </a:r>
            <a:endParaRPr lang="ru-RU" sz="2800" dirty="0" smtClean="0"/>
          </a:p>
          <a:p>
            <a:r>
              <a:rPr lang="ru-RU" sz="2800" dirty="0" err="1"/>
              <a:t>д</a:t>
            </a:r>
            <a:r>
              <a:rPr lang="ru-RU" sz="2800" dirty="0" err="1" smtClean="0"/>
              <a:t>исграфия</a:t>
            </a:r>
            <a:r>
              <a:rPr lang="ru-RU" sz="2800" dirty="0" smtClean="0"/>
              <a:t> </a:t>
            </a:r>
            <a:r>
              <a:rPr lang="ru-RU" sz="2800" dirty="0"/>
              <a:t>на почве нарушения языкового анализа и </a:t>
            </a:r>
            <a:r>
              <a:rPr lang="ru-RU" sz="2800" dirty="0" smtClean="0"/>
              <a:t>синтеза</a:t>
            </a:r>
          </a:p>
          <a:p>
            <a:r>
              <a:rPr lang="ru-RU" sz="2800" dirty="0" err="1"/>
              <a:t>а</a:t>
            </a:r>
            <a:r>
              <a:rPr lang="ru-RU" sz="2800" dirty="0" err="1" smtClean="0"/>
              <a:t>грамматическая</a:t>
            </a:r>
            <a:r>
              <a:rPr lang="ru-RU" sz="2800" dirty="0" smtClean="0"/>
              <a:t> </a:t>
            </a:r>
            <a:r>
              <a:rPr lang="ru-RU" sz="2800" dirty="0" err="1" smtClean="0"/>
              <a:t>дисграфия</a:t>
            </a:r>
            <a:endParaRPr lang="ru-RU" sz="2800" dirty="0" smtClean="0"/>
          </a:p>
          <a:p>
            <a:r>
              <a:rPr lang="ru-RU" sz="2800" dirty="0"/>
              <a:t>о</a:t>
            </a:r>
            <a:r>
              <a:rPr lang="ru-RU" sz="2800" dirty="0" smtClean="0"/>
              <a:t>птическая </a:t>
            </a:r>
            <a:r>
              <a:rPr lang="ru-RU" sz="2800" dirty="0" err="1"/>
              <a:t>дисграфия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125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Оптическая </a:t>
            </a:r>
            <a:r>
              <a:rPr lang="ru-RU" b="1" dirty="0" err="1" smtClean="0">
                <a:solidFill>
                  <a:srgbClr val="CC3300"/>
                </a:solidFill>
              </a:rPr>
              <a:t>дисграфия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>
            <a:normAutofit/>
          </a:bodyPr>
          <a:lstStyle/>
          <a:p>
            <a:r>
              <a:rPr lang="ru-RU" sz="2800" dirty="0"/>
              <a:t>это нарушения на письме, обусловленные </a:t>
            </a:r>
            <a:r>
              <a:rPr lang="ru-RU" sz="2800" dirty="0" err="1"/>
              <a:t>несформированностью</a:t>
            </a:r>
            <a:r>
              <a:rPr lang="ru-RU" sz="2800" dirty="0"/>
              <a:t> зрительных, пространственных и моторных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24840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C3300"/>
                </a:solidFill>
              </a:rPr>
              <a:t>При оптической </a:t>
            </a:r>
            <a:r>
              <a:rPr lang="ru-RU" b="1" dirty="0" err="1">
                <a:solidFill>
                  <a:srgbClr val="CC3300"/>
                </a:solidFill>
              </a:rPr>
              <a:t>дисграфии</a:t>
            </a:r>
            <a:r>
              <a:rPr lang="ru-RU" b="1" dirty="0">
                <a:solidFill>
                  <a:srgbClr val="CC3300"/>
                </a:solidFill>
              </a:rPr>
              <a:t> наблюдаются следующие виды нарушений письма:</a:t>
            </a:r>
            <a:br>
              <a:rPr lang="ru-RU" b="1" dirty="0">
                <a:solidFill>
                  <a:srgbClr val="CC3300"/>
                </a:solidFill>
              </a:rPr>
            </a:b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464496"/>
          </a:xfrm>
        </p:spPr>
        <p:txBody>
          <a:bodyPr>
            <a:normAutofit/>
          </a:bodyPr>
          <a:lstStyle/>
          <a:p>
            <a:r>
              <a:rPr lang="ru-RU" dirty="0"/>
              <a:t>искаженное воспроизведение букв на письме (неправильное воспроизведение пространственного соотношения буквенных элементов, зеркальное написание букв, </a:t>
            </a:r>
            <a:r>
              <a:rPr lang="ru-RU" dirty="0" smtClean="0"/>
              <a:t>не дописывание </a:t>
            </a:r>
            <a:r>
              <a:rPr lang="ru-RU" dirty="0"/>
              <a:t>элементов, лишние элементы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замены </a:t>
            </a:r>
            <a:r>
              <a:rPr lang="ru-RU" dirty="0"/>
              <a:t>и смешения графически сходных </a:t>
            </a:r>
            <a:r>
              <a:rPr lang="ru-RU" dirty="0" smtClean="0"/>
              <a:t>букв отличающиеся </a:t>
            </a:r>
            <a:r>
              <a:rPr lang="ru-RU" dirty="0"/>
              <a:t>одним элементом ( п — т, ш — и, л — м ), либо буквы, состоящие из одинаковых или сходных элементов, но различно расположенных в пространстве ( п — н, м — ш).</a:t>
            </a:r>
          </a:p>
        </p:txBody>
      </p:sp>
    </p:spTree>
    <p:extLst>
      <p:ext uri="{BB962C8B-B14F-4D97-AF65-F5344CB8AC3E}">
        <p14:creationId xmlns:p14="http://schemas.microsoft.com/office/powerpoint/2010/main" val="39972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3300"/>
                </a:solidFill>
              </a:rPr>
              <a:t>Характерные ошибки 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Подмена букв, состоящих из одинаковых элементов в различном количестве (крючочков, кружочков и </a:t>
            </a:r>
            <a:r>
              <a:rPr lang="ru-RU" dirty="0" err="1"/>
              <a:t>тд</a:t>
            </a:r>
            <a:r>
              <a:rPr lang="ru-RU" dirty="0" smtClean="0"/>
              <a:t>.).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/>
              <a:t>ш-и</a:t>
            </a:r>
            <a:r>
              <a:rPr lang="ru-RU" i="1" dirty="0"/>
              <a:t>, р-у, м-л, </a:t>
            </a:r>
            <a:r>
              <a:rPr lang="ru-RU" i="1" dirty="0" smtClean="0"/>
              <a:t>т-п</a:t>
            </a:r>
            <a:r>
              <a:rPr lang="ru-RU" dirty="0" smtClean="0"/>
              <a:t>). </a:t>
            </a:r>
            <a:r>
              <a:rPr lang="ru-RU" i="1" dirty="0"/>
              <a:t>Н</a:t>
            </a:r>
            <a:r>
              <a:rPr lang="ru-RU" i="1" dirty="0" smtClean="0"/>
              <a:t>апример</a:t>
            </a:r>
            <a:r>
              <a:rPr lang="ru-RU" i="1" dirty="0"/>
              <a:t>: шея – </a:t>
            </a:r>
            <a:r>
              <a:rPr lang="ru-RU" i="1" dirty="0" err="1"/>
              <a:t>иея</a:t>
            </a:r>
            <a:r>
              <a:rPr lang="ru-RU" i="1" dirty="0"/>
              <a:t>, тряпка – </a:t>
            </a:r>
            <a:r>
              <a:rPr lang="ru-RU" i="1" dirty="0" err="1"/>
              <a:t>пяпка</a:t>
            </a:r>
            <a:r>
              <a:rPr lang="ru-RU" i="1" dirty="0"/>
              <a:t>, монета – </a:t>
            </a:r>
            <a:r>
              <a:rPr lang="ru-RU" i="1" dirty="0" err="1"/>
              <a:t>лонета</a:t>
            </a:r>
            <a:endParaRPr lang="ru-RU" dirty="0" smtClean="0"/>
          </a:p>
          <a:p>
            <a:r>
              <a:rPr lang="ru-RU" dirty="0"/>
              <a:t>Замена похожих по написанию букв, которые имеют разное расположение отдельных элементов символа</a:t>
            </a:r>
            <a:r>
              <a:rPr lang="ru-RU" dirty="0" smtClean="0"/>
              <a:t>. (</a:t>
            </a:r>
            <a:r>
              <a:rPr lang="ru-RU" i="1" dirty="0" smtClean="0"/>
              <a:t>б-у</a:t>
            </a:r>
            <a:r>
              <a:rPr lang="ru-RU" i="1" dirty="0"/>
              <a:t>, в-д, </a:t>
            </a:r>
            <a:r>
              <a:rPr lang="ru-RU" i="1" dirty="0" smtClean="0"/>
              <a:t>ш-т).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Н</a:t>
            </a:r>
            <a:r>
              <a:rPr lang="ru-RU" i="1" dirty="0" smtClean="0"/>
              <a:t>апример</a:t>
            </a:r>
            <a:r>
              <a:rPr lang="ru-RU" i="1" dirty="0"/>
              <a:t>: будка – </a:t>
            </a:r>
            <a:r>
              <a:rPr lang="ru-RU" i="1" dirty="0" err="1"/>
              <a:t>удка</a:t>
            </a:r>
            <a:r>
              <a:rPr lang="ru-RU" i="1" dirty="0"/>
              <a:t>, уборка – </a:t>
            </a:r>
            <a:r>
              <a:rPr lang="ru-RU" i="1" dirty="0" err="1"/>
              <a:t>буорка</a:t>
            </a:r>
            <a:r>
              <a:rPr lang="ru-RU" i="1" dirty="0"/>
              <a:t>, школьник – </a:t>
            </a:r>
            <a:r>
              <a:rPr lang="ru-RU" i="1" dirty="0" err="1"/>
              <a:t>ткольник</a:t>
            </a:r>
            <a:r>
              <a:rPr lang="ru-RU" i="1" dirty="0"/>
              <a:t>, вилка – </a:t>
            </a:r>
            <a:r>
              <a:rPr lang="ru-RU" i="1" dirty="0" err="1"/>
              <a:t>дилка</a:t>
            </a:r>
            <a:r>
              <a:rPr lang="ru-RU" i="1" dirty="0"/>
              <a:t>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Утеря и не дописывание составляющие части букв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/>
              <a:t>у </a:t>
            </a:r>
            <a:r>
              <a:rPr lang="ru-RU" i="1" dirty="0"/>
              <a:t>и </a:t>
            </a:r>
            <a:r>
              <a:rPr lang="ru-RU" i="1" dirty="0" smtClean="0"/>
              <a:t>д, </a:t>
            </a:r>
            <a:r>
              <a:rPr lang="ru-RU" i="1" dirty="0"/>
              <a:t>галочки в буквах б, </a:t>
            </a:r>
            <a:r>
              <a:rPr lang="ru-RU" i="1" dirty="0" smtClean="0"/>
              <a:t>а</a:t>
            </a:r>
            <a:r>
              <a:rPr lang="ru-RU" dirty="0" smtClean="0"/>
              <a:t>). </a:t>
            </a:r>
            <a:r>
              <a:rPr lang="ru-RU" i="1" dirty="0"/>
              <a:t>Н</a:t>
            </a:r>
            <a:r>
              <a:rPr lang="ru-RU" i="1" dirty="0" smtClean="0"/>
              <a:t>апример</a:t>
            </a:r>
            <a:r>
              <a:rPr lang="ru-RU" i="1" dirty="0"/>
              <a:t>: Антон — </a:t>
            </a:r>
            <a:r>
              <a:rPr lang="el-GR" i="1" dirty="0"/>
              <a:t>Λ</a:t>
            </a:r>
            <a:r>
              <a:rPr lang="ru-RU" i="1" dirty="0" err="1"/>
              <a:t>нтон</a:t>
            </a:r>
            <a:r>
              <a:rPr lang="ru-RU" i="1" dirty="0"/>
              <a:t>.</a:t>
            </a:r>
            <a:endParaRPr lang="ru-RU" dirty="0" smtClean="0"/>
          </a:p>
          <a:p>
            <a:r>
              <a:rPr lang="ru-RU" dirty="0"/>
              <a:t>Написание букв в их зеркальном отображении. Символы пишутся правильно, но в другую сторону</a:t>
            </a:r>
            <a:r>
              <a:rPr lang="ru-RU" dirty="0" smtClean="0"/>
              <a:t>. </a:t>
            </a:r>
            <a:r>
              <a:rPr lang="ru-RU" i="1" dirty="0"/>
              <a:t>Например: Екатерина – </a:t>
            </a:r>
            <a:r>
              <a:rPr lang="ru-RU" i="1" dirty="0" err="1"/>
              <a:t>Зкатерина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99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3300"/>
                </a:solidFill>
              </a:rPr>
              <a:t>Коррекция оптической </a:t>
            </a:r>
            <a:r>
              <a:rPr lang="ru-RU" b="1" dirty="0" err="1" smtClean="0">
                <a:solidFill>
                  <a:srgbClr val="CC3300"/>
                </a:solidFill>
              </a:rPr>
              <a:t>дисграфии</a:t>
            </a:r>
            <a:endParaRPr lang="ru-RU" b="1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/>
          <a:lstStyle/>
          <a:p>
            <a:r>
              <a:rPr lang="ru-RU" sz="2800" dirty="0" smtClean="0"/>
              <a:t>Развитие зрительных функций.</a:t>
            </a:r>
          </a:p>
          <a:p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7"/>
            <a:ext cx="4009424" cy="25317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047" y="2924944"/>
            <a:ext cx="4238643" cy="238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ru-RU" sz="2800" dirty="0"/>
              <a:t>Формирование пространственных представлений.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65636"/>
            <a:ext cx="2232248" cy="3295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798" y="2708920"/>
            <a:ext cx="3435354" cy="19417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926268"/>
            <a:ext cx="2552873" cy="31384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410871"/>
            <a:ext cx="3777514" cy="1632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ru-RU" sz="2800" dirty="0"/>
              <a:t>Развитие </a:t>
            </a:r>
            <a:r>
              <a:rPr lang="ru-RU" sz="2800" dirty="0" err="1"/>
              <a:t>графомотрных</a:t>
            </a:r>
            <a:r>
              <a:rPr lang="ru-RU" sz="2800" dirty="0"/>
              <a:t> навыков.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3312368" cy="458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ds02.infourok.ru/uploads/ex/1284/0003334b-6491e626/hello_html_mc475fa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281748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s05.infourok.ru/uploads/ex/02c4/0005466b-3b665929/img4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29000"/>
            <a:ext cx="4822229" cy="271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96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678</TotalTime>
  <Words>272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Устранение оптических и кинетических ошибок в письменной речи у обучающихся с умственной отсталость (интеллектуальными нарушениями)</vt:lpstr>
      <vt:lpstr>Дисграфия </vt:lpstr>
      <vt:lpstr>Формы дисграфии </vt:lpstr>
      <vt:lpstr>Оптическая дисграфия</vt:lpstr>
      <vt:lpstr>При оптической дисграфии наблюдаются следующие виды нарушений письма: </vt:lpstr>
      <vt:lpstr>Характерные ошибки </vt:lpstr>
      <vt:lpstr>Коррекция оптической дисграфии</vt:lpstr>
      <vt:lpstr>Презентация PowerPoint</vt:lpstr>
      <vt:lpstr>Презентация PowerPoint</vt:lpstr>
      <vt:lpstr>Презентация PowerPoint</vt:lpstr>
      <vt:lpstr>Методические рекомендации  Е.В. Мазанова</vt:lpstr>
      <vt:lpstr>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Приемы коррекции оптических и кинетических ошибок письменной речи у обучающихся с умственной отсталость (интеллектуальными нарушениями)</dc:title>
  <dc:creator>Логопед</dc:creator>
  <cp:lastModifiedBy>09002</cp:lastModifiedBy>
  <cp:revision>21</cp:revision>
  <dcterms:created xsi:type="dcterms:W3CDTF">2022-03-21T02:06:34Z</dcterms:created>
  <dcterms:modified xsi:type="dcterms:W3CDTF">2022-03-27T23:10:27Z</dcterms:modified>
</cp:coreProperties>
</file>