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5D8BAB-AF7D-47FA-A394-9D620864F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5BB7776-51E1-4522-A0B6-10A30AAB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2D9E4E-29A7-4267-91AF-8B1D61DC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3B9609-4003-473D-9F15-349CE7F8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2F0ED29-0F45-4ADD-91F5-9A63F26E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2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3B1B6D-0D4D-4D46-A5D1-0B7FD467A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5DB7803-2D5E-4B13-ABCE-3569BFFF7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785A67-1CA3-43A5-8BD8-AADAD779B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8FE573-8366-400E-BD7A-2AD8D36F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8672F6-8C7E-4D5A-BE89-449EE00B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77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EE7DCEF-EDDB-48B2-A608-E752ADBA6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A542108-547B-4531-BCFA-A8EB22FA1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43CB46-2357-48F2-942E-907A407C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79D106-69B3-49CD-8DE3-72700C31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1F99BEA-D81C-4621-950E-70A3AF90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36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E97BC1-A0CF-4A45-AD87-474AC457D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4E41AD-272B-4297-A025-69C46B8DB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C65CE4-D21F-4EE1-AF4B-393DF601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44A8DA3-14D4-4919-9627-5A286D93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9A69A8-F303-43E1-AD9B-2FB4FC42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7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BDEAB7-332E-45DE-A480-45DAF8B46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C34ECEC-94D0-4CC1-B5F6-C02E7CEA7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44261B0-C473-4F8B-ADFA-0D10C550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CC49449-2983-4379-B909-DB549370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48E867-3D5B-4935-84B5-0A2338D39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14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AFC800-7649-4949-90E9-27A59B9C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1C9B1E-A2A7-4032-AEEF-B5C42E3FB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307A01E-5DB0-4E24-B7B3-C48107705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419C740-4AC6-4EC2-A9CA-0F9C48CB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5E568F5-5E6F-49B4-9B6B-1E43B774E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EDEEF70-FCD6-4447-A497-7BCF9611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54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92628B-1176-4D0F-AEF8-0E551B79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7F14FF6-40F2-4397-B1A7-1F5475DAC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5CE3BB4-79F0-42BC-A795-F6A285AB5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4E0BFF-5E16-41EA-8443-B510F39CC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9F2AEFE-F3C3-469E-9797-A0639DB54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C112208-D729-4D86-BD58-053A4F9B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C52706D-D9E7-4CC1-B405-6AD9FF0A8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54503BB-5619-4AC6-9B39-FBCE76CC7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13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79DF1-5383-4F20-874E-03E0F910F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DFF4287-818C-4818-A8D2-74AE975ED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9ABA591-5E50-48F5-A7E0-E3961B34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5F2EFC8-48AB-4BA6-94C7-B79FF085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6B707D5-8986-496E-A2E2-C5D7D3BF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B260AEE-FECF-4338-A240-46AAF7B1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4DC620-6876-4744-A472-5A8F8946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0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BB83E0-4E6F-4FF8-9894-670673BC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8CA317-D6AB-435D-9771-6E77AA64C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1415496-342D-4FBC-B0CD-0D981CBD8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C067E34-059D-4142-8996-E83FA4243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5190172-91D8-4E8C-BA78-47500621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80F71DA-54D0-4795-B795-CC87BBB84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51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BB5C4C-A754-499E-B849-6AD23C89E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AC0FBA8-6066-47CC-8FDD-396E4E645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D983F85-BE21-4932-97F5-D8CFB11E3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367AD80-68E1-4362-9D3F-A5CB3ADD2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4360528-F193-4039-8115-051BC921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B1B039C-8A17-4FB9-93E6-558EC8162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3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350112-5CBB-4F2C-9222-D64F5C9A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B1B5584-B7EC-4C5A-9291-08301B76E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2CAA2F-6AE8-426C-A2F7-0F61961BD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9F44-CB04-4DF9-922C-E1333FBDA24F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CB13D2-EAAB-4017-AE44-896CEF266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2C8E85-D8EE-43C1-A4E3-0F98A123A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C030-C279-422F-B206-061CBA33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90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858617-7866-4EBB-ACE0-80EC15F76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Расширение представлений об окружающем обучающихся на занятиях по развитию познавательной сферы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8D7EDE2-E5F2-4AD2-BF41-CDEF3A65E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87026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/>
              <a:t>Учитель-дефектолог Малик Н.В.</a:t>
            </a:r>
          </a:p>
          <a:p>
            <a:pPr algn="r"/>
            <a:endParaRPr lang="ru-RU" dirty="0"/>
          </a:p>
          <a:p>
            <a:pPr algn="r"/>
            <a:endParaRPr lang="ru-RU" dirty="0"/>
          </a:p>
          <a:p>
            <a:r>
              <a:rPr lang="ru-RU" dirty="0"/>
              <a:t>КГКОУ ШИ 11</a:t>
            </a:r>
          </a:p>
          <a:p>
            <a:r>
              <a:rPr lang="ru-RU" dirty="0"/>
              <a:t>2022 г.</a:t>
            </a:r>
          </a:p>
        </p:txBody>
      </p:sp>
    </p:spTree>
    <p:extLst>
      <p:ext uri="{BB962C8B-B14F-4D97-AF65-F5344CB8AC3E}">
        <p14:creationId xmlns:p14="http://schemas.microsoft.com/office/powerpoint/2010/main" val="4404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FC954B-02B8-4875-BB28-A7CCD05EF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28" y="1257753"/>
            <a:ext cx="10515600" cy="1325563"/>
          </a:xfrm>
        </p:spPr>
        <p:txBody>
          <a:bodyPr>
            <a:noAutofit/>
          </a:bodyPr>
          <a:lstStyle/>
          <a:p>
            <a:r>
              <a:rPr lang="ru-RU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Методы обучения, способствующие формированию представлений об окружающем </a:t>
            </a:r>
            <a:r>
              <a:rPr lang="ru-RU" sz="3600" b="0" i="0" dirty="0" smtClean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мире</a:t>
            </a:r>
            <a:r>
              <a:rPr lang="ru-RU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/>
            </a:r>
            <a:br>
              <a:rPr lang="ru-RU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FA852E-B93D-48B4-BF6D-E042C9CA9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2718254"/>
            <a:ext cx="10515600" cy="4351338"/>
          </a:xfrm>
        </p:spPr>
        <p:txBody>
          <a:bodyPr/>
          <a:lstStyle/>
          <a:p>
            <a:pPr algn="l"/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Наглядные методы</a:t>
            </a:r>
          </a:p>
          <a:p>
            <a:pPr algn="l"/>
            <a:endParaRPr lang="ru-RU" b="0" i="0" dirty="0">
              <a:solidFill>
                <a:srgbClr val="010101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Наглядные методы обучения условно можно подразделить на две большие группы: 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метод иллюстраций и 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метод демонстраций.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4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1C8AA-7DFB-428E-ADEA-94C2B8A4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AF992F-C88F-40C6-A474-36386C36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b="0" i="1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Метод иллюстраций </a:t>
            </a:r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предполагает показ ученикам иллюстративных пособий, плакатов, таблиц, картин, карт, зарисовок на доске, плоских моделей и пр.</a:t>
            </a:r>
          </a:p>
          <a:p>
            <a:pPr algn="l"/>
            <a:r>
              <a:rPr lang="ru-RU" b="0" i="1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Метод демонстраций </a:t>
            </a:r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обычно связан с демонстрацией приборов, опытов, технических установок, кинофильмов, диафильмов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20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79EEAB-4C93-4F8F-93EA-40B017E6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6929"/>
            <a:ext cx="10515600" cy="1325563"/>
          </a:xfrm>
        </p:spPr>
        <p:txBody>
          <a:bodyPr>
            <a:noAutofit/>
          </a:bodyPr>
          <a:lstStyle/>
          <a:p>
            <a:r>
              <a:rPr lang="ru-RU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Наглядные методы обучения условно можно подразделить на две большие группы: метод иллюстраций и метод демонстраций.</a:t>
            </a:r>
            <a:br>
              <a:rPr lang="ru-RU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8BA4BB-5B32-472D-AB09-B0789BB81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151" y="3243878"/>
            <a:ext cx="10515600" cy="4351338"/>
          </a:xfrm>
        </p:spPr>
        <p:txBody>
          <a:bodyPr/>
          <a:lstStyle/>
          <a:p>
            <a:pPr algn="l"/>
            <a:r>
              <a:rPr lang="ru-RU" b="0" i="1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Метод </a:t>
            </a:r>
            <a:r>
              <a:rPr lang="ru-RU" b="0" i="1" dirty="0" err="1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иллюстраций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предполагает</a:t>
            </a:r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 показ ученикам иллюстративных пособий, плакатов, таблиц, картин, карт, зарисовок на доске, плоских моделей и пр.</a:t>
            </a:r>
          </a:p>
          <a:p>
            <a:pPr algn="l"/>
            <a:r>
              <a:rPr lang="ru-RU" b="0" i="1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Метод </a:t>
            </a:r>
            <a:r>
              <a:rPr lang="ru-RU" b="0" i="1" dirty="0" err="1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демонстраций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обычно</a:t>
            </a:r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 связан с демонстрацией приборов, опытов, технических установок, кинофильмов, диафильмов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0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48FDA8-8ADB-49B0-BA68-FD6DFF5F1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i="1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Условия эффективного применения наглядности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/>
            </a:r>
            <a:br>
              <a:rPr lang="ru-RU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</a:br>
            <a:r>
              <a:rPr lang="ru-RU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При использовании наглядных методов обучения необходимо соблюдать ряд условий:</a:t>
            </a:r>
            <a:br>
              <a:rPr lang="ru-RU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323FAE-2A8D-407A-B351-55DD7D18B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а) применяемая наглядность должна соответствовать возрасту учащихся;</a:t>
            </a:r>
          </a:p>
          <a:p>
            <a:pPr algn="l"/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б) наглядность должна использоваться в меру и показывать ее следует постепенно и только в соответствующий момент урока;</a:t>
            </a:r>
          </a:p>
          <a:p>
            <a:pPr algn="l"/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в) наблюдение должно быть организовано таким образом, чтобы все учащиеся могли хорошо видеть демонстрируемый предмет;</a:t>
            </a:r>
          </a:p>
          <a:p>
            <a:pPr algn="l"/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г) необходимо четко выделять главное, существенное при показе иллюстраций;</a:t>
            </a:r>
          </a:p>
          <a:p>
            <a:pPr algn="l"/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д) детально продумывать пояснения, даваемые в ходе демонстрации явлений;</a:t>
            </a:r>
          </a:p>
          <a:p>
            <a:pPr algn="l"/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е) демонстрируемая наглядность должна быть точно согласована с содержанием материала;</a:t>
            </a:r>
          </a:p>
          <a:p>
            <a:pPr algn="l"/>
            <a:r>
              <a:rPr lang="ru-RU" b="0" i="0" dirty="0">
                <a:solidFill>
                  <a:srgbClr val="010101"/>
                </a:solidFill>
                <a:effectLst/>
                <a:latin typeface="Roboto" panose="02000000000000000000" pitchFamily="2" charset="0"/>
              </a:rPr>
              <a:t>ж) привлекать самих учеников к нахождению желаемой информации в наглядном пособии или демонстрационном устройстве.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4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A05205-5903-4B46-951F-54DD682E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Практические методы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ACEC07-A38C-4381-95AE-FCD40D3A3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основаны на практической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пражнения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рактические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7BF6C8-6133-40EA-96FA-B8B189827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2" y="261257"/>
            <a:ext cx="10607222" cy="1328737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упражнения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86E09CC-7806-40C6-AD89-DBF59B594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307" y="2151062"/>
            <a:ext cx="10515600" cy="1500187"/>
          </a:xfrm>
        </p:spPr>
        <p:txBody>
          <a:bodyPr>
            <a:noAutofit/>
          </a:bodyPr>
          <a:lstStyle/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88829">
            <a:off x="1076914" y="4361234"/>
            <a:ext cx="1575920" cy="208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0" y="1796855"/>
            <a:ext cx="1571977" cy="208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2368">
            <a:off x="9582387" y="1682384"/>
            <a:ext cx="1579314" cy="2110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620" y="4188345"/>
            <a:ext cx="1803475" cy="240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5144">
            <a:off x="2845627" y="1740571"/>
            <a:ext cx="1511785" cy="201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519" y="4376738"/>
            <a:ext cx="1721644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135" y="4104737"/>
            <a:ext cx="1935321" cy="2567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014" y="1773042"/>
            <a:ext cx="1577401" cy="2088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795" y="1709737"/>
            <a:ext cx="1705825" cy="226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7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7BF6C8-6133-40EA-96FA-B8B189827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2" y="261257"/>
            <a:ext cx="10607222" cy="1328737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упражнения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86E09CC-7806-40C6-AD89-DBF59B594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307" y="2151062"/>
            <a:ext cx="10515600" cy="150018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выполняются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одновременно с письменными и решают единые учебные задачи. Применение их помогает учащимся лучше воспринимать, осмысливать и запоминать учебный материал, способствует развитию пространственного воображения. Графические работы в зависимости от степени самостоятельности учащихся при их выполнении могут носить воспроизводящий, тренировочный или творческий характер.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306" y="2036309"/>
            <a:ext cx="10515600" cy="2852737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умственно отсталыми детьми по развитию их представлений об окружающем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мире необходима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их дальнейшей жизни </a:t>
            </a:r>
            <a:r>
              <a:rPr lang="ru-RU" sz="4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современных методиках.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2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329</Words>
  <Application>Microsoft Office PowerPoint</Application>
  <PresentationFormat>Произвольный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Расширение представлений об окружающем обучающихся на занятиях по развитию познавательной сферы</vt:lpstr>
      <vt:lpstr>Методы обучения, способствующие формированию представлений об окружающем мире </vt:lpstr>
      <vt:lpstr>Презентация PowerPoint</vt:lpstr>
      <vt:lpstr>Наглядные методы обучения условно можно подразделить на две большие группы: метод иллюстраций и метод демонстраций. </vt:lpstr>
      <vt:lpstr>Условия эффективного применения наглядности При использовании наглядных методов обучения необходимо соблюдать ряд условий: </vt:lpstr>
      <vt:lpstr>Практические методы</vt:lpstr>
      <vt:lpstr>Графические упражнения </vt:lpstr>
      <vt:lpstr>Графические упражнения </vt:lpstr>
      <vt:lpstr>Коррекционная работа с умственно отсталыми детьми по развитию их представлений об окружающем мире необходима для их дальнейшей жизни и возможна при современных методиках.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Расширение представлений об окружающем обучающихся на занятиях по развитию познавательной сферы</dc:title>
  <dc:creator>Оля</dc:creator>
  <cp:lastModifiedBy>Надежда</cp:lastModifiedBy>
  <cp:revision>5</cp:revision>
  <dcterms:created xsi:type="dcterms:W3CDTF">2022-03-27T13:50:42Z</dcterms:created>
  <dcterms:modified xsi:type="dcterms:W3CDTF">2022-03-27T23:48:59Z</dcterms:modified>
</cp:coreProperties>
</file>