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8" r:id="rId3"/>
    <p:sldId id="289" r:id="rId4"/>
    <p:sldId id="267" r:id="rId5"/>
    <p:sldId id="257" r:id="rId6"/>
    <p:sldId id="258" r:id="rId7"/>
    <p:sldId id="265" r:id="rId8"/>
    <p:sldId id="281" r:id="rId9"/>
    <p:sldId id="264" r:id="rId10"/>
    <p:sldId id="259" r:id="rId11"/>
    <p:sldId id="290" r:id="rId12"/>
    <p:sldId id="280" r:id="rId13"/>
    <p:sldId id="266" r:id="rId14"/>
    <p:sldId id="268" r:id="rId15"/>
    <p:sldId id="269" r:id="rId16"/>
    <p:sldId id="270" r:id="rId17"/>
    <p:sldId id="282" r:id="rId18"/>
    <p:sldId id="283" r:id="rId19"/>
    <p:sldId id="276" r:id="rId20"/>
    <p:sldId id="278" r:id="rId21"/>
    <p:sldId id="286" r:id="rId22"/>
    <p:sldId id="277" r:id="rId23"/>
    <p:sldId id="287" r:id="rId24"/>
    <p:sldId id="279" r:id="rId25"/>
    <p:sldId id="284" r:id="rId26"/>
    <p:sldId id="285" r:id="rId27"/>
    <p:sldId id="291" r:id="rId2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60" d="100"/>
          <a:sy n="60" d="100"/>
        </p:scale>
        <p:origin x="75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5C7721-41BA-4EE7-BEFC-9D9DE71C8C10}" type="datetimeFigureOut">
              <a:rPr lang="ru-RU" smtClean="0"/>
              <a:t>11.04.2022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E88B6B-B24A-415B-9853-CC92CB28BA98}" type="slidenum">
              <a:rPr lang="ru-RU" smtClean="0"/>
              <a:t>‹#›</a:t>
            </a:fld>
            <a:endParaRPr lang="ru-RU"/>
          </a:p>
        </p:txBody>
      </p:sp>
    </p:spTree>
    <p:extLst>
      <p:ext uri="{BB962C8B-B14F-4D97-AF65-F5344CB8AC3E}">
        <p14:creationId xmlns:p14="http://schemas.microsoft.com/office/powerpoint/2010/main" val="27961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E88B6B-B24A-415B-9853-CC92CB28BA98}" type="slidenum">
              <a:rPr lang="ru-RU" smtClean="0"/>
              <a:t>5</a:t>
            </a:fld>
            <a:endParaRPr lang="ru-RU"/>
          </a:p>
        </p:txBody>
      </p:sp>
    </p:spTree>
    <p:extLst>
      <p:ext uri="{BB962C8B-B14F-4D97-AF65-F5344CB8AC3E}">
        <p14:creationId xmlns:p14="http://schemas.microsoft.com/office/powerpoint/2010/main" val="396687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E88B6B-B24A-415B-9853-CC92CB28BA98}" type="slidenum">
              <a:rPr lang="ru-RU" smtClean="0"/>
              <a:t>22</a:t>
            </a:fld>
            <a:endParaRPr lang="ru-RU"/>
          </a:p>
        </p:txBody>
      </p:sp>
    </p:spTree>
    <p:extLst>
      <p:ext uri="{BB962C8B-B14F-4D97-AF65-F5344CB8AC3E}">
        <p14:creationId xmlns:p14="http://schemas.microsoft.com/office/powerpoint/2010/main" val="6258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9" name="Дата 18"/>
          <p:cNvSpPr>
            <a:spLocks noGrp="1"/>
          </p:cNvSpPr>
          <p:nvPr>
            <p:ph type="dt" sz="half" idx="10"/>
          </p:nvPr>
        </p:nvSpPr>
        <p:spPr/>
        <p:txBody>
          <a:bodyPr/>
          <a:lstStyle/>
          <a:p>
            <a:fld id="{90ABA85D-732B-4C2D-B6DA-A9D8F3D7324B}" type="datetimeFigureOut">
              <a:rPr lang="ru-RU" smtClean="0"/>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0ABA85D-732B-4C2D-B6DA-A9D8F3D7324B}"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0ABA85D-732B-4C2D-B6DA-A9D8F3D7324B}"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0ABA85D-732B-4C2D-B6DA-A9D8F3D7324B}"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90ABA85D-732B-4C2D-B6DA-A9D8F3D7324B}" type="datetimeFigureOut">
              <a:rPr lang="ru-RU" smtClean="0"/>
              <a:t>11.04.2022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0ABA85D-732B-4C2D-B6DA-A9D8F3D7324B}"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90ABA85D-732B-4C2D-B6DA-A9D8F3D7324B}" type="datetimeFigureOut">
              <a:rPr lang="ru-RU" smtClean="0"/>
              <a:t>11.04.2022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90ABA85D-732B-4C2D-B6DA-A9D8F3D7324B}" type="datetimeFigureOut">
              <a:rPr lang="ru-RU" smtClean="0"/>
              <a:t>11.04.2022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0ABA85D-732B-4C2D-B6DA-A9D8F3D7324B}" type="datetimeFigureOut">
              <a:rPr lang="ru-RU" smtClean="0"/>
              <a:t>11.04.2022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0ABA85D-732B-4C2D-B6DA-A9D8F3D7324B}"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154388-DCCC-4680-BE4A-CB308DEC84E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0ABA85D-732B-4C2D-B6DA-A9D8F3D7324B}" type="datetimeFigureOut">
              <a:rPr lang="ru-RU" smtClean="0"/>
              <a:t>11.04.2022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154388-DCCC-4680-BE4A-CB308DEC84ED}"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0ABA85D-732B-4C2D-B6DA-A9D8F3D7324B}" type="datetimeFigureOut">
              <a:rPr lang="ru-RU" smtClean="0"/>
              <a:t>11.04.2022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7154388-DCCC-4680-BE4A-CB308DEC84E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p-center.ru/neuropsychology/corre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548680"/>
            <a:ext cx="7772400" cy="4104456"/>
          </a:xfrm>
        </p:spPr>
        <p:txBody>
          <a:bodyPr>
            <a:normAutofit/>
          </a:bodyPr>
          <a:lstStyle/>
          <a:p>
            <a:r>
              <a:rPr lang="ru-RU" dirty="0"/>
              <a:t>Нейропсихологические упражнения, способствующие усвоению представлений об окружающем мире.</a:t>
            </a:r>
          </a:p>
        </p:txBody>
      </p:sp>
      <p:sp>
        <p:nvSpPr>
          <p:cNvPr id="3" name="Подзаголовок 2"/>
          <p:cNvSpPr>
            <a:spLocks noGrp="1"/>
          </p:cNvSpPr>
          <p:nvPr>
            <p:ph type="subTitle" idx="1"/>
          </p:nvPr>
        </p:nvSpPr>
        <p:spPr>
          <a:xfrm>
            <a:off x="722376" y="5301208"/>
            <a:ext cx="7772400" cy="1008112"/>
          </a:xfrm>
        </p:spPr>
        <p:txBody>
          <a:bodyPr/>
          <a:lstStyle/>
          <a:p>
            <a:r>
              <a:rPr lang="ru-RU" dirty="0"/>
              <a:t>Степанова О.В. – учитель-дефектолог КГКОУ ШИ 11</a:t>
            </a:r>
          </a:p>
          <a:p>
            <a:endParaRPr lang="ru-RU" dirty="0"/>
          </a:p>
          <a:p>
            <a:pPr algn="ctr"/>
            <a:r>
              <a:rPr lang="ru-RU" dirty="0"/>
              <a:t>П. Ванино 2022</a:t>
            </a:r>
          </a:p>
        </p:txBody>
      </p:sp>
    </p:spTree>
    <p:extLst>
      <p:ext uri="{BB962C8B-B14F-4D97-AF65-F5344CB8AC3E}">
        <p14:creationId xmlns:p14="http://schemas.microsoft.com/office/powerpoint/2010/main" val="339060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274912"/>
          </a:xfrm>
        </p:spPr>
        <p:txBody>
          <a:bodyPr>
            <a:normAutofit fontScale="55000" lnSpcReduction="20000"/>
          </a:bodyPr>
          <a:lstStyle/>
          <a:p>
            <a:r>
              <a:rPr lang="ru-RU" dirty="0"/>
              <a:t>«Метод замещающего онтогенеза»</a:t>
            </a:r>
          </a:p>
          <a:p>
            <a:r>
              <a:rPr lang="ru-RU" dirty="0"/>
              <a:t>Предпочтение отдаётся телесно–ориентированным и двигательным методам.</a:t>
            </a:r>
            <a:br>
              <a:rPr lang="ru-RU" dirty="0"/>
            </a:br>
            <a:br>
              <a:rPr lang="ru-RU" dirty="0"/>
            </a:br>
            <a:r>
              <a:rPr lang="ru-RU" dirty="0"/>
              <a:t>«Идеология метода замещающего онтогенеза основывается на теории А.Р. </a:t>
            </a:r>
            <a:r>
              <a:rPr lang="ru-RU" dirty="0" err="1"/>
              <a:t>Лурия</a:t>
            </a:r>
            <a:r>
              <a:rPr lang="ru-RU" dirty="0"/>
              <a:t> о трёх функциональных блоках мозга и учение Л.С. Цветковой о нейропсихологической реабилитации психических процессов.</a:t>
            </a:r>
            <a:br>
              <a:rPr lang="ru-RU" dirty="0"/>
            </a:br>
            <a:br>
              <a:rPr lang="ru-RU" dirty="0"/>
            </a:br>
            <a:r>
              <a:rPr lang="ru-RU" dirty="0"/>
              <a:t>В качестве основополагающего в МЗО выступает принцип соотнесения актуального статуса ребёнка с основными этапами формирования мозговой организации психических процессов и последующим ретроспективным воспроизведением тех участков его онтогенеза, которые по тем или иным причинам не были эффективно освоены.</a:t>
            </a:r>
            <a:br>
              <a:rPr lang="ru-RU" dirty="0"/>
            </a:br>
            <a:br>
              <a:rPr lang="ru-RU" dirty="0"/>
            </a:br>
            <a:r>
              <a:rPr lang="ru-RU" dirty="0"/>
              <a:t>Воздействие на сенсомоторный уровень с учётом общих закономерностей онтогенеза вызывает активизацию в развитии всех высших психических функций (ВПФ). Так как он является базовым для дальнейшего развития ВПФ, в начале коррекционного процесса предпочтение отдаётся двигательным методам, которые активизируют, восстанавливают и </a:t>
            </a:r>
            <a:r>
              <a:rPr lang="ru-RU" dirty="0" err="1"/>
              <a:t>простраивают</a:t>
            </a:r>
            <a:r>
              <a:rPr lang="ru-RU" dirty="0"/>
              <a:t> взаимодействия между различными уровнями и аспектами психической деятельности. Актуализация и закрепление любых телесных навыков предполагают востребованность извне таких психических функций, как, например: эмоции, восприятие, память, процессы </a:t>
            </a:r>
            <a:r>
              <a:rPr lang="ru-RU" dirty="0" err="1"/>
              <a:t>саморегуляции</a:t>
            </a:r>
            <a:r>
              <a:rPr lang="ru-RU" dirty="0"/>
              <a:t> и т.д. Следовательно, создаётся базовая предпосылка для полноценного участия этих процессов в овладении чтением, письмом, математическими знаниями.</a:t>
            </a:r>
            <a:br>
              <a:rPr lang="ru-RU" dirty="0"/>
            </a:br>
            <a:br>
              <a:rPr lang="ru-RU" dirty="0"/>
            </a:br>
            <a:r>
              <a:rPr lang="ru-RU" dirty="0">
                <a:hlinkClick r:id="rId2"/>
              </a:rPr>
              <a:t>Нейропсихологическая коррекция</a:t>
            </a:r>
            <a:r>
              <a:rPr lang="ru-RU" dirty="0"/>
              <a:t> представляет собой трёхуровневую систему.</a:t>
            </a:r>
            <a:br>
              <a:rPr lang="ru-RU" dirty="0"/>
            </a:br>
            <a:endParaRPr lang="ru-RU" dirty="0"/>
          </a:p>
        </p:txBody>
      </p:sp>
    </p:spTree>
    <p:extLst>
      <p:ext uri="{BB962C8B-B14F-4D97-AF65-F5344CB8AC3E}">
        <p14:creationId xmlns:p14="http://schemas.microsoft.com/office/powerpoint/2010/main" val="344355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47500" lnSpcReduction="20000"/>
          </a:bodyPr>
          <a:lstStyle/>
          <a:p>
            <a:r>
              <a:rPr lang="ru-RU" dirty="0"/>
              <a:t>Каждый из уровней коррекции имеет свою специфическую «мишень» воздействия и направлен на все три блока мозга». (А.В. Семенович)</a:t>
            </a:r>
          </a:p>
          <a:p>
            <a:br>
              <a:rPr lang="ru-RU" dirty="0"/>
            </a:br>
            <a:r>
              <a:rPr lang="ru-RU" b="1" dirty="0"/>
              <a:t>1-й уровень</a:t>
            </a:r>
          </a:p>
          <a:p>
            <a:r>
              <a:rPr lang="ru-RU" dirty="0"/>
              <a:t>– «уровень стабилизации и активации энергетического потенциала организма». Методы 1-го уровня направлены, прежде всего, на функциональную активацию подкорковых образований головного мозга.</a:t>
            </a:r>
          </a:p>
          <a:p>
            <a:r>
              <a:rPr lang="ru-RU" b="1" dirty="0"/>
              <a:t>2-ой уровень</a:t>
            </a:r>
          </a:p>
          <a:p>
            <a:r>
              <a:rPr lang="ru-RU" dirty="0"/>
              <a:t>– «уровень </a:t>
            </a:r>
            <a:r>
              <a:rPr lang="ru-RU" dirty="0" err="1"/>
              <a:t>операционального</a:t>
            </a:r>
            <a:r>
              <a:rPr lang="ru-RU" dirty="0"/>
              <a:t> обеспечения сенсомоторного взаимодействия с внешним миром». Методы 2-го уровня направлены на стабилизацию межполушарных взаимодействий и специализации левого и правого полушарий.</a:t>
            </a:r>
          </a:p>
          <a:p>
            <a:r>
              <a:rPr lang="ru-RU" b="1" dirty="0"/>
              <a:t>3-й уровень</a:t>
            </a:r>
          </a:p>
          <a:p>
            <a:r>
              <a:rPr lang="ru-RU" dirty="0"/>
              <a:t>– «уровень произвольной </a:t>
            </a:r>
            <a:r>
              <a:rPr lang="ru-RU" dirty="0" err="1"/>
              <a:t>саморегуляции</a:t>
            </a:r>
            <a:r>
              <a:rPr lang="ru-RU" dirty="0"/>
              <a:t> и смыслообразующей функции психических процессов». Методы 3-го уровня направлены на формирование оптимального функционального статуса передних (префронтальных) отделов мозга.</a:t>
            </a:r>
            <a:br>
              <a:rPr lang="ru-RU" dirty="0"/>
            </a:br>
            <a:br>
              <a:rPr lang="ru-RU" dirty="0"/>
            </a:br>
            <a:r>
              <a:rPr lang="ru-RU" dirty="0"/>
              <a:t>В коррекционный процесс поэтапно включены упражнения 1-го, 2-го и 3-го уровней, однако удельный вес и время применения тех или иных методов варьируются в зависимости от исходного статуса ребёнка.</a:t>
            </a:r>
            <a:br>
              <a:rPr lang="ru-RU" dirty="0"/>
            </a:br>
            <a:br>
              <a:rPr lang="ru-RU" dirty="0"/>
            </a:br>
            <a:endParaRPr lang="ru-RU" dirty="0"/>
          </a:p>
          <a:p>
            <a:r>
              <a:rPr lang="ru-RU" dirty="0"/>
              <a:t>Соответственно применение методов разного уровня требует продуманной стратегии и тактики, основанной на результатах нейропсихологической диагностики.</a:t>
            </a:r>
          </a:p>
          <a:p>
            <a:endParaRPr lang="ru-RU" dirty="0"/>
          </a:p>
        </p:txBody>
      </p:sp>
    </p:spTree>
    <p:extLst>
      <p:ext uri="{BB962C8B-B14F-4D97-AF65-F5344CB8AC3E}">
        <p14:creationId xmlns:p14="http://schemas.microsoft.com/office/powerpoint/2010/main" val="122116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78968"/>
          </a:xfrm>
        </p:spPr>
        <p:txBody>
          <a:bodyPr>
            <a:normAutofit fontScale="55000" lnSpcReduction="20000"/>
          </a:bodyPr>
          <a:lstStyle/>
          <a:p>
            <a:r>
              <a:rPr lang="ru-RU" dirty="0"/>
              <a:t> Трудности при освоении учебного материала возникают не из-за детской лени, а вследствие особенностей развития головного мозга детей. Чтобы помочь детям скорректировать имеющиеся нарушения, оправдано применение нейропсихологических методик в работе учителя-дефектолога.</a:t>
            </a:r>
          </a:p>
          <a:p>
            <a:r>
              <a:rPr lang="ru-RU" dirty="0"/>
              <a:t>Нейропсихологические методики представляют собой совокупность специальных методов, направленных на компенсацию поврежденных функций головного мозга. Нейропсихологическая коррекция актуальна для детей любого возраста, её применение дает положительную динамику при задержке психического развития, умственной отсталости, расстройствах аутистического спектра и других нарушениях.</a:t>
            </a:r>
          </a:p>
          <a:p>
            <a:r>
              <a:rPr lang="ru-RU" dirty="0"/>
              <a:t>    Нейропсихологическая коррекция является отличным дополнением к основной коррекционной программе учителя-дефектолога, и реализуется не вместо неё, а вместе с ней. </a:t>
            </a:r>
          </a:p>
          <a:p>
            <a:r>
              <a:rPr lang="ru-RU" dirty="0"/>
              <a:t>В детском возрасте применяют две методики коррекции: </a:t>
            </a:r>
            <a:r>
              <a:rPr lang="ru-RU" b="1" dirty="0"/>
              <a:t>двигательную и когнитивную</a:t>
            </a:r>
            <a:r>
              <a:rPr lang="ru-RU" i="1" dirty="0"/>
              <a:t>. </a:t>
            </a:r>
            <a:r>
              <a:rPr lang="ru-RU" dirty="0"/>
              <a:t>Первый метод способствует стимуляции отдельных зон коры головного мозга, которые отвечают за регуляцию движений, улучшение межполушарного взаимодействия, развитие ассоциативных связей. Когнитивная коррекция направлена на развитие познавательных навыков и преодоление трудностей в учебной деятельности.</a:t>
            </a:r>
          </a:p>
          <a:p>
            <a:endParaRPr lang="ru-RU" dirty="0"/>
          </a:p>
          <a:p>
            <a:r>
              <a:rPr lang="ru-RU" dirty="0"/>
              <a:t>В ходе коррекционной работы предлагается внедрять нейропсихологические упражнения в общеобразовательный процесс с целью повышения усвоения изучаемого материала. Упражнения развивают произвольное и непроизвольное внимание, переключаемость и концентрацию, разные виды мышления, улучшают сенсомоторный контроль.</a:t>
            </a:r>
            <a:br>
              <a:rPr lang="ru-RU" dirty="0"/>
            </a:br>
            <a:r>
              <a:rPr lang="ru-RU" dirty="0"/>
              <a:t>Упражнения составлены на основе базовой нейропсихологической технологии предупреждения и преодоления проблем психологического развития у детей метод замещающего онтогенеза (МЗО).</a:t>
            </a:r>
          </a:p>
          <a:p>
            <a:endParaRPr lang="ru-RU" dirty="0"/>
          </a:p>
          <a:p>
            <a:pPr marL="0" indent="0">
              <a:buNone/>
            </a:pPr>
            <a:r>
              <a:rPr lang="ru-RU" dirty="0"/>
              <a:t> </a:t>
            </a:r>
          </a:p>
          <a:p>
            <a:endParaRPr lang="ru-RU" dirty="0"/>
          </a:p>
          <a:p>
            <a:endParaRPr lang="ru-RU" dirty="0"/>
          </a:p>
          <a:p>
            <a:endParaRPr lang="ru-RU" dirty="0"/>
          </a:p>
        </p:txBody>
      </p:sp>
    </p:spTree>
    <p:extLst>
      <p:ext uri="{BB962C8B-B14F-4D97-AF65-F5344CB8AC3E}">
        <p14:creationId xmlns:p14="http://schemas.microsoft.com/office/powerpoint/2010/main" val="176197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Desktop\дурь\44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799696" y="-999492"/>
            <a:ext cx="5616624" cy="828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9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дурь\66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511660" y="-711460"/>
            <a:ext cx="5976664" cy="806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3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658972" y="-1074795"/>
            <a:ext cx="5898066" cy="871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2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User\Desktop\дурь\88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403653" y="-891482"/>
            <a:ext cx="6192688" cy="878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1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03CC8-232E-4162-8ABC-822913AA9296}"/>
              </a:ext>
            </a:extLst>
          </p:cNvPr>
          <p:cNvSpPr>
            <a:spLocks noGrp="1"/>
          </p:cNvSpPr>
          <p:nvPr>
            <p:ph type="title"/>
          </p:nvPr>
        </p:nvSpPr>
        <p:spPr/>
        <p:txBody>
          <a:bodyPr/>
          <a:lstStyle/>
          <a:p>
            <a:r>
              <a:rPr lang="ru-RU" dirty="0" err="1"/>
              <a:t>Нейробика</a:t>
            </a:r>
            <a:endParaRPr lang="ru-RU" dirty="0"/>
          </a:p>
        </p:txBody>
      </p:sp>
      <p:pic>
        <p:nvPicPr>
          <p:cNvPr id="8194" name="Picture 2" descr="Картинки по запросу &quot;Нейробика картинки&quot;">
            <a:extLst>
              <a:ext uri="{FF2B5EF4-FFF2-40B4-BE49-F238E27FC236}">
                <a16:creationId xmlns:a16="http://schemas.microsoft.com/office/drawing/2014/main" id="{2571BABA-3A78-4044-88F9-64182032447D}"/>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15616" y="1772816"/>
            <a:ext cx="338437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quot;Нейробика картинки&quot;">
            <a:extLst>
              <a:ext uri="{FF2B5EF4-FFF2-40B4-BE49-F238E27FC236}">
                <a16:creationId xmlns:a16="http://schemas.microsoft.com/office/drawing/2014/main" id="{27F7CF6C-9AFB-4A7E-8DEF-729BE6BA62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1857374"/>
            <a:ext cx="2990850" cy="214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User\Desktop\ц1.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55576" y="476672"/>
            <a:ext cx="4464496" cy="3312368"/>
          </a:xfrm>
          <a:prstGeom prst="rect">
            <a:avLst/>
          </a:prstGeom>
          <a:noFill/>
          <a:ln>
            <a:noFill/>
          </a:ln>
        </p:spPr>
      </p:pic>
      <p:pic>
        <p:nvPicPr>
          <p:cNvPr id="6" name="Рисунок 5" descr="C:\Users\User\Desktop\ц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800" y="1628800"/>
            <a:ext cx="5400600" cy="3528392"/>
          </a:xfrm>
          <a:prstGeom prst="rect">
            <a:avLst/>
          </a:prstGeom>
          <a:noFill/>
          <a:ln>
            <a:noFill/>
          </a:ln>
        </p:spPr>
      </p:pic>
      <p:sp>
        <p:nvSpPr>
          <p:cNvPr id="7" name="TextBox 6"/>
          <p:cNvSpPr txBox="1"/>
          <p:nvPr/>
        </p:nvSpPr>
        <p:spPr>
          <a:xfrm>
            <a:off x="1043608" y="5373216"/>
            <a:ext cx="6624736" cy="923330"/>
          </a:xfrm>
          <a:prstGeom prst="rect">
            <a:avLst/>
          </a:prstGeom>
          <a:noFill/>
        </p:spPr>
        <p:txBody>
          <a:bodyPr wrap="square" rtlCol="0">
            <a:spAutoFit/>
          </a:bodyPr>
          <a:lstStyle/>
          <a:p>
            <a:r>
              <a:rPr lang="ru-RU" dirty="0"/>
              <a:t>Пальчиковая гимнастика используется на все лексические темы, способствует развитию всех видов памяти и взаимодействию обоих полушарий мозга.</a:t>
            </a:r>
          </a:p>
        </p:txBody>
      </p:sp>
    </p:spTree>
    <p:extLst>
      <p:ext uri="{BB962C8B-B14F-4D97-AF65-F5344CB8AC3E}">
        <p14:creationId xmlns:p14="http://schemas.microsoft.com/office/powerpoint/2010/main" val="3864783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39552" y="620688"/>
            <a:ext cx="3113216" cy="3672408"/>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1920" y="908720"/>
            <a:ext cx="3357488" cy="3927789"/>
          </a:xfrm>
          <a:prstGeom prst="rect">
            <a:avLst/>
          </a:prstGeom>
        </p:spPr>
      </p:pic>
    </p:spTree>
    <p:extLst>
      <p:ext uri="{BB962C8B-B14F-4D97-AF65-F5344CB8AC3E}">
        <p14:creationId xmlns:p14="http://schemas.microsoft.com/office/powerpoint/2010/main" val="94964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922984"/>
          </a:xfrm>
        </p:spPr>
        <p:txBody>
          <a:bodyPr>
            <a:noAutofit/>
          </a:bodyPr>
          <a:lstStyle/>
          <a:p>
            <a:r>
              <a:rPr lang="ru-RU" sz="1600" dirty="0"/>
              <a:t>В настоящее время жизнь меняется настолько быстро, что человек не всегда оказывается способным отследить происходящие в ней изменения, естественно и легко приспособиться к изменяющимся условиям жизни. Изменения в общественной и социально-экономической жизни последнего десятилетия остро ставят задачу совершенствования системы коррекционного образования, где основное внимание должно быть уделено поиску путей и способов повышения эффективности коррекционной работы с детьми с нарушениями интеллектуального развития.</a:t>
            </a:r>
          </a:p>
          <a:p>
            <a:r>
              <a:rPr lang="ru-RU" sz="1600" dirty="0"/>
              <a:t>Для успешной социализации младших школьников с нарушениями интеллектуального развития важны полноценные представления об окружающем мире. Учёные считают, что социальное развитие ребёнка проявляется в способах его познания окружающего мира и использование своих знаний в различных жизненных ситуациях. Каждый особенный ребёнок постепенно учится понимать самого себя и окружающих. С возрастом ребёнок расширяет для себя предметный, природный и социальный мир. По мере расширения представлений об окружающем мире, повышается интеллектуальное и нравственное развитие ребёнка, развивается познавательная сфера и личностные качества.</a:t>
            </a:r>
          </a:p>
          <a:p>
            <a:r>
              <a:rPr lang="ru-RU" sz="1600" dirty="0"/>
              <a:t>Недостатки представлений у детей с нарушениями интеллектуального развития отмечались во многих трудах отечественных ученых-дефектологов (Л.С. Выготский, И.М. Соловьев, И.М. </a:t>
            </a:r>
            <a:r>
              <a:rPr lang="ru-RU" sz="1600" dirty="0" err="1"/>
              <a:t>Бгажнокова</a:t>
            </a:r>
            <a:r>
              <a:rPr lang="ru-RU" sz="1600" dirty="0"/>
              <a:t>, С.Г. Шевченко, Н.М. </a:t>
            </a:r>
            <a:r>
              <a:rPr lang="ru-RU" sz="1600" dirty="0" err="1"/>
              <a:t>Стадненко</a:t>
            </a:r>
            <a:r>
              <a:rPr lang="ru-RU" sz="1600" dirty="0"/>
              <a:t>, Ж.И. </a:t>
            </a:r>
            <a:r>
              <a:rPr lang="ru-RU" sz="1600" dirty="0" err="1"/>
              <a:t>Шиф</a:t>
            </a:r>
            <a:r>
              <a:rPr lang="ru-RU" sz="1600" dirty="0"/>
              <a:t> и др.).</a:t>
            </a:r>
          </a:p>
          <a:p>
            <a:endParaRPr lang="ru-RU" sz="1600" dirty="0"/>
          </a:p>
        </p:txBody>
      </p:sp>
    </p:spTree>
    <p:extLst>
      <p:ext uri="{BB962C8B-B14F-4D97-AF65-F5344CB8AC3E}">
        <p14:creationId xmlns:p14="http://schemas.microsoft.com/office/powerpoint/2010/main" val="122575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30651" y="548680"/>
            <a:ext cx="3140868" cy="4187825"/>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3848" y="2753544"/>
            <a:ext cx="2931790" cy="3168352"/>
          </a:xfrm>
          <a:prstGeom prst="rect">
            <a:avLst/>
          </a:prstGeom>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23528" y="404664"/>
            <a:ext cx="3456384" cy="3933056"/>
          </a:xfrm>
          <a:prstGeom prst="rect">
            <a:avLst/>
          </a:prstGeom>
        </p:spPr>
      </p:pic>
    </p:spTree>
    <p:extLst>
      <p:ext uri="{BB962C8B-B14F-4D97-AF65-F5344CB8AC3E}">
        <p14:creationId xmlns:p14="http://schemas.microsoft.com/office/powerpoint/2010/main" val="131672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4986880"/>
          </a:xfrm>
        </p:spPr>
        <p:txBody>
          <a:bodyPr>
            <a:normAutofit/>
          </a:bodyPr>
          <a:lstStyle/>
          <a:p>
            <a:r>
              <a:rPr lang="ru-RU" b="1" dirty="0"/>
              <a:t> Рисование двумя руками, использование «</a:t>
            </a:r>
            <a:r>
              <a:rPr lang="ru-RU" b="1" dirty="0" err="1"/>
              <a:t>нейродорожек</a:t>
            </a:r>
            <a:r>
              <a:rPr lang="ru-RU" b="1" dirty="0"/>
              <a:t>»</a:t>
            </a:r>
            <a:r>
              <a:rPr lang="ru-RU" dirty="0"/>
              <a:t> способствует созданию новых нейронных связей, а значит, процессы анализа и синтеза информации проходят быстрее. Как следствие, повышается умственная активность и работоспособность.</a:t>
            </a:r>
          </a:p>
          <a:p>
            <a:r>
              <a:rPr lang="ru-RU" dirty="0"/>
              <a:t>Важно, чтобы все движения выполнялись синхронно, если у ребёнка одна рука обгоняет вторую, то педагогу надо ее придерживать. Постепенно ребенок научится контролировать ведущую руку самостоятельно.</a:t>
            </a:r>
          </a:p>
          <a:p>
            <a:endParaRPr lang="ru-RU" dirty="0"/>
          </a:p>
        </p:txBody>
      </p:sp>
    </p:spTree>
    <p:extLst>
      <p:ext uri="{BB962C8B-B14F-4D97-AF65-F5344CB8AC3E}">
        <p14:creationId xmlns:p14="http://schemas.microsoft.com/office/powerpoint/2010/main" val="58901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56176" y="548680"/>
            <a:ext cx="2448272" cy="3264363"/>
          </a:xfr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94" y="548681"/>
            <a:ext cx="2754306" cy="3672408"/>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500" y="1772816"/>
            <a:ext cx="2762039" cy="3986164"/>
          </a:xfrm>
          <a:prstGeom prst="rect">
            <a:avLst/>
          </a:prstGeom>
        </p:spPr>
      </p:pic>
    </p:spTree>
    <p:extLst>
      <p:ext uri="{BB962C8B-B14F-4D97-AF65-F5344CB8AC3E}">
        <p14:creationId xmlns:p14="http://schemas.microsoft.com/office/powerpoint/2010/main" val="1316725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202904"/>
          </a:xfrm>
        </p:spPr>
        <p:txBody>
          <a:bodyPr>
            <a:normAutofit fontScale="92500" lnSpcReduction="10000"/>
          </a:bodyPr>
          <a:lstStyle/>
          <a:p>
            <a:r>
              <a:rPr lang="ru-RU" b="1" dirty="0"/>
              <a:t>Нейропсихологические упражнения </a:t>
            </a:r>
            <a:r>
              <a:rPr lang="ru-RU" dirty="0"/>
              <a:t>очень просты и доступны - упражнения можно выполнять несколько минут.</a:t>
            </a:r>
          </a:p>
          <a:p>
            <a:r>
              <a:rPr lang="ru-RU" dirty="0"/>
              <a:t>Ребята с удовольствием выполняют эти упражнения как со мной, так и самостоятельно по картинкам- схемам. </a:t>
            </a:r>
          </a:p>
          <a:p>
            <a:r>
              <a:rPr lang="ru-RU" dirty="0"/>
              <a:t>Занятия провожу систематически в спокойной, доброжелательной обстановке. Важно точное выполнение каждого упражнения, поэтому индивидуально обучаю каждого ребёнка. Занятия начинаю с изучения упражнений, которые постепенно усложняются, и увеличивается объем выполняемых заданий.</a:t>
            </a:r>
          </a:p>
          <a:p>
            <a:pPr marL="0" indent="0">
              <a:buNone/>
            </a:pPr>
            <a:endParaRPr lang="ru-RU" dirty="0"/>
          </a:p>
        </p:txBody>
      </p:sp>
    </p:spTree>
    <p:extLst>
      <p:ext uri="{BB962C8B-B14F-4D97-AF65-F5344CB8AC3E}">
        <p14:creationId xmlns:p14="http://schemas.microsoft.com/office/powerpoint/2010/main" val="29671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295636" y="-279412"/>
            <a:ext cx="367240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392502" y="-783989"/>
            <a:ext cx="3538710"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4797152"/>
            <a:ext cx="7272808" cy="2308324"/>
          </a:xfrm>
          <a:prstGeom prst="rect">
            <a:avLst/>
          </a:prstGeom>
          <a:noFill/>
        </p:spPr>
        <p:txBody>
          <a:bodyPr wrap="square" rtlCol="0">
            <a:spAutoFit/>
          </a:bodyPr>
          <a:lstStyle/>
          <a:p>
            <a:r>
              <a:rPr lang="ru-RU" b="1" dirty="0"/>
              <a:t>«Найди одинаковые предметы»</a:t>
            </a:r>
            <a:endParaRPr lang="ru-RU" dirty="0"/>
          </a:p>
          <a:p>
            <a:r>
              <a:rPr lang="ru-RU" dirty="0"/>
              <a:t>Ребёнку предлагается карточка, разделённая горизонтальной линией по середине. На каждой половине в хаотичном порядке нарисованы парные предметы, один предмет из пары на правой половине, другой на левой половине листа. Ребёнку надо найти и показать одновременно двумя руками два одинаковые предметы, </a:t>
            </a:r>
            <a:r>
              <a:rPr lang="ru-RU" dirty="0" err="1"/>
              <a:t>т.о</a:t>
            </a:r>
            <a:r>
              <a:rPr lang="ru-RU" dirty="0"/>
              <a:t> закрепляем все темы по ознакомлению с окружающим миром.</a:t>
            </a:r>
          </a:p>
          <a:p>
            <a:endParaRPr lang="ru-RU" dirty="0"/>
          </a:p>
        </p:txBody>
      </p:sp>
    </p:spTree>
    <p:extLst>
      <p:ext uri="{BB962C8B-B14F-4D97-AF65-F5344CB8AC3E}">
        <p14:creationId xmlns:p14="http://schemas.microsoft.com/office/powerpoint/2010/main" val="420042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Нейропсихологические упражнения на </a:t>
            </a:r>
            <a:r>
              <a:rPr lang="ru-RU" sz="2000" dirty="0" err="1"/>
              <a:t>зукопроизношение</a:t>
            </a:r>
            <a:endParaRPr lang="ru-RU" sz="2000"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049290" y="254967"/>
            <a:ext cx="3600400"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081187" y="1183512"/>
            <a:ext cx="3546532" cy="5013175"/>
          </a:xfrm>
          <a:prstGeom prst="rect">
            <a:avLst/>
          </a:prstGeom>
        </p:spPr>
      </p:pic>
    </p:spTree>
    <p:extLst>
      <p:ext uri="{BB962C8B-B14F-4D97-AF65-F5344CB8AC3E}">
        <p14:creationId xmlns:p14="http://schemas.microsoft.com/office/powerpoint/2010/main" val="185171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t>И еще множество упражнений, таких как: </a:t>
            </a:r>
            <a:r>
              <a:rPr lang="ru-RU" b="1" i="1" dirty="0"/>
              <a:t>«Лабиринт</a:t>
            </a:r>
            <a:r>
              <a:rPr lang="ru-RU" b="1" dirty="0"/>
              <a:t>» </a:t>
            </a:r>
            <a:r>
              <a:rPr lang="ru-RU" dirty="0"/>
              <a:t>( Развитие зрительного внимания, самоконтроля), </a:t>
            </a:r>
            <a:r>
              <a:rPr lang="ru-RU" b="1" dirty="0"/>
              <a:t>«</a:t>
            </a:r>
            <a:r>
              <a:rPr lang="ru-RU" b="1" i="1" dirty="0"/>
              <a:t>Графический диктант</a:t>
            </a:r>
            <a:r>
              <a:rPr lang="ru-RU" b="1" dirty="0"/>
              <a:t>»</a:t>
            </a:r>
            <a:r>
              <a:rPr lang="ru-RU" dirty="0"/>
              <a:t>( Развитие пространственной ориентации на листе бумаги, произвольного внимания), </a:t>
            </a:r>
            <a:r>
              <a:rPr lang="ru-RU" b="1" dirty="0"/>
              <a:t>«</a:t>
            </a:r>
            <a:r>
              <a:rPr lang="ru-RU" b="1" i="1" dirty="0"/>
              <a:t>Числовой поиск</a:t>
            </a:r>
            <a:r>
              <a:rPr lang="ru-RU" b="1" dirty="0"/>
              <a:t>»</a:t>
            </a:r>
            <a:r>
              <a:rPr lang="ru-RU" dirty="0"/>
              <a:t> (Развитие произвольного внимания и самоконтроля), «</a:t>
            </a:r>
            <a:r>
              <a:rPr lang="ru-RU" b="1" i="1" dirty="0" err="1"/>
              <a:t>Запоминайка</a:t>
            </a:r>
            <a:r>
              <a:rPr lang="ru-RU" dirty="0"/>
              <a:t>» и т.д.</a:t>
            </a:r>
          </a:p>
          <a:p>
            <a:r>
              <a:rPr lang="ru-RU" b="1" dirty="0"/>
              <a:t>Подводя итог</a:t>
            </a:r>
            <a:r>
              <a:rPr lang="ru-RU" dirty="0"/>
              <a:t>, отмечу, что регулярное использование нейропсихологических игр и упражнений в работе оказывает положительное влияние на процесс обучения, развитие интеллекта, улучшение состояния физического, психического, эмоционального здоровья и социальной адаптации детей с ОВЗ и интеллектуальными  нарушениями.</a:t>
            </a:r>
          </a:p>
          <a:p>
            <a:endParaRPr lang="ru-RU" dirty="0"/>
          </a:p>
        </p:txBody>
      </p:sp>
    </p:spTree>
    <p:extLst>
      <p:ext uri="{BB962C8B-B14F-4D97-AF65-F5344CB8AC3E}">
        <p14:creationId xmlns:p14="http://schemas.microsoft.com/office/powerpoint/2010/main" val="375273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Источники</a:t>
            </a: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95932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490936"/>
          </a:xfrm>
        </p:spPr>
        <p:txBody>
          <a:bodyPr>
            <a:normAutofit fontScale="70000" lnSpcReduction="20000"/>
          </a:bodyPr>
          <a:lstStyle/>
          <a:p>
            <a:r>
              <a:rPr lang="ru-RU" dirty="0"/>
              <a:t>Современные исследователи уделяют также много внимания вопросам познания детьми различных аспектов окружающего природного и социального мира (И.М. </a:t>
            </a:r>
            <a:r>
              <a:rPr lang="ru-RU" dirty="0" err="1"/>
              <a:t>Бгажнокова</a:t>
            </a:r>
            <a:r>
              <a:rPr lang="ru-RU" dirty="0"/>
              <a:t>, С.Г. Ералиева, Н.В. Матвеева, Л.Ю. </a:t>
            </a:r>
            <a:r>
              <a:rPr lang="ru-RU" dirty="0" err="1"/>
              <a:t>Шамко</a:t>
            </a:r>
            <a:r>
              <a:rPr lang="ru-RU" dirty="0"/>
              <a:t>).</a:t>
            </a:r>
          </a:p>
          <a:p>
            <a:r>
              <a:rPr lang="ru-RU" dirty="0"/>
              <a:t>Проблема формирования представлений об окружающем мире у особенных детей заключается в том, что они не испытывают потребность в познании. Знания и представления об окружающем мире у этих детей значительно ограничены и примитивны. Они воспринимают объекты окружающего мира недостаточно дифференцированно, не выделяют их существенные и второстепенные признаки. Такие дети плохо запоминают и с трудом актуализируют информацию. Поэтому представления их становятся бедными, неточными, искаженными . Наиболее значимы для недостатков представлений об окружающем мире такие особенности, как трудности запоминания названий познаваемых объектов, забывание информации, существенной для их характеристики.</a:t>
            </a:r>
          </a:p>
          <a:p>
            <a:r>
              <a:rPr lang="ru-RU" dirty="0"/>
              <a:t>Формирование знаний о предметах и явлениях окружающей действительности является важным компонентом умственного развития ребенка и связано с необходимостью его включения в окружающий мир. Это определило </a:t>
            </a:r>
            <a:r>
              <a:rPr lang="ru-RU" b="1" dirty="0"/>
              <a:t>актуальность темы</a:t>
            </a:r>
            <a:r>
              <a:rPr lang="ru-RU" dirty="0"/>
              <a:t>, для сообщения на МО.</a:t>
            </a:r>
          </a:p>
          <a:p>
            <a:endParaRPr lang="ru-RU" dirty="0"/>
          </a:p>
        </p:txBody>
      </p:sp>
    </p:spTree>
    <p:extLst>
      <p:ext uri="{BB962C8B-B14F-4D97-AF65-F5344CB8AC3E}">
        <p14:creationId xmlns:p14="http://schemas.microsoft.com/office/powerpoint/2010/main" val="124609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922984"/>
          </a:xfrm>
        </p:spPr>
        <p:txBody>
          <a:bodyPr>
            <a:normAutofit fontScale="25000" lnSpcReduction="20000"/>
          </a:bodyPr>
          <a:lstStyle/>
          <a:p>
            <a:pPr marL="0" indent="0">
              <a:buNone/>
            </a:pPr>
            <a:r>
              <a:rPr lang="ru-RU" sz="7200" dirty="0"/>
              <a:t>Последние годы педагоги коррекционно-развивающего образования, находятся в поиске наиболее эффективных методов и приемов работы. Это объясняется рядом фактов.</a:t>
            </a:r>
          </a:p>
          <a:p>
            <a:pPr marL="0" indent="0">
              <a:buNone/>
            </a:pPr>
            <a:r>
              <a:rPr lang="ru-RU" sz="7200" dirty="0"/>
              <a:t>Во-первых: на сегодняшний день отмечается тенденция увеличения количества детей с трудностями в поведении и обучении: </a:t>
            </a:r>
            <a:r>
              <a:rPr lang="ru-RU" sz="7200" dirty="0" err="1"/>
              <a:t>гипер</a:t>
            </a:r>
            <a:r>
              <a:rPr lang="ru-RU" sz="7200" dirty="0"/>
              <a:t>- и </a:t>
            </a:r>
            <a:r>
              <a:rPr lang="ru-RU" sz="7200" dirty="0" err="1"/>
              <a:t>гипо</a:t>
            </a:r>
            <a:r>
              <a:rPr lang="ru-RU" sz="7200" dirty="0"/>
              <a:t>- активность, повышенная истощаемость, неусидчивость, отвлекаемость, низкая концентрация внимания, отсутствие мотивации, и т.д.</a:t>
            </a:r>
          </a:p>
          <a:p>
            <a:pPr marL="0" indent="0" fontAlgn="ctr">
              <a:buNone/>
            </a:pPr>
            <a:r>
              <a:rPr lang="ru-RU" sz="7200" dirty="0"/>
              <a:t>Во-вторых: сегодня уже не вызывает сомнений тот факт, что современный ребенок не такой, каким был его сверстник несколько десятилетий назад.</a:t>
            </a:r>
            <a:r>
              <a:rPr lang="ru-RU" sz="7200" b="1" dirty="0"/>
              <a:t> На  этот процесс влияет много факторов.</a:t>
            </a:r>
          </a:p>
          <a:p>
            <a:pPr marL="0" indent="0">
              <a:buNone/>
            </a:pPr>
            <a:r>
              <a:rPr lang="ru-RU" sz="7200" dirty="0"/>
              <a:t>1.Изменение внешних условий и факторов жизни: частые ядерные испытания, экологические и технические катастрофы, применение искусственных заменителей пищи, гормональных добавок, консервантов, лекарственных препаратов ; революционный скачек в области средств связи, кардинально изменивший электромагнитное поле Земли. </a:t>
            </a:r>
          </a:p>
          <a:p>
            <a:pPr marL="0" indent="0">
              <a:buNone/>
            </a:pPr>
            <a:r>
              <a:rPr lang="ru-RU" sz="7200" dirty="0"/>
              <a:t>2. Развитие нынешнего ребенка протекает иначе, чем 20-25 лет назад. Соматическая и мозговая организации поведения человека, рожденного и вскормленного естественным путем, играющего в подвижные игры, принципиально отличается от человека, рожденного с помощью кесарева сечения или стимуляторов, искусственно вскормленного, завернутого в памперсы, растущего в окружении « </a:t>
            </a:r>
            <a:r>
              <a:rPr lang="ru-RU" sz="7200" dirty="0" err="1"/>
              <a:t>псевдособеседников</a:t>
            </a:r>
            <a:r>
              <a:rPr lang="ru-RU" sz="7200" dirty="0"/>
              <a:t> и « </a:t>
            </a:r>
            <a:r>
              <a:rPr lang="ru-RU" sz="7200" dirty="0" err="1"/>
              <a:t>псевдоинформации</a:t>
            </a:r>
            <a:r>
              <a:rPr lang="ru-RU" sz="7200" dirty="0"/>
              <a:t> » в лице компьютерной </a:t>
            </a:r>
            <a:r>
              <a:rPr lang="ru-RU" sz="6200" dirty="0"/>
              <a:t>субкультуры. Всё это приводит в онтогенезе речи (и психическом развитии) не к неспособности ребенка говорить (хотя и этот элемент также присутствует), а к неспособности к усвоению и, следовательно, использованию родного языка, как главного инструмента сознания, присвоения культурного опыта (связи времен) и общения. </a:t>
            </a:r>
          </a:p>
          <a:p>
            <a:pPr marL="0" indent="0">
              <a:buNone/>
            </a:pPr>
            <a:endParaRPr lang="ru-RU" sz="6200" dirty="0"/>
          </a:p>
          <a:p>
            <a:pPr marL="0" indent="0">
              <a:buNone/>
            </a:pPr>
            <a:r>
              <a:rPr lang="ru-RU" sz="6200" dirty="0"/>
              <a:t>.</a:t>
            </a:r>
          </a:p>
          <a:p>
            <a:pPr marL="0" indent="0">
              <a:buNone/>
            </a:pPr>
            <a:br>
              <a:rPr lang="ru-RU" sz="6200" dirty="0"/>
            </a:br>
            <a:endParaRPr lang="ru-RU" sz="6200" dirty="0"/>
          </a:p>
        </p:txBody>
      </p:sp>
    </p:spTree>
    <p:extLst>
      <p:ext uri="{BB962C8B-B14F-4D97-AF65-F5344CB8AC3E}">
        <p14:creationId xmlns:p14="http://schemas.microsoft.com/office/powerpoint/2010/main" val="349792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346920"/>
          </a:xfrm>
        </p:spPr>
        <p:txBody>
          <a:bodyPr>
            <a:noAutofit/>
          </a:bodyPr>
          <a:lstStyle/>
          <a:p>
            <a:pPr marL="0" indent="0">
              <a:buNone/>
            </a:pPr>
            <a:r>
              <a:rPr lang="ru-RU" sz="2000" dirty="0"/>
              <a:t>Одним из наиболее продуктивных и актуальных подходов к решению задач преодоления отставаний в психическом развитии, профилактики и преодолении возникающих трудностей в обучении детей  является нейропсихологический подход. </a:t>
            </a:r>
            <a:r>
              <a:rPr lang="ru-RU" sz="2000" b="1" dirty="0"/>
              <a:t>Нейропсихология</a:t>
            </a:r>
            <a:r>
              <a:rPr lang="ru-RU" sz="2000" dirty="0"/>
              <a:t> − это наука, изучающая психические процессы, происходящие в головном мозге. С ее помощью удается определить восприятие окружающего мира, внимание, ориентацию в пространстве, речь, память, эмоциональное реагирование, моторику. Все эти процессы являются основой, при помощи которой можно точно определить насколько успешно идет развитие ребенка и его обучаемости. Если есть хоть небольшие отклонения, то обучение ребенку будет даваться тяжело, появляется нелюбовь к занятиям, возможно даже развитие серьезного психосоматического недуга. </a:t>
            </a:r>
          </a:p>
          <a:p>
            <a:pPr marL="0" indent="0" algn="just">
              <a:buNone/>
            </a:pPr>
            <a:r>
              <a:rPr lang="ru-RU" sz="2000" b="1" dirty="0"/>
              <a:t>Нейропсихологические упражнения </a:t>
            </a:r>
            <a:r>
              <a:rPr lang="ru-RU" sz="2000" dirty="0"/>
              <a:t>− это эффективнейшая методика, позволяющая без использования медикаментов, помочь детям при нескольких видах нарушений. Для детей подобная методика полностью безопасна, не вызывает никаких нежелательных проявлений. При правильном и квалифицированном подходе удается достичь высоких результатов. </a:t>
            </a:r>
          </a:p>
          <a:p>
            <a:pPr marL="0" indent="0" algn="just">
              <a:buNone/>
            </a:pPr>
            <a:endParaRPr lang="ru-RU" sz="2000" dirty="0"/>
          </a:p>
          <a:p>
            <a:pPr marL="0" indent="0" algn="just">
              <a:buNone/>
            </a:pPr>
            <a:endParaRPr lang="ru-RU" sz="2000" dirty="0"/>
          </a:p>
        </p:txBody>
      </p:sp>
    </p:spTree>
    <p:extLst>
      <p:ext uri="{BB962C8B-B14F-4D97-AF65-F5344CB8AC3E}">
        <p14:creationId xmlns:p14="http://schemas.microsoft.com/office/powerpoint/2010/main" val="319543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346920"/>
          </a:xfrm>
        </p:spPr>
        <p:txBody>
          <a:bodyPr>
            <a:normAutofit/>
          </a:bodyPr>
          <a:lstStyle/>
          <a:p>
            <a:pPr marL="0" indent="0">
              <a:buNone/>
            </a:pPr>
            <a:r>
              <a:rPr lang="ru-RU" sz="2000" b="1" dirty="0"/>
              <a:t>Нейропсихологические упражнения </a:t>
            </a:r>
            <a:r>
              <a:rPr lang="ru-RU" sz="2000" dirty="0"/>
              <a:t>для детей помогают улучшить ситуацию в таких случаях:</a:t>
            </a:r>
          </a:p>
          <a:p>
            <a:pPr marL="0" indent="0">
              <a:buNone/>
            </a:pPr>
            <a:endParaRPr lang="ru-RU" sz="2000" dirty="0"/>
          </a:p>
          <a:p>
            <a:pPr marL="0" indent="0">
              <a:buNone/>
            </a:pPr>
            <a:r>
              <a:rPr lang="ru-RU" sz="2000" dirty="0"/>
              <a:t> недоразвитость речи; </a:t>
            </a:r>
          </a:p>
          <a:p>
            <a:pPr marL="0" indent="0">
              <a:buNone/>
            </a:pPr>
            <a:r>
              <a:rPr lang="ru-RU" sz="2000" dirty="0"/>
              <a:t> ЗПР (задержка психического и </a:t>
            </a:r>
            <a:r>
              <a:rPr lang="ru-RU" sz="2000" dirty="0" err="1"/>
              <a:t>психоречевого</a:t>
            </a:r>
            <a:r>
              <a:rPr lang="ru-RU" sz="2000" dirty="0"/>
              <a:t> развития); </a:t>
            </a:r>
          </a:p>
          <a:p>
            <a:pPr marL="0" indent="0">
              <a:buNone/>
            </a:pPr>
            <a:r>
              <a:rPr lang="ru-RU" sz="2000" dirty="0"/>
              <a:t> СДВГ (синдром дефицита внимания и </a:t>
            </a:r>
            <a:r>
              <a:rPr lang="ru-RU" sz="2000" dirty="0" err="1"/>
              <a:t>гиперактивность</a:t>
            </a:r>
            <a:r>
              <a:rPr lang="ru-RU" sz="2000" dirty="0"/>
              <a:t>); </a:t>
            </a:r>
          </a:p>
          <a:p>
            <a:pPr marL="0" indent="0">
              <a:buNone/>
            </a:pPr>
            <a:r>
              <a:rPr lang="ru-RU" sz="2000" dirty="0"/>
              <a:t> аутизм; </a:t>
            </a:r>
          </a:p>
          <a:p>
            <a:pPr marL="0" indent="0">
              <a:buNone/>
            </a:pPr>
            <a:r>
              <a:rPr lang="ru-RU" sz="2000" dirty="0"/>
              <a:t> ОВЗ (ограниченные возможности развития); </a:t>
            </a:r>
          </a:p>
          <a:p>
            <a:pPr marL="0" indent="0">
              <a:buNone/>
            </a:pPr>
            <a:r>
              <a:rPr lang="ru-RU" sz="2000" dirty="0"/>
              <a:t> минимальные функции мозга; </a:t>
            </a:r>
          </a:p>
          <a:p>
            <a:pPr marL="0" indent="0">
              <a:buNone/>
            </a:pPr>
            <a:r>
              <a:rPr lang="ru-RU" sz="2000" dirty="0"/>
              <a:t> недоразвитость тела мозга; </a:t>
            </a:r>
          </a:p>
          <a:p>
            <a:pPr marL="0" indent="0">
              <a:buNone/>
            </a:pPr>
            <a:r>
              <a:rPr lang="ru-RU" sz="2000" dirty="0"/>
              <a:t> умственные и эмоциональные нарушения.</a:t>
            </a:r>
          </a:p>
          <a:p>
            <a:pPr marL="0" indent="0">
              <a:buNone/>
            </a:pPr>
            <a:r>
              <a:rPr lang="ru-RU" sz="2000" dirty="0"/>
              <a:t> Специально подобранный комплекс поможет специалисту последовательно активизировать каждую зону мозга в отдельности. </a:t>
            </a:r>
          </a:p>
        </p:txBody>
      </p:sp>
    </p:spTree>
    <p:extLst>
      <p:ext uri="{BB962C8B-B14F-4D97-AF65-F5344CB8AC3E}">
        <p14:creationId xmlns:p14="http://schemas.microsoft.com/office/powerpoint/2010/main" val="420849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418928"/>
          </a:xfrm>
        </p:spPr>
        <p:txBody>
          <a:bodyPr>
            <a:normAutofit fontScale="77500" lnSpcReduction="20000"/>
          </a:bodyPr>
          <a:lstStyle/>
          <a:p>
            <a:pPr marL="0" indent="0">
              <a:buNone/>
            </a:pPr>
            <a:r>
              <a:rPr lang="ru-RU" b="1" dirty="0"/>
              <a:t>Нейропсихологическая коррекция</a:t>
            </a:r>
            <a:r>
              <a:rPr lang="ru-RU" dirty="0"/>
              <a:t> направлена на </a:t>
            </a:r>
            <a:r>
              <a:rPr lang="ru-RU" dirty="0" err="1"/>
              <a:t>переструктурирование</a:t>
            </a:r>
            <a:r>
              <a:rPr lang="ru-RU" dirty="0"/>
              <a:t> нарушенных или </a:t>
            </a:r>
            <a:r>
              <a:rPr lang="ru-RU" dirty="0" err="1"/>
              <a:t>дефицитарных</a:t>
            </a:r>
            <a:r>
              <a:rPr lang="ru-RU" dirty="0"/>
              <a:t> функций мозга, создание возможностей для так называемого дозревания мозговых структур и развития компенсаторных механизмов за счет искусственного воссоздания нормального хода онтогенеза структур головного мозга, что представляет собой сочетание методов замещающего онтогенеза </a:t>
            </a:r>
            <a:r>
              <a:rPr lang="ru-RU" dirty="0" err="1"/>
              <a:t>А.В.Семенович</a:t>
            </a:r>
            <a:r>
              <a:rPr lang="ru-RU" dirty="0"/>
              <a:t> и восстановительного обучения </a:t>
            </a:r>
            <a:r>
              <a:rPr lang="ru-RU" dirty="0" err="1"/>
              <a:t>Л.С.Цветковой</a:t>
            </a:r>
            <a:r>
              <a:rPr lang="ru-RU" dirty="0"/>
              <a:t>.</a:t>
            </a:r>
          </a:p>
          <a:p>
            <a:pPr marL="0" indent="0">
              <a:buNone/>
            </a:pPr>
            <a:r>
              <a:rPr lang="ru-RU" dirty="0"/>
              <a:t> Метод замещающего онтогенеза, который является базовой нейропсихологической технологией, направлен на ретроспективное воспроизведение тех участков (периодов) развития ребенка, которые по тем или иным причинам не были усвоены.</a:t>
            </a:r>
          </a:p>
          <a:p>
            <a:pPr marL="0" indent="0">
              <a:buNone/>
            </a:pPr>
            <a:r>
              <a:rPr lang="ru-RU" b="1" dirty="0"/>
              <a:t>Нейропсихологическая коррекция</a:t>
            </a:r>
            <a:r>
              <a:rPr lang="ru-RU" dirty="0"/>
              <a:t>, основанная на двигательных методах, включает растяжки, дыхательные и глазодвигательные упражнения, двигательные упражнения, упражнения для развития мелкой моторики, упражнения для релаксации, перекрестные телесные упражнения.</a:t>
            </a:r>
          </a:p>
          <a:p>
            <a:pPr marL="0" indent="0">
              <a:buNone/>
            </a:pPr>
            <a:endParaRPr lang="ru-RU" dirty="0"/>
          </a:p>
          <a:p>
            <a:endParaRPr lang="ru-RU" dirty="0"/>
          </a:p>
        </p:txBody>
      </p:sp>
    </p:spTree>
    <p:extLst>
      <p:ext uri="{BB962C8B-B14F-4D97-AF65-F5344CB8AC3E}">
        <p14:creationId xmlns:p14="http://schemas.microsoft.com/office/powerpoint/2010/main" val="342386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indent="0">
              <a:buNone/>
            </a:pPr>
            <a:r>
              <a:rPr lang="ru-RU" dirty="0"/>
              <a:t>В детском возрасте применяют две методики коррекции: </a:t>
            </a:r>
            <a:r>
              <a:rPr lang="ru-RU" b="1" dirty="0"/>
              <a:t>двигательную и когнитивную</a:t>
            </a:r>
            <a:r>
              <a:rPr lang="ru-RU" i="1" dirty="0"/>
              <a:t>. </a:t>
            </a:r>
            <a:r>
              <a:rPr lang="ru-RU" dirty="0"/>
              <a:t>Первый метод способствует стимуляции отдельных зон коры головного мозга, которые отвечают за регуляцию движений, улучшение межполушарного взаимодействия, развитие ассоциативных связей. Когнитивная коррекция направлена на развитие познавательных навыков и преодоление трудностей в учебной деятельности.</a:t>
            </a:r>
          </a:p>
        </p:txBody>
      </p:sp>
    </p:spTree>
    <p:extLst>
      <p:ext uri="{BB962C8B-B14F-4D97-AF65-F5344CB8AC3E}">
        <p14:creationId xmlns:p14="http://schemas.microsoft.com/office/powerpoint/2010/main" val="332877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899592" y="1095554"/>
            <a:ext cx="2697623" cy="363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48090" y="332656"/>
            <a:ext cx="4752528" cy="6186309"/>
          </a:xfrm>
          <a:prstGeom prst="rect">
            <a:avLst/>
          </a:prstGeom>
        </p:spPr>
        <p:txBody>
          <a:bodyPr wrap="square">
            <a:spAutoFit/>
          </a:bodyPr>
          <a:lstStyle/>
          <a:p>
            <a:r>
              <a:rPr lang="ru-RU" dirty="0"/>
              <a:t>Термин « отклоняющегося развития» введен </a:t>
            </a:r>
            <a:r>
              <a:rPr lang="ru-RU" dirty="0" err="1"/>
              <a:t>нейропсихогом</a:t>
            </a:r>
            <a:r>
              <a:rPr lang="ru-RU" dirty="0"/>
              <a:t>, профессором МГППУ </a:t>
            </a:r>
            <a:r>
              <a:rPr lang="ru-RU" dirty="0" err="1"/>
              <a:t>А.В.Семенович</a:t>
            </a:r>
            <a:r>
              <a:rPr lang="ru-RU" dirty="0"/>
              <a:t> более 20 лет назад. Данный термин описывает пограничную между нормой и патологией часть детской популяции. Это </a:t>
            </a:r>
            <a:r>
              <a:rPr lang="ru-RU" dirty="0" err="1"/>
              <a:t>субпопуляция</a:t>
            </a:r>
            <a:r>
              <a:rPr lang="ru-RU" dirty="0"/>
              <a:t> – «нейтральная полоса», из которой каждый потенциально способен выйти в нормальную зону.</a:t>
            </a:r>
          </a:p>
          <a:p>
            <a:endParaRPr lang="ru-RU" dirty="0"/>
          </a:p>
          <a:p>
            <a:r>
              <a:rPr lang="ru-RU" dirty="0"/>
              <a:t>Для коррекции различных типов онтогенеза разработана технология «Комплексное нейропсихологическое сопровождение развития ребёнка». Её фундаментом является метод "замещающего онтогенеза", созданный в 1990 – 1997гг. Анной Владимировной Семенович. Нейропсихологическая коррекция представляет собой трёхуровневую систему. Каждый из уровней коррекции имеет свою специфическую «мишень» воздействия и направлен на все три блока мозга.</a:t>
            </a:r>
          </a:p>
          <a:p>
            <a:br>
              <a:rPr lang="ru-RU" dirty="0"/>
            </a:br>
            <a:r>
              <a:rPr lang="ru-RU" dirty="0"/>
              <a:t>    </a:t>
            </a:r>
          </a:p>
        </p:txBody>
      </p:sp>
    </p:spTree>
    <p:extLst>
      <p:ext uri="{BB962C8B-B14F-4D97-AF65-F5344CB8AC3E}">
        <p14:creationId xmlns:p14="http://schemas.microsoft.com/office/powerpoint/2010/main" val="3584288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403</TotalTime>
  <Words>2057</Words>
  <Application>Microsoft Office PowerPoint</Application>
  <PresentationFormat>Экран (4:3)</PresentationFormat>
  <Paragraphs>73</Paragraphs>
  <Slides>27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Times New Roman</vt:lpstr>
      <vt:lpstr>Verdana</vt:lpstr>
      <vt:lpstr>Wingdings 2</vt:lpstr>
      <vt:lpstr>Аспект</vt:lpstr>
      <vt:lpstr>Нейропсихологические упражнения, способствующие усвоению представлений об окружающем мире.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Нейробика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Нейропсихологические упражнения на зукопроизношение</vt:lpstr>
      <vt:lpstr>Презентация PowerPoint</vt:lpstr>
      <vt:lpstr>Источники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Нейропсихологические упражнения, способствующие усвоению представлений об окружающем мире.</dc:title>
  <dc:creator>User</dc:creator>
  <cp:lastModifiedBy>antonesku@dnevnik.ru</cp:lastModifiedBy>
  <cp:revision>26</cp:revision>
  <cp:lastPrinted>2022-03-28T00:36:21Z</cp:lastPrinted>
  <dcterms:created xsi:type="dcterms:W3CDTF">2022-03-27T12:24:39Z</dcterms:created>
  <dcterms:modified xsi:type="dcterms:W3CDTF">2022-04-11T07:22:33Z</dcterms:modified>
</cp:coreProperties>
</file>