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9" r:id="rId3"/>
    <p:sldId id="286" r:id="rId4"/>
    <p:sldId id="267" r:id="rId5"/>
    <p:sldId id="282" r:id="rId6"/>
    <p:sldId id="284" r:id="rId7"/>
    <p:sldId id="285" r:id="rId8"/>
    <p:sldId id="280" r:id="rId9"/>
    <p:sldId id="274" r:id="rId10"/>
    <p:sldId id="287" r:id="rId11"/>
    <p:sldId id="290" r:id="rId12"/>
    <p:sldId id="288" r:id="rId13"/>
    <p:sldId id="291" r:id="rId14"/>
    <p:sldId id="289" r:id="rId15"/>
    <p:sldId id="283" r:id="rId16"/>
    <p:sldId id="279"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74" d="100"/>
          <a:sy n="74"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28254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88480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12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2722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83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00437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43189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4715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32851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3703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4932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BC88F4-30E8-4987-A49A-AA67E2E1ACAD}" type="datetimeFigureOut">
              <a:rPr lang="ru-RU" smtClean="0"/>
              <a:t>08.05.2020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415297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BC88F4-30E8-4987-A49A-AA67E2E1ACAD}" type="datetimeFigureOut">
              <a:rPr lang="ru-RU" smtClean="0"/>
              <a:t>08.05.2020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51225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C88F4-30E8-4987-A49A-AA67E2E1ACAD}" type="datetimeFigureOut">
              <a:rPr lang="ru-RU" smtClean="0"/>
              <a:t>08.05.2020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96833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3343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17805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BC88F4-30E8-4987-A49A-AA67E2E1ACAD}" type="datetimeFigureOut">
              <a:rPr lang="ru-RU" smtClean="0"/>
              <a:t>08.05.2020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DAF7C3-4085-45B7-966C-2486F28CB735}" type="slidenum">
              <a:rPr lang="ru-RU" smtClean="0"/>
              <a:t>‹#›</a:t>
            </a:fld>
            <a:endParaRPr lang="ru-RU"/>
          </a:p>
        </p:txBody>
      </p:sp>
    </p:spTree>
    <p:extLst>
      <p:ext uri="{BB962C8B-B14F-4D97-AF65-F5344CB8AC3E}">
        <p14:creationId xmlns:p14="http://schemas.microsoft.com/office/powerpoint/2010/main" val="4733677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E0908-97CD-4464-B66A-34642D3BF518}"/>
              </a:ext>
              <a:ext uri="{C183D7F6-B498-43B3-948B-1728B52AA6E4}">
                <adec:decorative xmlns:adec="http://schemas.microsoft.com/office/drawing/2017/decorative" val="1"/>
              </a:ext>
            </a:extLst>
          </p:cNvPr>
          <p:cNvSpPr txBox="1"/>
          <p:nvPr/>
        </p:nvSpPr>
        <p:spPr>
          <a:xfrm>
            <a:off x="1620294" y="545517"/>
            <a:ext cx="9611852" cy="2800767"/>
          </a:xfrm>
          <a:prstGeom prst="rect">
            <a:avLst/>
          </a:prstGeom>
          <a:noFill/>
        </p:spPr>
        <p:txBody>
          <a:bodyPr wrap="square" rtlCol="0">
            <a:spAutoFit/>
          </a:bodyPr>
          <a:lstStyle/>
          <a:p>
            <a:pPr algn="ctr"/>
            <a:r>
              <a:rPr lang="ru-RU" sz="4400" cap="all" dirty="0">
                <a:solidFill>
                  <a:schemeClr val="accent1">
                    <a:lumMod val="75000"/>
                  </a:schemeClr>
                </a:solidFill>
                <a:latin typeface="+mj-lt"/>
              </a:rPr>
              <a:t>Афганистан</a:t>
            </a:r>
            <a:endParaRPr lang="ru-RU" sz="4400" dirty="0">
              <a:solidFill>
                <a:schemeClr val="accent1">
                  <a:lumMod val="75000"/>
                </a:schemeClr>
              </a:solidFill>
              <a:latin typeface="+mj-lt"/>
            </a:endParaRPr>
          </a:p>
          <a:p>
            <a:r>
              <a:rPr lang="ru-RU" sz="4400" dirty="0">
                <a:solidFill>
                  <a:schemeClr val="accent1">
                    <a:lumMod val="75000"/>
                  </a:schemeClr>
                </a:solidFill>
                <a:latin typeface="+mj-lt"/>
              </a:rPr>
              <a:t>трагический, героический                        и милосердный который живет </a:t>
            </a:r>
          </a:p>
          <a:p>
            <a:r>
              <a:rPr lang="ru-RU" sz="4400" dirty="0">
                <a:solidFill>
                  <a:schemeClr val="accent1">
                    <a:lumMod val="75000"/>
                  </a:schemeClr>
                </a:solidFill>
                <a:latin typeface="+mj-lt"/>
              </a:rPr>
              <a:t>в 21 веке…</a:t>
            </a:r>
          </a:p>
        </p:txBody>
      </p:sp>
      <p:sp>
        <p:nvSpPr>
          <p:cNvPr id="5" name="Прямоугольник 4">
            <a:extLst>
              <a:ext uri="{FF2B5EF4-FFF2-40B4-BE49-F238E27FC236}">
                <a16:creationId xmlns:a16="http://schemas.microsoft.com/office/drawing/2014/main" id="{DCAEAA89-A155-43C2-8844-ECAA783C8B2B}"/>
              </a:ext>
            </a:extLst>
          </p:cNvPr>
          <p:cNvSpPr/>
          <p:nvPr/>
        </p:nvSpPr>
        <p:spPr>
          <a:xfrm>
            <a:off x="394114" y="3948849"/>
            <a:ext cx="11112085" cy="830997"/>
          </a:xfrm>
          <a:prstGeom prst="rect">
            <a:avLst/>
          </a:prstGeom>
          <a:noFill/>
        </p:spPr>
        <p:txBody>
          <a:bodyPr wrap="square" lIns="91440" tIns="45720" rIns="91440" bIns="45720">
            <a:spAutoFit/>
          </a:bodyPr>
          <a:lstStyle/>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Воинам-интернационалистам проживающим  </a:t>
            </a:r>
          </a:p>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 </a:t>
            </a:r>
            <a:r>
              <a:rPr lang="ru-RU" sz="2400" b="0" cap="none" spc="0" dirty="0" err="1">
                <a:ln w="0"/>
                <a:solidFill>
                  <a:schemeClr val="accent1">
                    <a:lumMod val="75000"/>
                  </a:schemeClr>
                </a:solidFill>
                <a:effectLst>
                  <a:outerShdw blurRad="38100" dist="25400" dir="5400000" algn="ctr" rotWithShape="0">
                    <a:srgbClr val="6E747A">
                      <a:alpha val="43000"/>
                    </a:srgbClr>
                  </a:outerShdw>
                </a:effectLst>
                <a:latin typeface="+mj-lt"/>
              </a:rPr>
              <a:t>Ванинском</a:t>
            </a: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 районе посвящается</a:t>
            </a:r>
          </a:p>
        </p:txBody>
      </p:sp>
      <p:sp>
        <p:nvSpPr>
          <p:cNvPr id="6" name="TextBox 5">
            <a:extLst>
              <a:ext uri="{FF2B5EF4-FFF2-40B4-BE49-F238E27FC236}">
                <a16:creationId xmlns:a16="http://schemas.microsoft.com/office/drawing/2014/main" id="{6A674FD9-8868-4C40-8EBE-968714E99533}"/>
              </a:ext>
            </a:extLst>
          </p:cNvPr>
          <p:cNvSpPr txBox="1"/>
          <p:nvPr/>
        </p:nvSpPr>
        <p:spPr>
          <a:xfrm>
            <a:off x="6522454" y="5666152"/>
            <a:ext cx="5788079" cy="646331"/>
          </a:xfrm>
          <a:prstGeom prst="rect">
            <a:avLst/>
          </a:prstGeom>
          <a:noFill/>
        </p:spPr>
        <p:txBody>
          <a:bodyPr wrap="square" rtlCol="0">
            <a:spAutoFit/>
          </a:bodyPr>
          <a:lstStyle/>
          <a:p>
            <a:r>
              <a:rPr lang="ru-RU" i="1" dirty="0">
                <a:solidFill>
                  <a:schemeClr val="accent1">
                    <a:lumMod val="75000"/>
                  </a:schemeClr>
                </a:solidFill>
              </a:rPr>
              <a:t>Хмельницкая Т.Ф. – педагог-библиотекарь КГКОУ ШИ 11 п. Ванино </a:t>
            </a:r>
          </a:p>
        </p:txBody>
      </p:sp>
      <p:pic>
        <p:nvPicPr>
          <p:cNvPr id="16" name="Рисунок 15" descr="Изображение выглядит как человек, военная форма, стоит, внешний&#10;&#10;Автоматически созданное описание">
            <a:extLst>
              <a:ext uri="{FF2B5EF4-FFF2-40B4-BE49-F238E27FC236}">
                <a16:creationId xmlns:a16="http://schemas.microsoft.com/office/drawing/2014/main" id="{A37D5CB7-4678-4043-80B8-76420A9049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3952184"/>
            <a:ext cx="2133600" cy="147849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5365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EE041C-4330-40BE-A77B-2F8370572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266" y="1747224"/>
            <a:ext cx="6477754" cy="4537231"/>
          </a:xfrm>
          <a:prstGeom prst="rect">
            <a:avLst/>
          </a:prstGeom>
        </p:spPr>
      </p:pic>
      <p:sp>
        <p:nvSpPr>
          <p:cNvPr id="2" name="Прямоугольник 1">
            <a:extLst>
              <a:ext uri="{FF2B5EF4-FFF2-40B4-BE49-F238E27FC236}">
                <a16:creationId xmlns:a16="http://schemas.microsoft.com/office/drawing/2014/main" id="{E4C34980-407A-4BCB-8E63-4BE0459F5DB8}"/>
              </a:ext>
            </a:extLst>
          </p:cNvPr>
          <p:cNvSpPr/>
          <p:nvPr/>
        </p:nvSpPr>
        <p:spPr>
          <a:xfrm>
            <a:off x="2370666" y="122535"/>
            <a:ext cx="10617200" cy="1569660"/>
          </a:xfrm>
          <a:prstGeom prst="rect">
            <a:avLst/>
          </a:prstGeom>
          <a:noFill/>
        </p:spPr>
        <p:txBody>
          <a:bodyPr wrap="square" lIns="91440" tIns="45720" rIns="91440" bIns="45720">
            <a:spAutoFit/>
          </a:bodyPr>
          <a:lstStyle/>
          <a:p>
            <a:r>
              <a:rPr lang="ru-RU" sz="3200" b="0" cap="none" spc="0" dirty="0">
                <a:ln w="0"/>
                <a:solidFill>
                  <a:schemeClr val="accent1"/>
                </a:solidFill>
                <a:effectLst>
                  <a:outerShdw blurRad="38100" dist="25400" dir="5400000" algn="ctr" rotWithShape="0">
                    <a:srgbClr val="6E747A">
                      <a:alpha val="43000"/>
                    </a:srgbClr>
                  </a:outerShdw>
                </a:effectLst>
              </a:rPr>
              <a:t>Юные краеведы на возложении цветов</a:t>
            </a:r>
          </a:p>
          <a:p>
            <a:r>
              <a:rPr lang="ru-RU" sz="3200" b="0" cap="none" spc="0" dirty="0">
                <a:ln w="0"/>
                <a:solidFill>
                  <a:schemeClr val="accent1"/>
                </a:solidFill>
                <a:effectLst>
                  <a:outerShdw blurRad="38100" dist="25400" dir="5400000" algn="ctr" rotWithShape="0">
                    <a:srgbClr val="6E747A">
                      <a:alpha val="43000"/>
                    </a:srgbClr>
                  </a:outerShdw>
                </a:effectLst>
              </a:rPr>
              <a:t> у мемориального комплекса участникам локальных войн и военных конфликтов</a:t>
            </a:r>
          </a:p>
        </p:txBody>
      </p:sp>
    </p:spTree>
    <p:extLst>
      <p:ext uri="{BB962C8B-B14F-4D97-AF65-F5344CB8AC3E}">
        <p14:creationId xmlns:p14="http://schemas.microsoft.com/office/powerpoint/2010/main" val="42250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40CC8C6-AB1B-47FE-99C1-8378A49CB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00" y="560359"/>
            <a:ext cx="9398810" cy="5737281"/>
          </a:xfrm>
          <a:prstGeom prst="rect">
            <a:avLst/>
          </a:prstGeom>
        </p:spPr>
      </p:pic>
      <p:sp>
        <p:nvSpPr>
          <p:cNvPr id="2" name="Прямоугольник 1">
            <a:extLst>
              <a:ext uri="{FF2B5EF4-FFF2-40B4-BE49-F238E27FC236}">
                <a16:creationId xmlns:a16="http://schemas.microsoft.com/office/drawing/2014/main" id="{BC76EDDA-E8AC-40BE-AD6C-98620F428F3F}"/>
              </a:ext>
            </a:extLst>
          </p:cNvPr>
          <p:cNvSpPr/>
          <p:nvPr/>
        </p:nvSpPr>
        <p:spPr>
          <a:xfrm>
            <a:off x="1078690" y="0"/>
            <a:ext cx="10835017" cy="923330"/>
          </a:xfrm>
          <a:prstGeom prst="rect">
            <a:avLst/>
          </a:prstGeom>
          <a:noFill/>
        </p:spPr>
        <p:txBody>
          <a:bodyPr wrap="none" lIns="91440" tIns="45720" rIns="91440" bIns="45720">
            <a:spAutoFit/>
          </a:bodyPr>
          <a:lstStyle/>
          <a:p>
            <a:pPr algn="ctr"/>
            <a:r>
              <a:rPr lang="ru-RU" sz="5400" dirty="0">
                <a:ln w="0"/>
                <a:solidFill>
                  <a:schemeClr val="accent1"/>
                </a:solidFill>
                <a:effectLst>
                  <a:outerShdw blurRad="38100" dist="25400" dir="5400000" algn="ctr" rotWithShape="0">
                    <a:srgbClr val="6E747A">
                      <a:alpha val="43000"/>
                    </a:srgbClr>
                  </a:outerShdw>
                </a:effectLst>
              </a:rPr>
              <a:t>У мемориального комплекса </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513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DA46FC1-0A7E-47FF-B7A6-A9834E216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6460" y="703863"/>
            <a:ext cx="6585347" cy="5721207"/>
          </a:xfrm>
          <a:prstGeom prst="rect">
            <a:avLst/>
          </a:prstGeom>
        </p:spPr>
      </p:pic>
      <p:pic>
        <p:nvPicPr>
          <p:cNvPr id="4" name="Рисунок 3">
            <a:extLst>
              <a:ext uri="{FF2B5EF4-FFF2-40B4-BE49-F238E27FC236}">
                <a16:creationId xmlns:a16="http://schemas.microsoft.com/office/drawing/2014/main" id="{4D7A0E78-96AF-4761-B01B-C52778D4A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61" y="-233992"/>
            <a:ext cx="11522439" cy="1518036"/>
          </a:xfrm>
          <a:prstGeom prst="rect">
            <a:avLst/>
          </a:prstGeom>
        </p:spPr>
      </p:pic>
    </p:spTree>
    <p:extLst>
      <p:ext uri="{BB962C8B-B14F-4D97-AF65-F5344CB8AC3E}">
        <p14:creationId xmlns:p14="http://schemas.microsoft.com/office/powerpoint/2010/main" val="359642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F6CEB5-B268-4517-AF33-BDD4CE4B0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325" y="1041921"/>
            <a:ext cx="6845208" cy="5330303"/>
          </a:xfrm>
          <a:prstGeom prst="rect">
            <a:avLst/>
          </a:prstGeom>
        </p:spPr>
      </p:pic>
      <p:sp>
        <p:nvSpPr>
          <p:cNvPr id="2" name="Прямоугольник 1">
            <a:extLst>
              <a:ext uri="{FF2B5EF4-FFF2-40B4-BE49-F238E27FC236}">
                <a16:creationId xmlns:a16="http://schemas.microsoft.com/office/drawing/2014/main" id="{D75B935C-E57E-469C-9C0D-9C64F45BB44C}"/>
              </a:ext>
            </a:extLst>
          </p:cNvPr>
          <p:cNvSpPr/>
          <p:nvPr/>
        </p:nvSpPr>
        <p:spPr>
          <a:xfrm>
            <a:off x="2462531" y="118591"/>
            <a:ext cx="6983002" cy="923330"/>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На площади Славы</a:t>
            </a:r>
          </a:p>
        </p:txBody>
      </p:sp>
    </p:spTree>
    <p:extLst>
      <p:ext uri="{BB962C8B-B14F-4D97-AF65-F5344CB8AC3E}">
        <p14:creationId xmlns:p14="http://schemas.microsoft.com/office/powerpoint/2010/main" val="233564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FDDE73-BDFA-43D5-B475-0595944C0C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4999" y="1014884"/>
            <a:ext cx="9172575" cy="5557366"/>
          </a:xfrm>
          <a:prstGeom prst="rect">
            <a:avLst/>
          </a:prstGeom>
        </p:spPr>
      </p:pic>
      <p:pic>
        <p:nvPicPr>
          <p:cNvPr id="4" name="Рисунок 3">
            <a:extLst>
              <a:ext uri="{FF2B5EF4-FFF2-40B4-BE49-F238E27FC236}">
                <a16:creationId xmlns:a16="http://schemas.microsoft.com/office/drawing/2014/main" id="{DC532697-B05E-43D4-98A5-E01055393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8618" y="-127000"/>
            <a:ext cx="7651143" cy="1518036"/>
          </a:xfrm>
          <a:prstGeom prst="rect">
            <a:avLst/>
          </a:prstGeom>
        </p:spPr>
      </p:pic>
    </p:spTree>
    <p:extLst>
      <p:ext uri="{BB962C8B-B14F-4D97-AF65-F5344CB8AC3E}">
        <p14:creationId xmlns:p14="http://schemas.microsoft.com/office/powerpoint/2010/main" val="304798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EE640DF-C1C2-4E01-9CFB-6405711A91AC}"/>
              </a:ext>
            </a:extLst>
          </p:cNvPr>
          <p:cNvSpPr/>
          <p:nvPr/>
        </p:nvSpPr>
        <p:spPr>
          <a:xfrm>
            <a:off x="509343" y="170654"/>
            <a:ext cx="10981264" cy="954107"/>
          </a:xfrm>
          <a:prstGeom prst="rect">
            <a:avLst/>
          </a:prstGeom>
          <a:noFill/>
        </p:spPr>
        <p:txBody>
          <a:bodyPr wrap="square" lIns="91440" tIns="45720" rIns="91440" bIns="45720">
            <a:spAutoFit/>
          </a:bodyPr>
          <a:lstStyle/>
          <a:p>
            <a:pPr algn="ct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Участники боевых действий  в «горячих точках», проживающих в </a:t>
            </a:r>
            <a:r>
              <a:rPr lang="ru-RU" sz="2800" b="1" cap="none" spc="0" dirty="0" err="1">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Ванинском</a:t>
            </a: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 районе</a:t>
            </a:r>
          </a:p>
        </p:txBody>
      </p:sp>
      <p:pic>
        <p:nvPicPr>
          <p:cNvPr id="7" name="Рисунок 6" descr="Изображение выглядит как человек, внешний, группа, трава&#10;&#10;Автоматически созданное описание">
            <a:extLst>
              <a:ext uri="{FF2B5EF4-FFF2-40B4-BE49-F238E27FC236}">
                <a16:creationId xmlns:a16="http://schemas.microsoft.com/office/drawing/2014/main" id="{FC399E7E-8781-4C39-A5E4-F2B2CA06A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272" y="1725579"/>
            <a:ext cx="2963455" cy="2283524"/>
          </a:xfrm>
          <a:prstGeom prst="rect">
            <a:avLst/>
          </a:prstGeom>
        </p:spPr>
      </p:pic>
      <p:sp>
        <p:nvSpPr>
          <p:cNvPr id="8" name="Прямоугольник 7">
            <a:extLst>
              <a:ext uri="{FF2B5EF4-FFF2-40B4-BE49-F238E27FC236}">
                <a16:creationId xmlns:a16="http://schemas.microsoft.com/office/drawing/2014/main" id="{346A757E-4559-4DE3-A062-BFA81B723C5E}"/>
              </a:ext>
            </a:extLst>
          </p:cNvPr>
          <p:cNvSpPr/>
          <p:nvPr/>
        </p:nvSpPr>
        <p:spPr>
          <a:xfrm>
            <a:off x="4614271" y="4170986"/>
            <a:ext cx="2963455" cy="461665"/>
          </a:xfrm>
          <a:prstGeom prst="rect">
            <a:avLst/>
          </a:prstGeom>
          <a:noFill/>
        </p:spPr>
        <p:txBody>
          <a:bodyPr wrap="square" lIns="91440" tIns="45720" rIns="91440" bIns="45720">
            <a:spAutoFit/>
          </a:bodyPr>
          <a:lstStyle/>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Воины –интернационалисты</a:t>
            </a:r>
          </a:p>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у обелиска Победы </a:t>
            </a:r>
            <a:r>
              <a:rPr lang="ru-RU" sz="12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п.Ванино</a:t>
            </a:r>
            <a:endPar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9" name="Таблица 8">
            <a:extLst>
              <a:ext uri="{FF2B5EF4-FFF2-40B4-BE49-F238E27FC236}">
                <a16:creationId xmlns:a16="http://schemas.microsoft.com/office/drawing/2014/main" id="{6CC9F4F7-0AE3-462C-9CCE-DC9AAA419B61}"/>
              </a:ext>
            </a:extLst>
          </p:cNvPr>
          <p:cNvGraphicFramePr>
            <a:graphicFrameLocks noGrp="1"/>
          </p:cNvGraphicFramePr>
          <p:nvPr>
            <p:extLst>
              <p:ext uri="{D42A27DB-BD31-4B8C-83A1-F6EECF244321}">
                <p14:modId xmlns:p14="http://schemas.microsoft.com/office/powerpoint/2010/main" val="1739988936"/>
              </p:ext>
            </p:extLst>
          </p:nvPr>
        </p:nvGraphicFramePr>
        <p:xfrm>
          <a:off x="790688" y="1124761"/>
          <a:ext cx="3673737" cy="5457014"/>
        </p:xfrm>
        <a:graphic>
          <a:graphicData uri="http://schemas.openxmlformats.org/drawingml/2006/table">
            <a:tbl>
              <a:tblPr firstRow="1" firstCol="1" bandRow="1">
                <a:tableStyleId>{5C22544A-7EE6-4342-B048-85BDC9FD1C3A}</a:tableStyleId>
              </a:tblPr>
              <a:tblGrid>
                <a:gridCol w="2077002">
                  <a:extLst>
                    <a:ext uri="{9D8B030D-6E8A-4147-A177-3AD203B41FA5}">
                      <a16:colId xmlns:a16="http://schemas.microsoft.com/office/drawing/2014/main" val="1119012033"/>
                    </a:ext>
                  </a:extLst>
                </a:gridCol>
                <a:gridCol w="1596735">
                  <a:extLst>
                    <a:ext uri="{9D8B030D-6E8A-4147-A177-3AD203B41FA5}">
                      <a16:colId xmlns:a16="http://schemas.microsoft.com/office/drawing/2014/main" val="48848418"/>
                    </a:ext>
                  </a:extLst>
                </a:gridCol>
              </a:tblGrid>
              <a:tr h="173203">
                <a:tc>
                  <a:txBody>
                    <a:bodyPr/>
                    <a:lstStyle/>
                    <a:p>
                      <a:pPr>
                        <a:spcAft>
                          <a:spcPts val="0"/>
                        </a:spcAft>
                      </a:pPr>
                      <a:r>
                        <a:rPr lang="ru-RU" sz="300" dirty="0">
                          <a:effectLst/>
                        </a:rPr>
                        <a:t> </a:t>
                      </a:r>
                      <a:endParaRPr lang="ru-RU" sz="600" dirty="0">
                        <a:solidFill>
                          <a:srgbClr val="000000"/>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750"/>
                        </a:lnSpc>
                        <a:spcBef>
                          <a:spcPts val="1200"/>
                        </a:spcBef>
                        <a:spcAft>
                          <a:spcPts val="0"/>
                        </a:spcAft>
                      </a:pPr>
                      <a:r>
                        <a:rPr lang="ru-RU" sz="400" spc="-15" dirty="0">
                          <a:effectLst/>
                        </a:rPr>
                        <a:t>Награды</a:t>
                      </a:r>
                      <a:endParaRPr lang="ru-RU" sz="600" spc="-10" dirty="0">
                        <a:effectLst/>
                        <a:latin typeface="Arial Unicode MS" panose="020B0604020202020204" pitchFamily="34" charset="-128"/>
                        <a:ea typeface="Arial Unicode MS" panose="020B0604020202020204" pitchFamily="34" charset="-128"/>
                      </a:endParaRPr>
                    </a:p>
                  </a:txBody>
                  <a:tcPr marL="3305" marR="3305" marT="0" marB="0" anchor="ctr"/>
                </a:tc>
                <a:extLst>
                  <a:ext uri="{0D108BD9-81ED-4DB2-BD59-A6C34878D82A}">
                    <a16:rowId xmlns:a16="http://schemas.microsoft.com/office/drawing/2014/main" val="2973637266"/>
                  </a:ext>
                </a:extLst>
              </a:tr>
              <a:tr h="566566">
                <a:tc>
                  <a:txBody>
                    <a:bodyPr/>
                    <a:lstStyle/>
                    <a:p>
                      <a:pPr marL="92075" indent="176213" algn="l">
                        <a:lnSpc>
                          <a:spcPct val="100000"/>
                        </a:lnSpc>
                        <a:spcBef>
                          <a:spcPts val="0"/>
                        </a:spcBef>
                        <a:spcAft>
                          <a:spcPts val="0"/>
                        </a:spcAft>
                      </a:pPr>
                      <a:r>
                        <a:rPr lang="ru-RU" sz="1000" b="0" spc="-45" dirty="0">
                          <a:solidFill>
                            <a:schemeClr val="tx1"/>
                          </a:solidFill>
                          <a:effectLst/>
                        </a:rPr>
                        <a:t>Рядовой                                                                                                           Бондарев Сергей </a:t>
                      </a:r>
                    </a:p>
                    <a:p>
                      <a:pPr marL="0" indent="268288" algn="l">
                        <a:lnSpc>
                          <a:spcPct val="100000"/>
                        </a:lnSpc>
                        <a:spcBef>
                          <a:spcPts val="0"/>
                        </a:spcBef>
                        <a:spcAft>
                          <a:spcPts val="0"/>
                        </a:spcAft>
                      </a:pPr>
                      <a:r>
                        <a:rPr lang="ru-RU" sz="1000" b="0" spc="-45" dirty="0">
                          <a:solidFill>
                            <a:schemeClr val="tx1"/>
                          </a:solidFill>
                          <a:effectLst/>
                        </a:rPr>
                        <a:t>Николаевич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ts val="750"/>
                        </a:lnSpc>
                        <a:spcBef>
                          <a:spcPts val="1200"/>
                        </a:spcBef>
                        <a:spcAft>
                          <a:spcPts val="0"/>
                        </a:spcAft>
                      </a:pPr>
                      <a:endParaRPr lang="ru-RU" sz="1200" spc="-15" dirty="0">
                        <a:solidFill>
                          <a:schemeClr val="accent2"/>
                        </a:solidFill>
                        <a:effectLst/>
                      </a:endParaRPr>
                    </a:p>
                    <a:p>
                      <a:pPr algn="ctr">
                        <a:lnSpc>
                          <a:spcPts val="750"/>
                        </a:lnSpc>
                        <a:spcBef>
                          <a:spcPts val="1200"/>
                        </a:spcBef>
                        <a:spcAft>
                          <a:spcPts val="0"/>
                        </a:spcAft>
                      </a:pPr>
                      <a:r>
                        <a:rPr lang="ru-RU" sz="1200" spc="-15" dirty="0">
                          <a:solidFill>
                            <a:schemeClr val="accent2"/>
                          </a:solidFill>
                          <a:effectLst/>
                        </a:rPr>
                        <a:t>Орден «Красной звезды»</a:t>
                      </a:r>
                      <a:endParaRPr lang="ru-RU" sz="12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576201321"/>
                  </a:ext>
                </a:extLst>
              </a:tr>
              <a:tr h="456260">
                <a:tc>
                  <a:txBody>
                    <a:bodyPr/>
                    <a:lstStyle/>
                    <a:p>
                      <a:pPr marL="254000" indent="-254000" algn="l">
                        <a:lnSpc>
                          <a:spcPct val="100000"/>
                        </a:lnSpc>
                        <a:spcBef>
                          <a:spcPts val="0"/>
                        </a:spcBef>
                        <a:spcAft>
                          <a:spcPts val="0"/>
                        </a:spcAft>
                      </a:pPr>
                      <a:r>
                        <a:rPr lang="ru-RU" sz="1000" b="0" spc="-45" dirty="0">
                          <a:solidFill>
                            <a:schemeClr val="tx1"/>
                          </a:solidFill>
                          <a:effectLst/>
                        </a:rPr>
                        <a:t>         Рядовой  </a:t>
                      </a:r>
                    </a:p>
                    <a:p>
                      <a:pPr marL="0" indent="0" algn="l">
                        <a:lnSpc>
                          <a:spcPct val="100000"/>
                        </a:lnSpc>
                        <a:spcBef>
                          <a:spcPts val="0"/>
                        </a:spcBef>
                        <a:spcAft>
                          <a:spcPts val="0"/>
                        </a:spcAft>
                      </a:pPr>
                      <a:r>
                        <a:rPr lang="ru-RU" sz="1000" b="0" spc="-45" dirty="0">
                          <a:solidFill>
                            <a:schemeClr val="tx1"/>
                          </a:solidFill>
                          <a:effectLst/>
                        </a:rPr>
                        <a:t>   Вяткин Михаил Григорьевич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ts val="750"/>
                        </a:lnSpc>
                        <a:spcBef>
                          <a:spcPts val="1200"/>
                        </a:spcBef>
                        <a:spcAft>
                          <a:spcPts val="0"/>
                        </a:spcAft>
                      </a:pPr>
                      <a:endParaRPr lang="ru-RU" sz="1000" spc="-15"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2017283142"/>
                  </a:ext>
                </a:extLst>
              </a:tr>
              <a:tr h="456986">
                <a:tc>
                  <a:txBody>
                    <a:bodyPr/>
                    <a:lstStyle/>
                    <a:p>
                      <a:pPr marL="165100" indent="103188" algn="l">
                        <a:lnSpc>
                          <a:spcPct val="100000"/>
                        </a:lnSpc>
                        <a:spcBef>
                          <a:spcPts val="0"/>
                        </a:spcBef>
                        <a:spcAft>
                          <a:spcPts val="0"/>
                        </a:spcAft>
                      </a:pPr>
                      <a:r>
                        <a:rPr lang="ru-RU" sz="1000" b="0" spc="-45" dirty="0">
                          <a:solidFill>
                            <a:schemeClr val="tx1"/>
                          </a:solidFill>
                          <a:effectLst/>
                        </a:rPr>
                        <a:t>Сержант</a:t>
                      </a:r>
                      <a:endParaRPr lang="ru-RU" sz="1000" b="0" spc="-10" dirty="0">
                        <a:solidFill>
                          <a:schemeClr val="tx1"/>
                        </a:solidFill>
                        <a:effectLst/>
                      </a:endParaRPr>
                    </a:p>
                    <a:p>
                      <a:pPr marL="165100" indent="103188" algn="l">
                        <a:lnSpc>
                          <a:spcPct val="100000"/>
                        </a:lnSpc>
                        <a:spcBef>
                          <a:spcPts val="0"/>
                        </a:spcBef>
                        <a:spcAft>
                          <a:spcPts val="0"/>
                        </a:spcAft>
                      </a:pPr>
                      <a:r>
                        <a:rPr lang="ru-RU" sz="1000" b="0" spc="-45" dirty="0">
                          <a:solidFill>
                            <a:schemeClr val="tx1"/>
                          </a:solidFill>
                          <a:effectLst/>
                        </a:rPr>
                        <a:t>Ев</a:t>
                      </a:r>
                      <a:r>
                        <a:rPr lang="en-US" sz="1000" b="0" spc="-45" dirty="0" err="1">
                          <a:solidFill>
                            <a:schemeClr val="tx1"/>
                          </a:solidFill>
                          <a:effectLst/>
                        </a:rPr>
                        <a:t>ce</a:t>
                      </a:r>
                      <a:r>
                        <a:rPr lang="ru-RU" sz="1000" b="0" spc="-45" dirty="0" err="1">
                          <a:solidFill>
                            <a:schemeClr val="tx1"/>
                          </a:solidFill>
                          <a:effectLst/>
                        </a:rPr>
                        <a:t>енк</a:t>
                      </a:r>
                      <a:r>
                        <a:rPr lang="en-US" sz="1000" b="0" spc="-45" dirty="0">
                          <a:solidFill>
                            <a:schemeClr val="tx1"/>
                          </a:solidFill>
                          <a:effectLst/>
                        </a:rPr>
                        <a:t>o </a:t>
                      </a:r>
                      <a:r>
                        <a:rPr lang="ru-RU" sz="1000" b="0" spc="-45" dirty="0">
                          <a:solidFill>
                            <a:schemeClr val="tx1"/>
                          </a:solidFill>
                          <a:effectLst/>
                        </a:rPr>
                        <a:t>Игорь </a:t>
                      </a:r>
                      <a:r>
                        <a:rPr lang="ru-RU" sz="1000" b="0" spc="-45" dirty="0" err="1">
                          <a:solidFill>
                            <a:schemeClr val="tx1"/>
                          </a:solidFill>
                          <a:effectLst/>
                        </a:rPr>
                        <a:t>Леоилеанч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4021097963"/>
                  </a:ext>
                </a:extLst>
              </a:tr>
              <a:tr h="761641">
                <a:tc>
                  <a:txBody>
                    <a:bodyPr/>
                    <a:lstStyle/>
                    <a:p>
                      <a:pPr marL="1651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15" dirty="0" err="1">
                          <a:solidFill>
                            <a:schemeClr val="tx1"/>
                          </a:solidFill>
                          <a:effectLst/>
                        </a:rPr>
                        <a:t>Мосежный</a:t>
                      </a:r>
                      <a:r>
                        <a:rPr lang="ru-RU" sz="1000" b="0" spc="-15" dirty="0">
                          <a:solidFill>
                            <a:schemeClr val="tx1"/>
                          </a:solidFill>
                          <a:effectLst/>
                        </a:rPr>
                        <a:t> </a:t>
                      </a:r>
                      <a:r>
                        <a:rPr lang="ru-RU" sz="1000" b="0" spc="-45" dirty="0">
                          <a:solidFill>
                            <a:schemeClr val="tx1"/>
                          </a:solidFill>
                          <a:effectLst/>
                        </a:rPr>
                        <a:t>Леонид Васильевич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«От благодарного народа Афганистана»</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746865058"/>
                  </a:ext>
                </a:extLst>
              </a:tr>
              <a:tr h="484757">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err="1">
                          <a:solidFill>
                            <a:schemeClr val="tx1"/>
                          </a:solidFill>
                          <a:effectLst/>
                        </a:rPr>
                        <a:t>Светюха</a:t>
                      </a:r>
                      <a:r>
                        <a:rPr lang="ru-RU" sz="1000" b="0" spc="-45" dirty="0">
                          <a:solidFill>
                            <a:schemeClr val="tx1"/>
                          </a:solidFill>
                          <a:effectLst/>
                        </a:rPr>
                        <a:t> Михаил Петрович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«Воин- </a:t>
                      </a:r>
                      <a:r>
                        <a:rPr lang="ru-RU" sz="1000" spc="-15" dirty="0" err="1">
                          <a:solidFill>
                            <a:schemeClr val="accent2"/>
                          </a:solidFill>
                          <a:effectLst/>
                        </a:rPr>
                        <a:t>интернациалист</a:t>
                      </a:r>
                      <a:r>
                        <a:rPr lang="ru-RU" sz="1000" spc="-15" dirty="0">
                          <a:solidFill>
                            <a:schemeClr val="accent2"/>
                          </a:solidFill>
                          <a:effectLst/>
                        </a:rPr>
                        <a:t>»</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1581820555"/>
                  </a:ext>
                </a:extLst>
              </a:tr>
              <a:tr h="456986">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Скориков Андрей Валентинович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«За отвагу»,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089880973"/>
                  </a:ext>
                </a:extLst>
              </a:tr>
              <a:tr h="484757">
                <a:tc>
                  <a:txBody>
                    <a:bodyPr/>
                    <a:lstStyle/>
                    <a:p>
                      <a:pPr marL="88900" algn="l">
                        <a:lnSpc>
                          <a:spcPct val="100000"/>
                        </a:lnSpc>
                        <a:spcBef>
                          <a:spcPts val="0"/>
                        </a:spcBef>
                        <a:spcAft>
                          <a:spcPts val="0"/>
                        </a:spcAft>
                      </a:pPr>
                      <a:r>
                        <a:rPr lang="ru-RU" sz="1000" b="0" spc="-45" dirty="0">
                          <a:solidFill>
                            <a:schemeClr val="tx1"/>
                          </a:solidFill>
                          <a:effectLst/>
                        </a:rPr>
                        <a:t>      Сержант</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Коновалов Александр Федорович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nSpc>
                          <a:spcPct val="100000"/>
                        </a:lnSpc>
                        <a:spcBef>
                          <a:spcPts val="0"/>
                        </a:spcBef>
                        <a:spcAft>
                          <a:spcPts val="0"/>
                        </a:spcAft>
                      </a:pPr>
                      <a:r>
                        <a:rPr lang="ru-RU" sz="1000" dirty="0">
                          <a:solidFill>
                            <a:schemeClr val="accent2"/>
                          </a:solidFill>
                          <a:effectLst/>
                        </a:rPr>
                        <a:t> </a:t>
                      </a:r>
                      <a:endParaRPr lang="ru-RU" sz="1000" dirty="0">
                        <a:solidFill>
                          <a:schemeClr val="accent2"/>
                        </a:solidFill>
                        <a:effectLst/>
                        <a:latin typeface="Courier New" panose="02070309020205020404" pitchFamily="49" charset="0"/>
                        <a:ea typeface="Courier New" panose="02070309020205020404" pitchFamily="49" charset="0"/>
                      </a:endParaRPr>
                    </a:p>
                  </a:txBody>
                  <a:tcPr marL="3305" marR="3305" marT="0" marB="0"/>
                </a:tc>
                <a:extLst>
                  <a:ext uri="{0D108BD9-81ED-4DB2-BD59-A6C34878D82A}">
                    <a16:rowId xmlns:a16="http://schemas.microsoft.com/office/drawing/2014/main" val="1110922004"/>
                  </a:ext>
                </a:extLst>
              </a:tr>
              <a:tr h="969515">
                <a:tc>
                  <a:txBody>
                    <a:bodyPr/>
                    <a:lstStyle/>
                    <a:p>
                      <a:pPr marL="88900" algn="l">
                        <a:lnSpc>
                          <a:spcPts val="750"/>
                        </a:lnSpc>
                        <a:spcBef>
                          <a:spcPts val="1200"/>
                        </a:spcBef>
                        <a:spcAft>
                          <a:spcPts val="30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ts val="750"/>
                        </a:lnSpc>
                        <a:spcBef>
                          <a:spcPts val="300"/>
                        </a:spcBef>
                        <a:spcAft>
                          <a:spcPts val="0"/>
                        </a:spcAft>
                      </a:pPr>
                      <a:r>
                        <a:rPr lang="ru-RU" sz="1000" b="0" spc="-45" dirty="0" err="1">
                          <a:solidFill>
                            <a:schemeClr val="tx1"/>
                          </a:solidFill>
                          <a:effectLst/>
                        </a:rPr>
                        <a:t>Посунько</a:t>
                      </a:r>
                      <a:r>
                        <a:rPr lang="ru-RU" sz="1000" b="0" spc="-45" dirty="0">
                          <a:solidFill>
                            <a:schemeClr val="tx1"/>
                          </a:solidFill>
                          <a:effectLst/>
                        </a:rPr>
                        <a:t> Павел Николаевич</a:t>
                      </a:r>
                    </a:p>
                    <a:p>
                      <a:pPr marL="88900" algn="l">
                        <a:lnSpc>
                          <a:spcPts val="750"/>
                        </a:lnSpc>
                        <a:spcBef>
                          <a:spcPts val="300"/>
                        </a:spcBef>
                        <a:spcAft>
                          <a:spcPts val="0"/>
                        </a:spcAft>
                      </a:pPr>
                      <a:endParaRPr lang="ru-RU" sz="1000" b="0" spc="-45" dirty="0">
                        <a:solidFill>
                          <a:schemeClr val="tx1"/>
                        </a:solidFill>
                        <a:effectLst/>
                        <a:latin typeface="Arial Unicode MS" panose="020B0604020202020204" pitchFamily="34" charset="-128"/>
                        <a:ea typeface="Arial Unicode MS" panose="020B0604020202020204" pitchFamily="34" charset="-128"/>
                      </a:endParaRPr>
                    </a:p>
                    <a:p>
                      <a:pPr marL="88900" algn="l">
                        <a:lnSpc>
                          <a:spcPts val="750"/>
                        </a:lnSpc>
                        <a:spcBef>
                          <a:spcPts val="300"/>
                        </a:spcBef>
                        <a:spcAft>
                          <a:spcPts val="0"/>
                        </a:spcAft>
                      </a:pP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«За отличие в воинской службе». Нагрудные знаки: «Отличник С А», «Гвардия»)</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382766608"/>
                  </a:ext>
                </a:extLst>
              </a:tr>
              <a:tr h="646343">
                <a:tc>
                  <a:txBody>
                    <a:bodyPr/>
                    <a:lstStyle/>
                    <a:p>
                      <a:pPr>
                        <a:spcAft>
                          <a:spcPts val="0"/>
                        </a:spcAft>
                      </a:pPr>
                      <a:r>
                        <a:rPr lang="ru-RU" sz="300" dirty="0">
                          <a:solidFill>
                            <a:schemeClr val="tx1"/>
                          </a:solidFill>
                          <a:effectLst/>
                        </a:rPr>
                        <a:t> </a:t>
                      </a:r>
                    </a:p>
                    <a:p>
                      <a:pPr>
                        <a:spcAft>
                          <a:spcPts val="0"/>
                        </a:spcAft>
                      </a:pPr>
                      <a:r>
                        <a:rPr lang="ru-RU" sz="300" dirty="0">
                          <a:solidFill>
                            <a:schemeClr val="tx1"/>
                          </a:solidFill>
                          <a:effectLst/>
                          <a:latin typeface="Courier New" panose="02070309020205020404" pitchFamily="49" charset="0"/>
                          <a:ea typeface="Courier New" panose="02070309020205020404" pitchFamily="49" charset="0"/>
                        </a:rPr>
                        <a:t>           </a:t>
                      </a:r>
                      <a:r>
                        <a:rPr lang="ru-RU" sz="1000" b="0" dirty="0">
                          <a:solidFill>
                            <a:schemeClr val="tx1"/>
                          </a:solidFill>
                          <a:effectLst/>
                          <a:latin typeface="+mn-lt"/>
                          <a:ea typeface="Courier New" panose="02070309020205020404" pitchFamily="49" charset="0"/>
                        </a:rPr>
                        <a:t>Капитан</a:t>
                      </a:r>
                    </a:p>
                    <a:p>
                      <a:pPr>
                        <a:spcAft>
                          <a:spcPts val="0"/>
                        </a:spcAft>
                      </a:pPr>
                      <a:r>
                        <a:rPr lang="ru-RU" sz="1000" b="0" dirty="0">
                          <a:solidFill>
                            <a:schemeClr val="tx1"/>
                          </a:solidFill>
                          <a:effectLst/>
                          <a:latin typeface="+mn-lt"/>
                          <a:ea typeface="Courier New" panose="02070309020205020404" pitchFamily="49" charset="0"/>
                        </a:rPr>
                        <a:t>   Ватин Игорь Юрьевич</a:t>
                      </a:r>
                      <a:endParaRPr lang="ru-RU" sz="600" dirty="0">
                        <a:solidFill>
                          <a:schemeClr val="tx1"/>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1165"/>
                        </a:lnSpc>
                        <a:spcBef>
                          <a:spcPts val="1200"/>
                        </a:spcBef>
                        <a:spcAft>
                          <a:spcPts val="0"/>
                        </a:spcAft>
                      </a:pPr>
                      <a:r>
                        <a:rPr lang="ru-RU" sz="1000" spc="-15" dirty="0">
                          <a:solidFill>
                            <a:schemeClr val="accent2"/>
                          </a:solidFill>
                          <a:effectLst/>
                        </a:rPr>
                        <a:t>Медали: «За </a:t>
                      </a:r>
                      <a:r>
                        <a:rPr lang="ru-RU" sz="1000" spc="-45" dirty="0" err="1">
                          <a:solidFill>
                            <a:schemeClr val="accent2"/>
                          </a:solidFill>
                          <a:effectLst/>
                        </a:rPr>
                        <a:t>безупрсчную</a:t>
                      </a:r>
                      <a:r>
                        <a:rPr lang="ru-RU" sz="1000" spc="-45" dirty="0">
                          <a:solidFill>
                            <a:schemeClr val="accent2"/>
                          </a:solidFill>
                          <a:effectLst/>
                        </a:rPr>
                        <a:t> </a:t>
                      </a:r>
                      <a:r>
                        <a:rPr lang="ru-RU" sz="1000" spc="-15" dirty="0">
                          <a:solidFill>
                            <a:schemeClr val="accent2"/>
                          </a:solidFill>
                          <a:effectLst/>
                        </a:rPr>
                        <a:t>службу» </a:t>
                      </a:r>
                      <a:r>
                        <a:rPr lang="en-US" sz="1000" spc="-45" dirty="0">
                          <a:solidFill>
                            <a:schemeClr val="accent2"/>
                          </a:solidFill>
                          <a:effectLst/>
                        </a:rPr>
                        <a:t>III </a:t>
                      </a:r>
                      <a:r>
                        <a:rPr lang="ru-RU" sz="1000" spc="-15" dirty="0">
                          <a:solidFill>
                            <a:schemeClr val="accent2"/>
                          </a:solidFill>
                          <a:effectLst/>
                        </a:rPr>
                        <a:t>степени.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5105399"/>
                  </a:ext>
                </a:extLst>
              </a:tr>
            </a:tbl>
          </a:graphicData>
        </a:graphic>
      </p:graphicFrame>
      <p:graphicFrame>
        <p:nvGraphicFramePr>
          <p:cNvPr id="12" name="Таблица 11">
            <a:extLst>
              <a:ext uri="{FF2B5EF4-FFF2-40B4-BE49-F238E27FC236}">
                <a16:creationId xmlns:a16="http://schemas.microsoft.com/office/drawing/2014/main" id="{02D8F851-D2BB-497E-A26E-6C2902B1E280}"/>
              </a:ext>
            </a:extLst>
          </p:cNvPr>
          <p:cNvGraphicFramePr>
            <a:graphicFrameLocks noGrp="1"/>
          </p:cNvGraphicFramePr>
          <p:nvPr>
            <p:extLst>
              <p:ext uri="{D42A27DB-BD31-4B8C-83A1-F6EECF244321}">
                <p14:modId xmlns:p14="http://schemas.microsoft.com/office/powerpoint/2010/main" val="114349134"/>
              </p:ext>
            </p:extLst>
          </p:nvPr>
        </p:nvGraphicFramePr>
        <p:xfrm>
          <a:off x="7828923" y="1125612"/>
          <a:ext cx="4182101" cy="2255190"/>
        </p:xfrm>
        <a:graphic>
          <a:graphicData uri="http://schemas.openxmlformats.org/drawingml/2006/table">
            <a:tbl>
              <a:tblPr firstRow="1" firstCol="1" bandRow="1">
                <a:tableStyleId>{5C22544A-7EE6-4342-B048-85BDC9FD1C3A}</a:tableStyleId>
              </a:tblPr>
              <a:tblGrid>
                <a:gridCol w="2425665">
                  <a:extLst>
                    <a:ext uri="{9D8B030D-6E8A-4147-A177-3AD203B41FA5}">
                      <a16:colId xmlns:a16="http://schemas.microsoft.com/office/drawing/2014/main" val="1082773560"/>
                    </a:ext>
                  </a:extLst>
                </a:gridCol>
                <a:gridCol w="1716026">
                  <a:extLst>
                    <a:ext uri="{9D8B030D-6E8A-4147-A177-3AD203B41FA5}">
                      <a16:colId xmlns:a16="http://schemas.microsoft.com/office/drawing/2014/main" val="1607241485"/>
                    </a:ext>
                  </a:extLst>
                </a:gridCol>
                <a:gridCol w="40410">
                  <a:extLst>
                    <a:ext uri="{9D8B030D-6E8A-4147-A177-3AD203B41FA5}">
                      <a16:colId xmlns:a16="http://schemas.microsoft.com/office/drawing/2014/main" val="3335518740"/>
                    </a:ext>
                  </a:extLst>
                </a:gridCol>
              </a:tblGrid>
              <a:tr h="47421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Колес Владимир Станиславович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40"/>
                        </a:lnSpc>
                        <a:spcBef>
                          <a:spcPts val="1200"/>
                        </a:spcBef>
                        <a:spcAft>
                          <a:spcPts val="0"/>
                        </a:spcAft>
                      </a:pPr>
                      <a:r>
                        <a:rPr lang="ru-RU" sz="750" b="0" spc="-15" dirty="0">
                          <a:solidFill>
                            <a:schemeClr val="tx1"/>
                          </a:solidFill>
                          <a:effectLst/>
                        </a:rPr>
                        <a:t>Медали: «За </a:t>
                      </a:r>
                      <a:r>
                        <a:rPr lang="ru-RU" sz="750" b="0" spc="-15" dirty="0" err="1">
                          <a:solidFill>
                            <a:schemeClr val="tx1"/>
                          </a:solidFill>
                          <a:effectLst/>
                        </a:rPr>
                        <a:t>безупречную</a:t>
                      </a:r>
                      <a:r>
                        <a:rPr lang="ru-RU" sz="750" b="0" spc="-45" dirty="0" err="1">
                          <a:solidFill>
                            <a:schemeClr val="tx1"/>
                          </a:solidFill>
                          <a:effectLst/>
                        </a:rPr>
                        <a:t>службу</a:t>
                      </a:r>
                      <a:r>
                        <a:rPr lang="ru-RU" sz="750" b="0" spc="-45" dirty="0">
                          <a:solidFill>
                            <a:schemeClr val="tx1"/>
                          </a:solidFill>
                          <a:effectLst/>
                        </a:rPr>
                        <a:t> </a:t>
                      </a:r>
                      <a:r>
                        <a:rPr lang="en-US" sz="750" b="0" spc="-45" dirty="0">
                          <a:solidFill>
                            <a:schemeClr val="tx1"/>
                          </a:solidFill>
                          <a:effectLst/>
                        </a:rPr>
                        <a:t>III </a:t>
                      </a:r>
                      <a:r>
                        <a:rPr lang="ru-RU" sz="750" b="0" spc="-15" dirty="0">
                          <a:solidFill>
                            <a:schemeClr val="tx1"/>
                          </a:solidFill>
                          <a:effectLst/>
                        </a:rPr>
                        <a:t>степени, </a:t>
                      </a:r>
                      <a:r>
                        <a:rPr lang="ru-RU" sz="750" b="0" spc="-45" dirty="0">
                          <a:solidFill>
                            <a:schemeClr val="tx1"/>
                          </a:solidFill>
                          <a:effectLst/>
                        </a:rPr>
                        <a:t>«70 лет ВС СССР»</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1847143626"/>
                  </a:ext>
                </a:extLst>
              </a:tr>
              <a:tr h="572636">
                <a:tc>
                  <a:txBody>
                    <a:bodyPr/>
                    <a:lstStyle/>
                    <a:p>
                      <a:pPr marL="165100" algn="l">
                        <a:lnSpc>
                          <a:spcPts val="750"/>
                        </a:lnSpc>
                        <a:spcBef>
                          <a:spcPts val="1200"/>
                        </a:spcBef>
                        <a:spcAft>
                          <a:spcPts val="0"/>
                        </a:spcAft>
                      </a:pPr>
                      <a:r>
                        <a:rPr lang="ru-RU" sz="1000" b="0" spc="-15" dirty="0">
                          <a:solidFill>
                            <a:schemeClr val="tx1"/>
                          </a:solidFill>
                          <a:effectLst/>
                          <a:latin typeface="+mn-lt"/>
                        </a:rPr>
                        <a:t>Майор</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Осипов Андрей Викторович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ct val="100000"/>
                        </a:lnSpc>
                        <a:spcBef>
                          <a:spcPts val="0"/>
                        </a:spcBef>
                        <a:spcAft>
                          <a:spcPts val="0"/>
                        </a:spcAft>
                      </a:pPr>
                      <a:r>
                        <a:rPr lang="ru-RU" sz="750" b="0" spc="-15" dirty="0">
                          <a:solidFill>
                            <a:schemeClr val="tx1"/>
                          </a:solidFill>
                          <a:effectLst/>
                        </a:rPr>
                        <a:t>Медали: «Воину, интернационалисту».</a:t>
                      </a:r>
                      <a:endParaRPr lang="ru-RU" sz="1200" b="0" spc="-10" dirty="0">
                        <a:solidFill>
                          <a:schemeClr val="tx1"/>
                        </a:solidFill>
                        <a:effectLst/>
                      </a:endParaRPr>
                    </a:p>
                    <a:p>
                      <a:pPr algn="ctr">
                        <a:lnSpc>
                          <a:spcPct val="100000"/>
                        </a:lnSpc>
                        <a:spcBef>
                          <a:spcPts val="0"/>
                        </a:spcBef>
                        <a:spcAft>
                          <a:spcPts val="0"/>
                        </a:spcAft>
                      </a:pPr>
                      <a:r>
                        <a:rPr lang="ru-RU" sz="750" b="0" spc="-15" dirty="0">
                          <a:solidFill>
                            <a:schemeClr val="tx1"/>
                          </a:solidFill>
                          <a:effectLst/>
                        </a:rPr>
                        <a:t>«За безупречную службу </a:t>
                      </a:r>
                      <a:r>
                        <a:rPr lang="en-US" sz="750" b="0" spc="-4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rowSpan="3">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2717971798"/>
                  </a:ext>
                </a:extLst>
              </a:tr>
              <a:tr h="34477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Сухоплюев Юрий Владимирович</a:t>
                      </a:r>
                      <a:endParaRPr lang="ru-RU" sz="1000" b="0" spc="-10" dirty="0">
                        <a:solidFill>
                          <a:schemeClr val="tx1"/>
                        </a:solidFill>
                        <a:effectLst/>
                        <a:latin typeface="+mn-lt"/>
                        <a:ea typeface="Arial Unicode MS" panose="020B0604020202020204" pitchFamily="34" charset="-128"/>
                      </a:endParaRPr>
                    </a:p>
                  </a:txBody>
                  <a:tcPr marL="6350" marR="6350" marT="0" marB="0" anchor="b"/>
                </a:tc>
                <a:tc>
                  <a:txBody>
                    <a:bodyPr/>
                    <a:lstStyle/>
                    <a:p>
                      <a:pPr algn="ctr">
                        <a:lnSpc>
                          <a:spcPts val="900"/>
                        </a:lnSpc>
                        <a:spcBef>
                          <a:spcPts val="1200"/>
                        </a:spcBef>
                        <a:spcAft>
                          <a:spcPts val="0"/>
                        </a:spcAft>
                      </a:pPr>
                      <a:r>
                        <a:rPr lang="ru-RU" sz="750" b="0" spc="-15" dirty="0">
                          <a:solidFill>
                            <a:schemeClr val="tx1"/>
                          </a:solidFill>
                          <a:effectLst/>
                        </a:rPr>
                        <a:t>Медаль «За безупречную службу» </a:t>
                      </a:r>
                      <a:r>
                        <a:rPr lang="en-US" sz="750" b="0" spc="-45" dirty="0">
                          <a:solidFill>
                            <a:schemeClr val="tx1"/>
                          </a:solidFill>
                          <a:effectLst/>
                        </a:rPr>
                        <a:t>III </a:t>
                      </a:r>
                      <a:r>
                        <a:rPr lang="ru-RU" sz="750" b="0" spc="-15" dirty="0">
                          <a:solidFill>
                            <a:schemeClr val="tx1"/>
                          </a:solidFill>
                          <a:effectLst/>
                        </a:rPr>
                        <a:t>степени. Орлен «Красная </a:t>
                      </a:r>
                      <a:r>
                        <a:rPr lang="ru-RU" sz="700" b="0" spc="0" dirty="0">
                          <a:solidFill>
                            <a:schemeClr val="tx1"/>
                          </a:solidFill>
                          <a:effectLst/>
                        </a:rPr>
                        <a:t>звезда</a:t>
                      </a:r>
                      <a:r>
                        <a:rPr lang="ru-RU" sz="750" b="0" spc="-15" dirty="0">
                          <a:solidFill>
                            <a:schemeClr val="tx1"/>
                          </a:solidFill>
                          <a:effectLst/>
                        </a:rPr>
                        <a:t>»</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vMerge="1">
                  <a:txBody>
                    <a:bodyPr/>
                    <a:lstStyle/>
                    <a:p>
                      <a:endParaRPr lang="ru-RU"/>
                    </a:p>
                  </a:txBody>
                  <a:tcPr/>
                </a:tc>
                <a:extLst>
                  <a:ext uri="{0D108BD9-81ED-4DB2-BD59-A6C34878D82A}">
                    <a16:rowId xmlns:a16="http://schemas.microsoft.com/office/drawing/2014/main" val="1550033427"/>
                  </a:ext>
                </a:extLst>
              </a:tr>
              <a:tr h="456320">
                <a:tc>
                  <a:txBody>
                    <a:bodyPr/>
                    <a:lstStyle/>
                    <a:p>
                      <a:pPr marL="165100" algn="l">
                        <a:lnSpc>
                          <a:spcPts val="940"/>
                        </a:lnSpc>
                        <a:spcBef>
                          <a:spcPts val="1200"/>
                        </a:spcBef>
                        <a:spcAft>
                          <a:spcPts val="0"/>
                        </a:spcAft>
                      </a:pPr>
                      <a:r>
                        <a:rPr lang="ru-RU" sz="1000" b="0" spc="-15" dirty="0">
                          <a:solidFill>
                            <a:schemeClr val="tx1"/>
                          </a:solidFill>
                          <a:effectLst/>
                          <a:latin typeface="+mn-lt"/>
                        </a:rPr>
                        <a:t>Старший лейтенант </a:t>
                      </a:r>
                      <a:r>
                        <a:rPr lang="ru-RU" sz="1000" b="0" spc="-15" dirty="0" err="1">
                          <a:solidFill>
                            <a:schemeClr val="tx1"/>
                          </a:solidFill>
                          <a:effectLst/>
                          <a:latin typeface="+mn-lt"/>
                        </a:rPr>
                        <a:t>Сухотии</a:t>
                      </a:r>
                      <a:r>
                        <a:rPr lang="ru-RU" sz="1000" b="0" spc="-15" dirty="0">
                          <a:solidFill>
                            <a:schemeClr val="tx1"/>
                          </a:solidFill>
                          <a:effectLst/>
                          <a:latin typeface="+mn-lt"/>
                        </a:rPr>
                        <a:t> </a:t>
                      </a:r>
                      <a:r>
                        <a:rPr lang="ru-RU" sz="1000" b="0" spc="-15" dirty="0" err="1">
                          <a:solidFill>
                            <a:schemeClr val="tx1"/>
                          </a:solidFill>
                          <a:effectLst/>
                          <a:latin typeface="+mn-lt"/>
                        </a:rPr>
                        <a:t>Леоши</a:t>
                      </a:r>
                      <a:r>
                        <a:rPr lang="ru-RU" sz="1000" b="0" spc="-15" dirty="0">
                          <a:solidFill>
                            <a:schemeClr val="tx1"/>
                          </a:solidFill>
                          <a:effectLst/>
                          <a:latin typeface="+mn-lt"/>
                        </a:rPr>
                        <a:t>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marL="12700" algn="l">
                        <a:lnSpc>
                          <a:spcPts val="940"/>
                        </a:lnSpc>
                        <a:spcBef>
                          <a:spcPts val="1200"/>
                        </a:spcBef>
                        <a:spcAft>
                          <a:spcPts val="0"/>
                        </a:spcAft>
                      </a:pPr>
                      <a:r>
                        <a:rPr lang="ru-RU" sz="750" b="0" spc="-15" dirty="0">
                          <a:solidFill>
                            <a:schemeClr val="tx1"/>
                          </a:solidFill>
                          <a:effectLst/>
                        </a:rPr>
                        <a:t>Орден «Красная звезда». Медаль «За безупречную службу» </a:t>
                      </a:r>
                      <a:r>
                        <a:rPr lang="en-US" sz="750" b="0" spc="-1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vMerge="1">
                  <a:txBody>
                    <a:bodyPr/>
                    <a:lstStyle/>
                    <a:p>
                      <a:endParaRPr lang="ru-RU"/>
                    </a:p>
                  </a:txBody>
                  <a:tcPr/>
                </a:tc>
                <a:extLst>
                  <a:ext uri="{0D108BD9-81ED-4DB2-BD59-A6C34878D82A}">
                    <a16:rowId xmlns:a16="http://schemas.microsoft.com/office/drawing/2014/main" val="3496470142"/>
                  </a:ext>
                </a:extLst>
              </a:tr>
              <a:tr h="393688">
                <a:tc>
                  <a:txBody>
                    <a:bodyPr/>
                    <a:lstStyle/>
                    <a:p>
                      <a:pPr marL="165100" algn="l">
                        <a:lnSpc>
                          <a:spcPts val="940"/>
                        </a:lnSpc>
                        <a:spcBef>
                          <a:spcPts val="1200"/>
                        </a:spcBef>
                        <a:spcAft>
                          <a:spcPts val="0"/>
                        </a:spcAft>
                      </a:pPr>
                      <a:r>
                        <a:rPr lang="ru-RU" sz="1000" b="0" spc="-15" dirty="0">
                          <a:solidFill>
                            <a:schemeClr val="tx1"/>
                          </a:solidFill>
                          <a:effectLst/>
                          <a:latin typeface="+mn-lt"/>
                        </a:rPr>
                        <a:t>Младший лейтенант Иванов Николай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75"/>
                        </a:lnSpc>
                        <a:spcBef>
                          <a:spcPts val="1200"/>
                        </a:spcBef>
                        <a:spcAft>
                          <a:spcPts val="0"/>
                        </a:spcAft>
                      </a:pPr>
                      <a:r>
                        <a:rPr lang="ru-RU" sz="750" b="0" spc="-15" dirty="0">
                          <a:solidFill>
                            <a:schemeClr val="tx1"/>
                          </a:solidFill>
                          <a:effectLst/>
                        </a:rPr>
                        <a:t>Медаль «За боевые заслуги»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a:txBody>
                    <a:bodyPr/>
                    <a:lstStyle/>
                    <a:p>
                      <a:pPr>
                        <a:spcAft>
                          <a:spcPts val="0"/>
                        </a:spcAft>
                      </a:pPr>
                      <a:r>
                        <a:rPr lang="ru-RU" sz="500" dirty="0">
                          <a:effectLst/>
                        </a:rPr>
                        <a:t> </a:t>
                      </a:r>
                      <a:endParaRPr lang="ru-RU" sz="1200" dirty="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930510047"/>
                  </a:ext>
                </a:extLst>
              </a:tr>
            </a:tbl>
          </a:graphicData>
        </a:graphic>
      </p:graphicFrame>
      <p:graphicFrame>
        <p:nvGraphicFramePr>
          <p:cNvPr id="15" name="Таблица 14">
            <a:extLst>
              <a:ext uri="{FF2B5EF4-FFF2-40B4-BE49-F238E27FC236}">
                <a16:creationId xmlns:a16="http://schemas.microsoft.com/office/drawing/2014/main" id="{445E6BDE-BCE8-4F4C-8981-998B416C6A17}"/>
              </a:ext>
            </a:extLst>
          </p:cNvPr>
          <p:cNvGraphicFramePr>
            <a:graphicFrameLocks noGrp="1"/>
          </p:cNvGraphicFramePr>
          <p:nvPr>
            <p:extLst>
              <p:ext uri="{D42A27DB-BD31-4B8C-83A1-F6EECF244321}">
                <p14:modId xmlns:p14="http://schemas.microsoft.com/office/powerpoint/2010/main" val="3465056546"/>
              </p:ext>
            </p:extLst>
          </p:nvPr>
        </p:nvGraphicFramePr>
        <p:xfrm>
          <a:off x="7972312" y="3490022"/>
          <a:ext cx="3429000" cy="32385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157042464"/>
                    </a:ext>
                  </a:extLst>
                </a:gridCol>
              </a:tblGrid>
              <a:tr h="323850">
                <a:tc>
                  <a:txBody>
                    <a:bodyPr/>
                    <a:lstStyle/>
                    <a:p>
                      <a:pPr marL="25400" algn="ctr">
                        <a:lnSpc>
                          <a:spcPts val="1090"/>
                        </a:lnSpc>
                        <a:spcBef>
                          <a:spcPts val="1500"/>
                        </a:spcBef>
                        <a:spcAft>
                          <a:spcPts val="0"/>
                        </a:spcAft>
                      </a:pPr>
                      <a:r>
                        <a:rPr lang="ru-RU" sz="800" dirty="0">
                          <a:effectLst/>
                        </a:rPr>
                        <a:t>Участники боевых действий в «горячих точках» планеты и продолжающие служить в </a:t>
                      </a:r>
                      <a:r>
                        <a:rPr lang="ru-RU" sz="800" dirty="0" err="1">
                          <a:effectLst/>
                        </a:rPr>
                        <a:t>Ванинском</a:t>
                      </a:r>
                      <a:r>
                        <a:rPr lang="ru-RU" sz="800" dirty="0">
                          <a:effectLst/>
                        </a:rPr>
                        <a:t> РОВД</a:t>
                      </a:r>
                      <a:endParaRPr lang="ru-RU" sz="800" dirty="0">
                        <a:effectLst/>
                        <a:latin typeface="Arial Unicode MS" panose="020B0604020202020204" pitchFamily="34" charset="-128"/>
                        <a:ea typeface="Arial Unicode MS" panose="020B0604020202020204" pitchFamily="34" charset="-128"/>
                      </a:endParaRPr>
                    </a:p>
                  </a:txBody>
                  <a:tcPr marL="0" marR="0" marT="0" marB="0"/>
                </a:tc>
                <a:extLst>
                  <a:ext uri="{0D108BD9-81ED-4DB2-BD59-A6C34878D82A}">
                    <a16:rowId xmlns:a16="http://schemas.microsoft.com/office/drawing/2014/main" val="3277555400"/>
                  </a:ext>
                </a:extLst>
              </a:tr>
            </a:tbl>
          </a:graphicData>
        </a:graphic>
      </p:graphicFrame>
      <p:graphicFrame>
        <p:nvGraphicFramePr>
          <p:cNvPr id="16" name="Таблица 15">
            <a:extLst>
              <a:ext uri="{FF2B5EF4-FFF2-40B4-BE49-F238E27FC236}">
                <a16:creationId xmlns:a16="http://schemas.microsoft.com/office/drawing/2014/main" id="{26E2D384-2AD3-4974-BE38-1A4D0D3ED446}"/>
              </a:ext>
            </a:extLst>
          </p:cNvPr>
          <p:cNvGraphicFramePr>
            <a:graphicFrameLocks noGrp="1"/>
          </p:cNvGraphicFramePr>
          <p:nvPr>
            <p:extLst>
              <p:ext uri="{D42A27DB-BD31-4B8C-83A1-F6EECF244321}">
                <p14:modId xmlns:p14="http://schemas.microsoft.com/office/powerpoint/2010/main" val="1095598067"/>
              </p:ext>
            </p:extLst>
          </p:nvPr>
        </p:nvGraphicFramePr>
        <p:xfrm>
          <a:off x="9214925" y="3865048"/>
          <a:ext cx="4551363" cy="101600"/>
        </p:xfrm>
        <a:graphic>
          <a:graphicData uri="http://schemas.openxmlformats.org/drawingml/2006/table">
            <a:tbl>
              <a:tblPr>
                <a:tableStyleId>{5C22544A-7EE6-4342-B048-85BDC9FD1C3A}</a:tableStyleId>
              </a:tblPr>
              <a:tblGrid>
                <a:gridCol w="4551363">
                  <a:extLst>
                    <a:ext uri="{9D8B030D-6E8A-4147-A177-3AD203B41FA5}">
                      <a16:colId xmlns:a16="http://schemas.microsoft.com/office/drawing/2014/main" val="2295062980"/>
                    </a:ext>
                  </a:extLst>
                </a:gridCol>
              </a:tblGrid>
              <a:tr h="0">
                <a:tc>
                  <a:txBody>
                    <a:bodyPr/>
                    <a:lstStyle/>
                    <a:p>
                      <a:pPr algn="l">
                        <a:lnSpc>
                          <a:spcPts val="750"/>
                        </a:lnSpc>
                        <a:spcAft>
                          <a:spcPts val="0"/>
                        </a:spcAft>
                      </a:pPr>
                      <a:r>
                        <a:rPr lang="ru-RU" sz="750" spc="175" dirty="0">
                          <a:effectLst/>
                        </a:rPr>
                        <a:t>АФГАНИСТАН</a:t>
                      </a:r>
                      <a:endParaRPr lang="ru-RU" sz="750" spc="175"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03459285"/>
                  </a:ext>
                </a:extLst>
              </a:tr>
            </a:tbl>
          </a:graphicData>
        </a:graphic>
      </p:graphicFrame>
      <p:graphicFrame>
        <p:nvGraphicFramePr>
          <p:cNvPr id="17" name="Таблица 16">
            <a:extLst>
              <a:ext uri="{FF2B5EF4-FFF2-40B4-BE49-F238E27FC236}">
                <a16:creationId xmlns:a16="http://schemas.microsoft.com/office/drawing/2014/main" id="{3CFD36A3-31EC-479E-8811-DFE9EB4264F4}"/>
              </a:ext>
            </a:extLst>
          </p:cNvPr>
          <p:cNvGraphicFramePr>
            <a:graphicFrameLocks noGrp="1"/>
          </p:cNvGraphicFramePr>
          <p:nvPr>
            <p:extLst>
              <p:ext uri="{D42A27DB-BD31-4B8C-83A1-F6EECF244321}">
                <p14:modId xmlns:p14="http://schemas.microsoft.com/office/powerpoint/2010/main" val="2823767049"/>
              </p:ext>
            </p:extLst>
          </p:nvPr>
        </p:nvGraphicFramePr>
        <p:xfrm>
          <a:off x="7767211" y="4066717"/>
          <a:ext cx="4182100" cy="1944956"/>
        </p:xfrm>
        <a:graphic>
          <a:graphicData uri="http://schemas.openxmlformats.org/drawingml/2006/table">
            <a:tbl>
              <a:tblPr firstRow="1" firstCol="1" bandRow="1">
                <a:tableStyleId>{5C22544A-7EE6-4342-B048-85BDC9FD1C3A}</a:tableStyleId>
              </a:tblPr>
              <a:tblGrid>
                <a:gridCol w="2443300">
                  <a:extLst>
                    <a:ext uri="{9D8B030D-6E8A-4147-A177-3AD203B41FA5}">
                      <a16:colId xmlns:a16="http://schemas.microsoft.com/office/drawing/2014/main" val="430157546"/>
                    </a:ext>
                  </a:extLst>
                </a:gridCol>
                <a:gridCol w="1738800">
                  <a:extLst>
                    <a:ext uri="{9D8B030D-6E8A-4147-A177-3AD203B41FA5}">
                      <a16:colId xmlns:a16="http://schemas.microsoft.com/office/drawing/2014/main" val="1227485482"/>
                    </a:ext>
                  </a:extLst>
                </a:gridCol>
              </a:tblGrid>
              <a:tr h="516445">
                <a:tc>
                  <a:txBody>
                    <a:bodyPr/>
                    <a:lstStyle/>
                    <a:p>
                      <a:pPr algn="ctr">
                        <a:lnSpc>
                          <a:spcPts val="750"/>
                        </a:lnSpc>
                        <a:spcBef>
                          <a:spcPts val="1200"/>
                        </a:spcBef>
                        <a:spcAft>
                          <a:spcPts val="0"/>
                        </a:spcAft>
                      </a:pPr>
                      <a:r>
                        <a:rPr lang="ru-RU" sz="750" spc="-15" dirty="0">
                          <a:effectLst/>
                        </a:rPr>
                        <a:t>Фамилия, имя. отчество, звание</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750"/>
                        </a:lnSpc>
                        <a:spcBef>
                          <a:spcPts val="1200"/>
                        </a:spcBef>
                        <a:spcAft>
                          <a:spcPts val="0"/>
                        </a:spcAft>
                      </a:pPr>
                      <a:r>
                        <a:rPr lang="ru-RU" sz="750" spc="-15" dirty="0">
                          <a:effectLst/>
                        </a:rPr>
                        <a:t>Награды</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extLst>
                  <a:ext uri="{0D108BD9-81ED-4DB2-BD59-A6C34878D82A}">
                    <a16:rowId xmlns:a16="http://schemas.microsoft.com/office/drawing/2014/main" val="3268103403"/>
                  </a:ext>
                </a:extLst>
              </a:tr>
              <a:tr h="621136">
                <a:tc>
                  <a:txBody>
                    <a:bodyPr/>
                    <a:lstStyle/>
                    <a:p>
                      <a:pPr marL="63500" algn="l">
                        <a:lnSpc>
                          <a:spcPts val="600"/>
                        </a:lnSpc>
                        <a:spcBef>
                          <a:spcPts val="1200"/>
                        </a:spcBef>
                        <a:spcAft>
                          <a:spcPts val="300"/>
                        </a:spcAft>
                      </a:pPr>
                      <a:r>
                        <a:rPr lang="ru-RU" sz="600" spc="-30" dirty="0">
                          <a:effectLst/>
                        </a:rPr>
                        <a:t>Майор милиции</a:t>
                      </a:r>
                      <a:endParaRPr lang="ru-RU" sz="1200" spc="-10" dirty="0">
                        <a:effectLst/>
                      </a:endParaRPr>
                    </a:p>
                    <a:p>
                      <a:pPr marL="63500" algn="l">
                        <a:lnSpc>
                          <a:spcPts val="750"/>
                        </a:lnSpc>
                        <a:spcBef>
                          <a:spcPts val="300"/>
                        </a:spcBef>
                        <a:spcAft>
                          <a:spcPts val="0"/>
                        </a:spcAft>
                      </a:pPr>
                      <a:r>
                        <a:rPr lang="ru-RU" sz="750" spc="-15" dirty="0">
                          <a:effectLst/>
                        </a:rPr>
                        <a:t>Банников Евгений </a:t>
                      </a:r>
                      <a:r>
                        <a:rPr lang="ru-RU" sz="750" spc="-15" dirty="0" err="1">
                          <a:effectLst/>
                        </a:rPr>
                        <a:t>Жаноннч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090"/>
                        </a:lnSpc>
                        <a:spcBef>
                          <a:spcPts val="1200"/>
                        </a:spcBef>
                        <a:spcAft>
                          <a:spcPts val="0"/>
                        </a:spcAft>
                      </a:pPr>
                      <a:r>
                        <a:rPr lang="ru-RU" sz="750" spc="-15" dirty="0">
                          <a:effectLst/>
                        </a:rPr>
                        <a:t>Медали: «За отвагу», «От благодарного народа Афганистана» «70 лет ВС СССР»</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1194965759"/>
                  </a:ext>
                </a:extLst>
              </a:tr>
              <a:tr h="807375">
                <a:tc>
                  <a:txBody>
                    <a:bodyPr/>
                    <a:lstStyle/>
                    <a:p>
                      <a:pPr marL="63500" algn="l">
                        <a:lnSpc>
                          <a:spcPts val="800"/>
                        </a:lnSpc>
                        <a:spcBef>
                          <a:spcPts val="1200"/>
                        </a:spcBef>
                        <a:spcAft>
                          <a:spcPts val="300"/>
                        </a:spcAft>
                      </a:pPr>
                      <a:r>
                        <a:rPr lang="ru-RU" sz="800" spc="-35" dirty="0">
                          <a:effectLst/>
                        </a:rPr>
                        <a:t>Капитан</a:t>
                      </a:r>
                      <a:endParaRPr lang="ru-RU" sz="1200" spc="-10" dirty="0">
                        <a:effectLst/>
                      </a:endParaRPr>
                    </a:p>
                    <a:p>
                      <a:pPr marL="63500" algn="l">
                        <a:lnSpc>
                          <a:spcPts val="800"/>
                        </a:lnSpc>
                        <a:spcBef>
                          <a:spcPts val="300"/>
                        </a:spcBef>
                        <a:spcAft>
                          <a:spcPts val="0"/>
                        </a:spcAft>
                      </a:pPr>
                      <a:r>
                        <a:rPr lang="ru-RU" sz="800" spc="-35" dirty="0">
                          <a:effectLst/>
                        </a:rPr>
                        <a:t>Панасенко Виктор Николаевич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125"/>
                        </a:lnSpc>
                        <a:spcBef>
                          <a:spcPts val="1200"/>
                        </a:spcBef>
                        <a:spcAft>
                          <a:spcPts val="0"/>
                        </a:spcAft>
                      </a:pPr>
                      <a:r>
                        <a:rPr lang="ru-RU" sz="750" spc="-15" dirty="0">
                          <a:effectLst/>
                        </a:rPr>
                        <a:t>Медали: «За отвагу», «От благодарного народа Афганистана»</a:t>
                      </a:r>
                    </a:p>
                    <a:p>
                      <a:pPr algn="ctr">
                        <a:lnSpc>
                          <a:spcPts val="1125"/>
                        </a:lnSpc>
                        <a:spcBef>
                          <a:spcPts val="1200"/>
                        </a:spcBef>
                        <a:spcAft>
                          <a:spcPts val="0"/>
                        </a:spcAft>
                      </a:pP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687163389"/>
                  </a:ext>
                </a:extLst>
              </a:tr>
            </a:tbl>
          </a:graphicData>
        </a:graphic>
      </p:graphicFrame>
    </p:spTree>
    <p:extLst>
      <p:ext uri="{BB962C8B-B14F-4D97-AF65-F5344CB8AC3E}">
        <p14:creationId xmlns:p14="http://schemas.microsoft.com/office/powerpoint/2010/main" val="77871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73AFA5D-75C5-4D43-8A46-8DE01645E017}"/>
              </a:ext>
            </a:extLst>
          </p:cNvPr>
          <p:cNvGraphicFramePr>
            <a:graphicFrameLocks noGrp="1"/>
          </p:cNvGraphicFramePr>
          <p:nvPr>
            <p:extLst>
              <p:ext uri="{D42A27DB-BD31-4B8C-83A1-F6EECF244321}">
                <p14:modId xmlns:p14="http://schemas.microsoft.com/office/powerpoint/2010/main" val="1061437898"/>
              </p:ext>
            </p:extLst>
          </p:nvPr>
        </p:nvGraphicFramePr>
        <p:xfrm>
          <a:off x="1588135" y="473074"/>
          <a:ext cx="10346690" cy="1728787"/>
        </p:xfrm>
        <a:graphic>
          <a:graphicData uri="http://schemas.openxmlformats.org/drawingml/2006/table">
            <a:tbl>
              <a:tblPr/>
              <a:tblGrid>
                <a:gridCol w="10346690">
                  <a:extLst>
                    <a:ext uri="{9D8B030D-6E8A-4147-A177-3AD203B41FA5}">
                      <a16:colId xmlns:a16="http://schemas.microsoft.com/office/drawing/2014/main" val="3556731410"/>
                    </a:ext>
                  </a:extLst>
                </a:gridCol>
              </a:tblGrid>
              <a:tr h="1728787">
                <a:tc>
                  <a:txBody>
                    <a:bodyPr/>
                    <a:lstStyle/>
                    <a:p>
                      <a:pPr marL="0" marR="1026795" algn="ctr">
                        <a:lnSpc>
                          <a:spcPct val="100000"/>
                        </a:lnSpc>
                        <a:spcAft>
                          <a:spcPts val="0"/>
                        </a:spcAft>
                      </a:pPr>
                      <a:r>
                        <a:rPr lang="ru-RU" sz="2800" b="0" spc="120" dirty="0">
                          <a:solidFill>
                            <a:srgbClr val="000000"/>
                          </a:solidFill>
                          <a:effectLst/>
                          <a:latin typeface="+mn-lt"/>
                          <a:ea typeface="Arial Unicode MS" panose="020B0604020202020204" pitchFamily="34" charset="-128"/>
                          <a:cs typeface="Arial Unicode MS" panose="020B0604020202020204" pitchFamily="34" charset="-128"/>
                        </a:rPr>
                        <a:t>СВЕДЕНИЯ</a:t>
                      </a:r>
                      <a:endParaRPr lang="ru-RU" sz="2800" b="1" spc="145" dirty="0">
                        <a:effectLst/>
                        <a:latin typeface="+mn-lt"/>
                        <a:ea typeface="Arial Unicode MS" panose="020B0604020202020204" pitchFamily="34" charset="-128"/>
                      </a:endParaRP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о «горячих точках» в некоторых странах планеты </a:t>
                      </a: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и участниках боевых действий на их территории</a:t>
                      </a:r>
                      <a:endParaRPr lang="ru-RU" sz="2800" dirty="0">
                        <a:solidFill>
                          <a:srgbClr val="000000"/>
                        </a:solidFill>
                        <a:effectLst/>
                        <a:latin typeface="+mn-lt"/>
                        <a:ea typeface="Courier New" panose="02070309020205020404" pitchFamily="49" charset="0"/>
                      </a:endParaRPr>
                    </a:p>
                  </a:txBody>
                  <a:tcPr marL="0" marR="0" marT="0" marB="0">
                    <a:lnL>
                      <a:noFill/>
                    </a:lnL>
                    <a:lnR>
                      <a:noFill/>
                    </a:lnR>
                    <a:lnT>
                      <a:noFill/>
                    </a:lnT>
                    <a:lnB>
                      <a:noFill/>
                    </a:lnB>
                  </a:tcPr>
                </a:tc>
                <a:extLst>
                  <a:ext uri="{0D108BD9-81ED-4DB2-BD59-A6C34878D82A}">
                    <a16:rowId xmlns:a16="http://schemas.microsoft.com/office/drawing/2014/main" val="3990504817"/>
                  </a:ext>
                </a:extLst>
              </a:tr>
            </a:tbl>
          </a:graphicData>
        </a:graphic>
      </p:graphicFrame>
      <p:graphicFrame>
        <p:nvGraphicFramePr>
          <p:cNvPr id="6" name="Таблица 5">
            <a:extLst>
              <a:ext uri="{FF2B5EF4-FFF2-40B4-BE49-F238E27FC236}">
                <a16:creationId xmlns:a16="http://schemas.microsoft.com/office/drawing/2014/main" id="{D7DF48C8-EF53-40EE-9011-1D7516ACB1C7}"/>
              </a:ext>
            </a:extLst>
          </p:cNvPr>
          <p:cNvGraphicFramePr>
            <a:graphicFrameLocks noGrp="1"/>
          </p:cNvGraphicFramePr>
          <p:nvPr>
            <p:extLst>
              <p:ext uri="{D42A27DB-BD31-4B8C-83A1-F6EECF244321}">
                <p14:modId xmlns:p14="http://schemas.microsoft.com/office/powerpoint/2010/main" val="3951478075"/>
              </p:ext>
            </p:extLst>
          </p:nvPr>
        </p:nvGraphicFramePr>
        <p:xfrm>
          <a:off x="1121410" y="2049462"/>
          <a:ext cx="4535805" cy="3749675"/>
        </p:xfrm>
        <a:graphic>
          <a:graphicData uri="http://schemas.openxmlformats.org/drawingml/2006/table">
            <a:tbl>
              <a:tblPr firstRow="1" firstCol="1" bandRow="1"/>
              <a:tblGrid>
                <a:gridCol w="1228090">
                  <a:extLst>
                    <a:ext uri="{9D8B030D-6E8A-4147-A177-3AD203B41FA5}">
                      <a16:colId xmlns:a16="http://schemas.microsoft.com/office/drawing/2014/main" val="656247420"/>
                    </a:ext>
                  </a:extLst>
                </a:gridCol>
                <a:gridCol w="1118870">
                  <a:extLst>
                    <a:ext uri="{9D8B030D-6E8A-4147-A177-3AD203B41FA5}">
                      <a16:colId xmlns:a16="http://schemas.microsoft.com/office/drawing/2014/main" val="434080128"/>
                    </a:ext>
                  </a:extLst>
                </a:gridCol>
                <a:gridCol w="1134110">
                  <a:extLst>
                    <a:ext uri="{9D8B030D-6E8A-4147-A177-3AD203B41FA5}">
                      <a16:colId xmlns:a16="http://schemas.microsoft.com/office/drawing/2014/main" val="2644272496"/>
                    </a:ext>
                  </a:extLst>
                </a:gridCol>
                <a:gridCol w="1054735">
                  <a:extLst>
                    <a:ext uri="{9D8B030D-6E8A-4147-A177-3AD203B41FA5}">
                      <a16:colId xmlns:a16="http://schemas.microsoft.com/office/drawing/2014/main" val="1848279061"/>
                    </a:ext>
                  </a:extLst>
                </a:gridCol>
              </a:tblGrid>
              <a:tr h="252730">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Страна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Участников</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Погибло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Ранено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176665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Ангола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6963214"/>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Анжир</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477254"/>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Афганистан</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546000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1/14454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50056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9514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Вьетнам</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6172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5563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Испания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369562"/>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Куба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43400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8141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Китай</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4450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293</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2446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Корея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850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299-</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93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0719542"/>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Камбоджа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54121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Лаос</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1170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055251"/>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Мозамбик</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680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449929"/>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Монголия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17000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6383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Сирия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3500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2709010"/>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Египет</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6700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296837"/>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Эфиопия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23668"/>
                  </a:ext>
                </a:extLst>
              </a:tr>
              <a:tr h="237490">
                <a:tc>
                  <a:txBody>
                    <a:bodyPr/>
                    <a:lstStyle/>
                    <a:p>
                      <a:pPr marL="127000" algn="l">
                        <a:lnSpc>
                          <a:spcPts val="950"/>
                        </a:lnSpc>
                        <a:spcBef>
                          <a:spcPts val="1200"/>
                        </a:spcBef>
                        <a:spcAft>
                          <a:spcPts val="0"/>
                        </a:spcAft>
                      </a:pPr>
                      <a:r>
                        <a:rPr lang="ru-RU" sz="950" b="1" spc="35"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Йемен</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770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6005225"/>
                  </a:ext>
                </a:extLst>
              </a:tr>
            </a:tbl>
          </a:graphicData>
        </a:graphic>
      </p:graphicFrame>
      <p:sp>
        <p:nvSpPr>
          <p:cNvPr id="7" name="Прямоугольник 6">
            <a:extLst>
              <a:ext uri="{FF2B5EF4-FFF2-40B4-BE49-F238E27FC236}">
                <a16:creationId xmlns:a16="http://schemas.microsoft.com/office/drawing/2014/main" id="{AF484061-FCE3-46D8-AB0B-7A2BC04C3CF4}"/>
              </a:ext>
            </a:extLst>
          </p:cNvPr>
          <p:cNvSpPr/>
          <p:nvPr/>
        </p:nvSpPr>
        <p:spPr>
          <a:xfrm>
            <a:off x="6010275" y="3490813"/>
            <a:ext cx="5857875" cy="2308324"/>
          </a:xfrm>
          <a:prstGeom prst="rect">
            <a:avLst/>
          </a:prstGeom>
        </p:spPr>
        <p:txBody>
          <a:bodyPr wrap="square">
            <a:spAutoFit/>
          </a:bodyPr>
          <a:lstStyle/>
          <a:p>
            <a:r>
              <a:rPr lang="ru-RU" dirty="0"/>
              <a:t>Это перечень только некоторых стран, а происходили конфликты более чем в 35 странах и территориях, в которых принимали участие российские солдаты и офицеры. В </a:t>
            </a:r>
            <a:r>
              <a:rPr lang="ru-RU" dirty="0" err="1"/>
              <a:t>Ванинском</a:t>
            </a:r>
            <a:r>
              <a:rPr lang="ru-RU" dirty="0"/>
              <a:t> районе более 87 воинов, ветеранов локальных войн и военных конфликтов.</a:t>
            </a:r>
          </a:p>
          <a:p>
            <a:r>
              <a:rPr lang="ru-RU" dirty="0"/>
              <a:t>Мы должны и обязаны по достоинству оценить их ратные подвиги во славу Отечества.</a:t>
            </a:r>
          </a:p>
        </p:txBody>
      </p:sp>
    </p:spTree>
    <p:extLst>
      <p:ext uri="{BB962C8B-B14F-4D97-AF65-F5344CB8AC3E}">
        <p14:creationId xmlns:p14="http://schemas.microsoft.com/office/powerpoint/2010/main" val="8559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455246-0700-4195-9588-D98C6EFB3737}"/>
              </a:ext>
            </a:extLst>
          </p:cNvPr>
          <p:cNvPicPr>
            <a:picLocks noChangeAspect="1"/>
          </p:cNvPicPr>
          <p:nvPr/>
        </p:nvPicPr>
        <p:blipFill>
          <a:blip r:embed="rId2"/>
          <a:stretch>
            <a:fillRect/>
          </a:stretch>
        </p:blipFill>
        <p:spPr>
          <a:xfrm>
            <a:off x="1997646" y="1183752"/>
            <a:ext cx="9997830" cy="3587261"/>
          </a:xfrm>
          <a:prstGeom prst="rect">
            <a:avLst/>
          </a:prstGeom>
        </p:spPr>
      </p:pic>
    </p:spTree>
    <p:extLst>
      <p:ext uri="{BB962C8B-B14F-4D97-AF65-F5344CB8AC3E}">
        <p14:creationId xmlns:p14="http://schemas.microsoft.com/office/powerpoint/2010/main" val="203173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BD1AB52-1C18-4E2E-B772-A87685B232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3274" y="389467"/>
            <a:ext cx="3877126" cy="2675467"/>
          </a:xfrm>
          <a:prstGeom prst="rect">
            <a:avLst/>
          </a:prstGeom>
        </p:spPr>
      </p:pic>
      <p:pic>
        <p:nvPicPr>
          <p:cNvPr id="3" name="Рисунок 2" descr="Изображение выглядит как внешний, земля, боевая машина, поле&#10;&#10;Автоматически созданное описание">
            <a:extLst>
              <a:ext uri="{FF2B5EF4-FFF2-40B4-BE49-F238E27FC236}">
                <a16:creationId xmlns:a16="http://schemas.microsoft.com/office/drawing/2014/main" id="{0218CD43-8DA9-4ED6-B6FA-CAEC01006F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274" y="3276601"/>
            <a:ext cx="4017579" cy="2663830"/>
          </a:xfrm>
          <a:prstGeom prst="rect">
            <a:avLst/>
          </a:prstGeom>
        </p:spPr>
      </p:pic>
      <p:sp>
        <p:nvSpPr>
          <p:cNvPr id="4" name="TextBox 3">
            <a:extLst>
              <a:ext uri="{FF2B5EF4-FFF2-40B4-BE49-F238E27FC236}">
                <a16:creationId xmlns:a16="http://schemas.microsoft.com/office/drawing/2014/main" id="{4DB16D7C-69CC-4795-958A-9D7766425515}"/>
              </a:ext>
            </a:extLst>
          </p:cNvPr>
          <p:cNvSpPr txBox="1"/>
          <p:nvPr/>
        </p:nvSpPr>
        <p:spPr>
          <a:xfrm>
            <a:off x="6311149" y="429668"/>
            <a:ext cx="5472409" cy="5693866"/>
          </a:xfrm>
          <a:prstGeom prst="rect">
            <a:avLst/>
          </a:prstGeom>
          <a:noFill/>
        </p:spPr>
        <p:txBody>
          <a:bodyPr wrap="square" rtlCol="0">
            <a:spAutoFit/>
          </a:bodyPr>
          <a:lstStyle/>
          <a:p>
            <a:r>
              <a:rPr lang="ru-RU" sz="2800" dirty="0">
                <a:cs typeface="Times New Roman" panose="02020603050405020304" pitchFamily="18" charset="0"/>
              </a:rPr>
              <a:t>Война в Афганистане началась в 1979 году,                        и только через 9 лет и 7 месяцев были выведены советские войска                              с территории Афганистана. Афганистан героический                  и трагический, милосердный и жестокий, который живет                  в 21 веке и одновременно скован средневековьем, где есть еще полудикие племена. </a:t>
            </a:r>
          </a:p>
        </p:txBody>
      </p:sp>
    </p:spTree>
    <p:extLst>
      <p:ext uri="{BB962C8B-B14F-4D97-AF65-F5344CB8AC3E}">
        <p14:creationId xmlns:p14="http://schemas.microsoft.com/office/powerpoint/2010/main" val="220823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2142A52-F3DA-47E0-A53F-198EEF7D22E3}"/>
              </a:ext>
            </a:extLst>
          </p:cNvPr>
          <p:cNvSpPr/>
          <p:nvPr/>
        </p:nvSpPr>
        <p:spPr>
          <a:xfrm>
            <a:off x="3031046" y="88669"/>
            <a:ext cx="6976589" cy="1754326"/>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Они прошли </a:t>
            </a:r>
          </a:p>
          <a:p>
            <a:pPr algn="ctr"/>
            <a:r>
              <a:rPr lang="ru-RU" sz="5400" b="0" cap="none" spc="0" dirty="0">
                <a:ln w="0"/>
                <a:solidFill>
                  <a:schemeClr val="accent1"/>
                </a:solidFill>
                <a:effectLst>
                  <a:outerShdw blurRad="38100" dist="25400" dir="5400000" algn="ctr" rotWithShape="0">
                    <a:srgbClr val="6E747A">
                      <a:alpha val="43000"/>
                    </a:srgbClr>
                  </a:outerShdw>
                </a:effectLst>
              </a:rPr>
              <a:t>через Афганистан </a:t>
            </a:r>
          </a:p>
        </p:txBody>
      </p:sp>
      <p:pic>
        <p:nvPicPr>
          <p:cNvPr id="7" name="Рисунок 6">
            <a:extLst>
              <a:ext uri="{FF2B5EF4-FFF2-40B4-BE49-F238E27FC236}">
                <a16:creationId xmlns:a16="http://schemas.microsoft.com/office/drawing/2014/main" id="{FA5235DF-CA1C-464B-83A0-1441993536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8039" y="2230734"/>
            <a:ext cx="9155922" cy="4178533"/>
          </a:xfrm>
          <a:prstGeom prst="rect">
            <a:avLst/>
          </a:prstGeom>
        </p:spPr>
      </p:pic>
    </p:spTree>
    <p:extLst>
      <p:ext uri="{BB962C8B-B14F-4D97-AF65-F5344CB8AC3E}">
        <p14:creationId xmlns:p14="http://schemas.microsoft.com/office/powerpoint/2010/main" val="95789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человек, сидит, фотография, черный&#10;&#10;Автоматически созданное описание">
            <a:extLst>
              <a:ext uri="{FF2B5EF4-FFF2-40B4-BE49-F238E27FC236}">
                <a16:creationId xmlns:a16="http://schemas.microsoft.com/office/drawing/2014/main" id="{AF9D737B-1AAA-4ECE-B848-16AF7D934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6352" y="1316006"/>
            <a:ext cx="2786354" cy="3702795"/>
          </a:xfrm>
          <a:prstGeom prst="rect">
            <a:avLst/>
          </a:prstGeom>
        </p:spPr>
      </p:pic>
      <p:sp>
        <p:nvSpPr>
          <p:cNvPr id="30" name="Прямоугольник 29">
            <a:extLst>
              <a:ext uri="{FF2B5EF4-FFF2-40B4-BE49-F238E27FC236}">
                <a16:creationId xmlns:a16="http://schemas.microsoft.com/office/drawing/2014/main" id="{C8A2FFCA-39BD-42A7-892D-D47AF1B76222}"/>
              </a:ext>
            </a:extLst>
          </p:cNvPr>
          <p:cNvSpPr/>
          <p:nvPr/>
        </p:nvSpPr>
        <p:spPr>
          <a:xfrm>
            <a:off x="3260800" y="149522"/>
            <a:ext cx="5670399"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Евгений Банников</a:t>
            </a:r>
          </a:p>
        </p:txBody>
      </p:sp>
      <p:pic>
        <p:nvPicPr>
          <p:cNvPr id="4" name="Рисунок 3" descr="Изображение выглядит как внешний, здание, человек&#10;&#10;Автоматически созданное описание">
            <a:extLst>
              <a:ext uri="{FF2B5EF4-FFF2-40B4-BE49-F238E27FC236}">
                <a16:creationId xmlns:a16="http://schemas.microsoft.com/office/drawing/2014/main" id="{ADCF36F4-0290-4162-87DA-8BFF40B00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3098" y="4246264"/>
            <a:ext cx="2893153" cy="1960607"/>
          </a:xfrm>
          <a:prstGeom prst="rect">
            <a:avLst/>
          </a:prstGeom>
        </p:spPr>
      </p:pic>
      <p:sp>
        <p:nvSpPr>
          <p:cNvPr id="2" name="TextBox 1">
            <a:extLst>
              <a:ext uri="{FF2B5EF4-FFF2-40B4-BE49-F238E27FC236}">
                <a16:creationId xmlns:a16="http://schemas.microsoft.com/office/drawing/2014/main" id="{F18C95B0-4554-49E6-8292-DBA577ACB2B8}"/>
              </a:ext>
            </a:extLst>
          </p:cNvPr>
          <p:cNvSpPr txBox="1"/>
          <p:nvPr/>
        </p:nvSpPr>
        <p:spPr>
          <a:xfrm>
            <a:off x="622549" y="1228397"/>
            <a:ext cx="3883803" cy="2862322"/>
          </a:xfrm>
          <a:prstGeom prst="rect">
            <a:avLst/>
          </a:prstGeom>
          <a:noFill/>
        </p:spPr>
        <p:txBody>
          <a:bodyPr wrap="square" rtlCol="0">
            <a:spAutoFit/>
          </a:bodyPr>
          <a:lstStyle/>
          <a:p>
            <a:r>
              <a:rPr lang="ru-RU" dirty="0"/>
              <a:t>Построив в ряд, объявляли, что они теперь воины-интернационалисты                               и маршрут их следования - Афганистан, служить продолжали там. Так воином-интернационалистом стал Женя Банников. В18 лет прибыл в Афганистан служил там.                     А потом в Таджикистане. </a:t>
            </a:r>
          </a:p>
        </p:txBody>
      </p:sp>
      <p:sp>
        <p:nvSpPr>
          <p:cNvPr id="3" name="TextBox 2">
            <a:extLst>
              <a:ext uri="{FF2B5EF4-FFF2-40B4-BE49-F238E27FC236}">
                <a16:creationId xmlns:a16="http://schemas.microsoft.com/office/drawing/2014/main" id="{DF935CCE-A40D-4C09-A7AF-568C3D161189}"/>
              </a:ext>
            </a:extLst>
          </p:cNvPr>
          <p:cNvSpPr txBox="1"/>
          <p:nvPr/>
        </p:nvSpPr>
        <p:spPr>
          <a:xfrm>
            <a:off x="7517901" y="1228397"/>
            <a:ext cx="4143376" cy="4401205"/>
          </a:xfrm>
          <a:prstGeom prst="rect">
            <a:avLst/>
          </a:prstGeom>
          <a:noFill/>
        </p:spPr>
        <p:txBody>
          <a:bodyPr wrap="square" rtlCol="0">
            <a:spAutoFit/>
          </a:bodyPr>
          <a:lstStyle/>
          <a:p>
            <a:r>
              <a:rPr lang="ru-RU" sz="1400" dirty="0"/>
              <a:t>О службе в Афганистане вспоминает неохотно. Служил в разведроте. Оставалось две недели до дембеля. Объявили дембельский рейд по зачистке шлака, высоко в горах шли по ущелью двое суток. Задание было выполнено,  возвращались на базу, но замыкающая колонну боевая  разведывательная  машина (БРМ), которую вел Женя, подорвалась на </a:t>
            </a:r>
            <a:r>
              <a:rPr lang="ru-RU" sz="1400" dirty="0" err="1"/>
              <a:t>качковой</a:t>
            </a:r>
            <a:r>
              <a:rPr lang="ru-RU" sz="1400" dirty="0"/>
              <a:t> итальянской мине, хотя по ней прошла вся колонна. Раздался взрыв, люк машины был открыт, и Женя, схватившись за края руками, выбрался БРМ и первые секунды боялся</a:t>
            </a:r>
          </a:p>
          <a:p>
            <a:r>
              <a:rPr lang="ru-RU" sz="1400" dirty="0"/>
              <a:t>посмотреть вниз на свои ноги. Медленно опуская глаза увидел носки сапог… 3начит, цел. Подумал: «Большое счастье пройти полнено, возвращались через всё это и остаться живым, и великое счастье - через всё это не проходить».</a:t>
            </a:r>
          </a:p>
        </p:txBody>
      </p:sp>
    </p:spTree>
    <p:extLst>
      <p:ext uri="{BB962C8B-B14F-4D97-AF65-F5344CB8AC3E}">
        <p14:creationId xmlns:p14="http://schemas.microsoft.com/office/powerpoint/2010/main" val="224179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внешний, здание, фотография, черный&#10;&#10;Автоматически созданное описание">
            <a:extLst>
              <a:ext uri="{FF2B5EF4-FFF2-40B4-BE49-F238E27FC236}">
                <a16:creationId xmlns:a16="http://schemas.microsoft.com/office/drawing/2014/main" id="{22BCA537-B964-439C-B5FE-DC503A8474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9925" y="1251752"/>
            <a:ext cx="4314823" cy="3149821"/>
          </a:xfrm>
          <a:prstGeom prst="rect">
            <a:avLst/>
          </a:prstGeom>
        </p:spPr>
      </p:pic>
      <p:pic>
        <p:nvPicPr>
          <p:cNvPr id="2" name="Рисунок 1">
            <a:extLst>
              <a:ext uri="{FF2B5EF4-FFF2-40B4-BE49-F238E27FC236}">
                <a16:creationId xmlns:a16="http://schemas.microsoft.com/office/drawing/2014/main" id="{D0794D23-7FA2-4759-BE62-7DF4E4CC4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0692" y="237941"/>
            <a:ext cx="5426765" cy="585267"/>
          </a:xfrm>
          <a:prstGeom prst="rect">
            <a:avLst/>
          </a:prstGeom>
        </p:spPr>
      </p:pic>
      <p:sp>
        <p:nvSpPr>
          <p:cNvPr id="4" name="Прямоугольник 3">
            <a:extLst>
              <a:ext uri="{FF2B5EF4-FFF2-40B4-BE49-F238E27FC236}">
                <a16:creationId xmlns:a16="http://schemas.microsoft.com/office/drawing/2014/main" id="{5B8E599B-752E-4E10-B89A-3D616DB22C18}"/>
              </a:ext>
            </a:extLst>
          </p:cNvPr>
          <p:cNvSpPr/>
          <p:nvPr/>
        </p:nvSpPr>
        <p:spPr>
          <a:xfrm>
            <a:off x="752477" y="1144086"/>
            <a:ext cx="6096000" cy="3970318"/>
          </a:xfrm>
          <a:prstGeom prst="rect">
            <a:avLst/>
          </a:prstGeom>
        </p:spPr>
        <p:txBody>
          <a:bodyPr>
            <a:spAutoFit/>
          </a:bodyPr>
          <a:lstStyle/>
          <a:p>
            <a:r>
              <a:rPr lang="ru-RU" dirty="0"/>
              <a:t>«Служба в горных условиях - это ночью холод в горах, который так пробирает до самых костей, что стучат зубы, днём жара - пот катится градом, такой солёный, едкий, так заливает глаза, что не спасает и повязка, надетая на лоб, это марш-бросок в гору, надо выдержать темп, когда отчаянно колотится сердце, готовое выпрыгнуть из груди, голос становится сиплым, дыхание прерывистым, а больше всего ноют ноги, потому что на каждом из ребят, кроме автомата, патронов, гранат и прочего снаряжения, ещё 18-килограммовый бронежилет, а потеря бдительности, драгоценных секунд может стоить жизни».</a:t>
            </a:r>
          </a:p>
        </p:txBody>
      </p:sp>
      <p:sp>
        <p:nvSpPr>
          <p:cNvPr id="6" name="Прямоугольник 5">
            <a:extLst>
              <a:ext uri="{FF2B5EF4-FFF2-40B4-BE49-F238E27FC236}">
                <a16:creationId xmlns:a16="http://schemas.microsoft.com/office/drawing/2014/main" id="{C84AEB01-0395-4071-B5FD-CB59AF54BC72}"/>
              </a:ext>
            </a:extLst>
          </p:cNvPr>
          <p:cNvSpPr/>
          <p:nvPr/>
        </p:nvSpPr>
        <p:spPr>
          <a:xfrm>
            <a:off x="1704976" y="4722451"/>
            <a:ext cx="10287002" cy="1754326"/>
          </a:xfrm>
          <a:prstGeom prst="rect">
            <a:avLst/>
          </a:prstGeom>
        </p:spPr>
        <p:txBody>
          <a:bodyPr wrap="square">
            <a:spAutoFit/>
          </a:bodyPr>
          <a:lstStyle/>
          <a:p>
            <a:r>
              <a:rPr lang="ru-RU" dirty="0"/>
              <a:t>«Служили в разведке» лучшие из лучших. И это понятно, так как необходимо выполнять оперативные задачи в самых сложных боевых условиях, причём в срок и без потерь. Три </a:t>
            </a:r>
            <a:r>
              <a:rPr lang="ru-RU" dirty="0" err="1"/>
              <a:t>разведбатальона</a:t>
            </a:r>
            <a:r>
              <a:rPr lang="ru-RU" dirty="0"/>
              <a:t> во многом определяли исход крупномасштабных боевых действий. Постоянно находились, как говорят, в подвешенном состоянии, в экстремальных ситуациях, когда за считанные секунды требовалось принять оперативное решение, за которое несёшь ответственность. </a:t>
            </a:r>
          </a:p>
        </p:txBody>
      </p:sp>
    </p:spTree>
    <p:extLst>
      <p:ext uri="{BB962C8B-B14F-4D97-AF65-F5344CB8AC3E}">
        <p14:creationId xmlns:p14="http://schemas.microsoft.com/office/powerpoint/2010/main" val="135386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человек, мужчина, дерево, внешний&#10;&#10;Автоматически созданное описание">
            <a:extLst>
              <a:ext uri="{FF2B5EF4-FFF2-40B4-BE49-F238E27FC236}">
                <a16:creationId xmlns:a16="http://schemas.microsoft.com/office/drawing/2014/main" id="{0B2099F3-380D-4F32-B1FA-7317F72D7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554" y="637043"/>
            <a:ext cx="2238530" cy="1483026"/>
          </a:xfrm>
          <a:prstGeom prst="rect">
            <a:avLst/>
          </a:prstGeom>
        </p:spPr>
      </p:pic>
      <p:sp>
        <p:nvSpPr>
          <p:cNvPr id="11" name="Прямоугольник 10">
            <a:extLst>
              <a:ext uri="{FF2B5EF4-FFF2-40B4-BE49-F238E27FC236}">
                <a16:creationId xmlns:a16="http://schemas.microsoft.com/office/drawing/2014/main" id="{B4EBB08B-BCF1-4B5F-8FA2-497BA36DBF4F}"/>
              </a:ext>
            </a:extLst>
          </p:cNvPr>
          <p:cNvSpPr/>
          <p:nvPr/>
        </p:nvSpPr>
        <p:spPr>
          <a:xfrm>
            <a:off x="2247133" y="175378"/>
            <a:ext cx="5681363"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Виктор Панасенко</a:t>
            </a:r>
          </a:p>
        </p:txBody>
      </p:sp>
      <p:sp>
        <p:nvSpPr>
          <p:cNvPr id="2" name="Прямоугольник 1">
            <a:extLst>
              <a:ext uri="{FF2B5EF4-FFF2-40B4-BE49-F238E27FC236}">
                <a16:creationId xmlns:a16="http://schemas.microsoft.com/office/drawing/2014/main" id="{BE6457B7-1790-48D3-B0FB-C6EBD263883B}"/>
              </a:ext>
            </a:extLst>
          </p:cNvPr>
          <p:cNvSpPr/>
          <p:nvPr/>
        </p:nvSpPr>
        <p:spPr>
          <a:xfrm>
            <a:off x="1171574" y="1098708"/>
            <a:ext cx="7105650" cy="1200329"/>
          </a:xfrm>
          <a:prstGeom prst="rect">
            <a:avLst/>
          </a:prstGeom>
        </p:spPr>
        <p:txBody>
          <a:bodyPr wrap="square">
            <a:spAutoFit/>
          </a:bodyPr>
          <a:lstStyle/>
          <a:p>
            <a:r>
              <a:rPr lang="ru-RU" dirty="0"/>
              <a:t>Старший сержант В.Н. </a:t>
            </a:r>
            <a:r>
              <a:rPr lang="ru-RU" dirty="0" err="1"/>
              <a:t>Панасейко</a:t>
            </a:r>
            <a:r>
              <a:rPr lang="ru-RU" dirty="0"/>
              <a:t> за верность долгу, мужестве и доблесть награжден медалями «За отвагу» и «Воину-интернационалисту от благодарного афганского народа».</a:t>
            </a:r>
          </a:p>
        </p:txBody>
      </p:sp>
      <p:sp>
        <p:nvSpPr>
          <p:cNvPr id="4" name="Прямоугольник 3">
            <a:extLst>
              <a:ext uri="{FF2B5EF4-FFF2-40B4-BE49-F238E27FC236}">
                <a16:creationId xmlns:a16="http://schemas.microsoft.com/office/drawing/2014/main" id="{B70328E0-0B37-4B34-824A-74C24CA4124C}"/>
              </a:ext>
            </a:extLst>
          </p:cNvPr>
          <p:cNvSpPr/>
          <p:nvPr/>
        </p:nvSpPr>
        <p:spPr>
          <a:xfrm>
            <a:off x="657226" y="2345204"/>
            <a:ext cx="11471796" cy="1754326"/>
          </a:xfrm>
          <a:prstGeom prst="rect">
            <a:avLst/>
          </a:prstGeom>
        </p:spPr>
        <p:txBody>
          <a:bodyPr wrap="square">
            <a:spAutoFit/>
          </a:bodyPr>
          <a:lstStyle/>
          <a:p>
            <a:r>
              <a:rPr lang="ru-RU" dirty="0"/>
              <a:t>В1981 году Виктор Николаевич </a:t>
            </a:r>
            <a:r>
              <a:rPr lang="ru-RU" dirty="0" err="1"/>
              <a:t>Панасейко</a:t>
            </a:r>
            <a:r>
              <a:rPr lang="ru-RU" dirty="0"/>
              <a:t> был призван на срочную службу, которая продлилась до 4 мая 1983 года. Сначала прошёл курс молодого бойца, получив специальность для работы на передвижном радиолокационном устройстве на базе БМП, БТР для разведывательных действий. Полк готовили для отправки за рубеж выполнять интернациональный долг, так объявило командование на очередном построении.</a:t>
            </a:r>
          </a:p>
          <a:p>
            <a:endParaRPr lang="ru-RU" dirty="0"/>
          </a:p>
        </p:txBody>
      </p:sp>
      <p:sp>
        <p:nvSpPr>
          <p:cNvPr id="5" name="Прямоугольник 4">
            <a:extLst>
              <a:ext uri="{FF2B5EF4-FFF2-40B4-BE49-F238E27FC236}">
                <a16:creationId xmlns:a16="http://schemas.microsoft.com/office/drawing/2014/main" id="{12CFA261-4584-4370-BCB8-DC0C76FA7DC6}"/>
              </a:ext>
            </a:extLst>
          </p:cNvPr>
          <p:cNvSpPr/>
          <p:nvPr/>
        </p:nvSpPr>
        <p:spPr>
          <a:xfrm>
            <a:off x="657226" y="3866468"/>
            <a:ext cx="11386070" cy="2308324"/>
          </a:xfrm>
          <a:prstGeom prst="rect">
            <a:avLst/>
          </a:prstGeom>
        </p:spPr>
        <p:txBody>
          <a:bodyPr wrap="square">
            <a:spAutoFit/>
          </a:bodyPr>
          <a:lstStyle/>
          <a:p>
            <a:r>
              <a:rPr lang="ru-RU" dirty="0"/>
              <a:t>Виктор Николаевич постоянно выходил с колонной на зачистки кишлаков от душманов, которые всегда били хладнокровно, </a:t>
            </a:r>
            <a:r>
              <a:rPr lang="ru-RU" dirty="0" err="1"/>
              <a:t>расчёт¬ливо</a:t>
            </a:r>
            <a:r>
              <a:rPr lang="ru-RU" dirty="0"/>
              <a:t> и жестоко Иногда так складывалась ситуация, что назад нет разворота, а вперед не пройдешь - некуда, гора, обрыв, узкая дорога и т. д. В боевых операциях «духи» были сильны, потому что их </a:t>
            </a:r>
            <a:r>
              <a:rPr lang="ru-RU" dirty="0" err="1"/>
              <a:t>коман-диры</a:t>
            </a:r>
            <a:r>
              <a:rPr lang="ru-RU" dirty="0"/>
              <a:t> обучались во многих вузах СССР</a:t>
            </a:r>
          </a:p>
          <a:p>
            <a:r>
              <a:rPr lang="ru-RU" dirty="0"/>
              <a:t>«Тишина вдруг раскалывалась взрывами гранат, сплошными </a:t>
            </a:r>
            <a:r>
              <a:rPr lang="ru-RU" dirty="0" err="1"/>
              <a:t>оче¬редями</a:t>
            </a:r>
            <a:r>
              <a:rPr lang="ru-RU" dirty="0"/>
              <a:t> пулемётов и автоматов, ярко вспыхивала ночь от дикого </a:t>
            </a:r>
            <a:r>
              <a:rPr lang="ru-RU" dirty="0" err="1"/>
              <a:t>шква¬ла</a:t>
            </a:r>
            <a:r>
              <a:rPr lang="ru-RU" dirty="0"/>
              <a:t> огня, и вдруг внезапно всё </a:t>
            </a:r>
            <a:r>
              <a:rPr lang="ru-RU" dirty="0" err="1"/>
              <a:t>прекращапось</a:t>
            </a:r>
            <a:r>
              <a:rPr lang="ru-RU" dirty="0"/>
              <a:t>, как и начиналось </a:t>
            </a:r>
            <a:r>
              <a:rPr lang="ru-RU" dirty="0" err="1"/>
              <a:t>Пос</a:t>
            </a:r>
            <a:r>
              <a:rPr lang="ru-RU" dirty="0"/>
              <a:t>- </a:t>
            </a:r>
            <a:r>
              <a:rPr lang="ru-RU" dirty="0" err="1"/>
              <a:t>ле</a:t>
            </a:r>
            <a:r>
              <a:rPr lang="ru-RU" dirty="0"/>
              <a:t> зловещего воя пуль, железа, оглушительного рёва скоротечного боя наступала такая тишина, от которой становилось не по себе, она «разрывала» на части уши»</a:t>
            </a:r>
          </a:p>
        </p:txBody>
      </p:sp>
    </p:spTree>
    <p:extLst>
      <p:ext uri="{BB962C8B-B14F-4D97-AF65-F5344CB8AC3E}">
        <p14:creationId xmlns:p14="http://schemas.microsoft.com/office/powerpoint/2010/main" val="76581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здание, внешний&#10;&#10;Автоматически созданное описание">
            <a:extLst>
              <a:ext uri="{FF2B5EF4-FFF2-40B4-BE49-F238E27FC236}">
                <a16:creationId xmlns:a16="http://schemas.microsoft.com/office/drawing/2014/main" id="{37850EBD-171A-43D7-B23B-4573EBC139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
          <a:stretch/>
        </p:blipFill>
        <p:spPr>
          <a:xfrm>
            <a:off x="1750918" y="223569"/>
            <a:ext cx="2078131" cy="1399998"/>
          </a:xfrm>
          <a:prstGeom prst="rect">
            <a:avLst/>
          </a:prstGeom>
        </p:spPr>
      </p:pic>
      <p:sp>
        <p:nvSpPr>
          <p:cNvPr id="6" name="Прямоугольник 5">
            <a:extLst>
              <a:ext uri="{FF2B5EF4-FFF2-40B4-BE49-F238E27FC236}">
                <a16:creationId xmlns:a16="http://schemas.microsoft.com/office/drawing/2014/main" id="{E76296F9-4DE6-40D8-91FF-491C209A15CC}"/>
              </a:ext>
            </a:extLst>
          </p:cNvPr>
          <p:cNvSpPr/>
          <p:nvPr/>
        </p:nvSpPr>
        <p:spPr>
          <a:xfrm>
            <a:off x="4681643" y="314504"/>
            <a:ext cx="5065361"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Леонид Сухотин</a:t>
            </a:r>
          </a:p>
        </p:txBody>
      </p:sp>
      <p:sp>
        <p:nvSpPr>
          <p:cNvPr id="2" name="Прямоугольник 1">
            <a:extLst>
              <a:ext uri="{FF2B5EF4-FFF2-40B4-BE49-F238E27FC236}">
                <a16:creationId xmlns:a16="http://schemas.microsoft.com/office/drawing/2014/main" id="{D3B305D4-EF8B-4F44-AD3E-ECCAAABD67E1}"/>
              </a:ext>
            </a:extLst>
          </p:cNvPr>
          <p:cNvSpPr/>
          <p:nvPr/>
        </p:nvSpPr>
        <p:spPr>
          <a:xfrm>
            <a:off x="552450" y="1728342"/>
            <a:ext cx="11287125" cy="4801314"/>
          </a:xfrm>
          <a:prstGeom prst="rect">
            <a:avLst/>
          </a:prstGeom>
        </p:spPr>
        <p:txBody>
          <a:bodyPr wrap="square">
            <a:spAutoFit/>
          </a:bodyPr>
          <a:lstStyle/>
          <a:p>
            <a:r>
              <a:rPr lang="ru-RU" dirty="0"/>
              <a:t>	В Афганистане экипаж боевого вертолёта МИ-24, в составе которого летал Леонид Анатольевич, обеспечивая техническое обслуживание вертолёта, получил первое боевое крещение и первый опыт полёта в горах, потому что условия проведения боевых операций были очень тяжёлыми. Внезапные густые туманы высокогорья Гиндукуш, вершины которой прячутся где-то на семикилометровой высоте, с одной стороны поросшие лесом, с другой - голые. Пустыни, где каждый год пыльные бури несут жёлтый песок и не один-три дня, а по два месяца подряд. Особый климат этой страны - нестерпимая жара, всё это требовало постоянной повышенной физической и психологи-ческой подготовки, а обеспечение жизнедеятельности было автономным, чтобы избежать инфекционных заболеваний.</a:t>
            </a:r>
          </a:p>
          <a:p>
            <a:r>
              <a:rPr lang="ru-RU" dirty="0"/>
              <a:t>Но несмотря ни на что, у участников боевых действий вертолётной эскадрильи была уверенность и убежденность в правильности своих действий, что оказывают интернациональную помощь дружественному афганскому народу.</a:t>
            </a:r>
          </a:p>
          <a:p>
            <a:r>
              <a:rPr lang="ru-RU" dirty="0"/>
              <a:t>Так проходила армейская служба на коварной, опаленной войной земле Афганистана, нелёгкая, стоившая тревог и боли.</a:t>
            </a:r>
          </a:p>
          <a:p>
            <a:r>
              <a:rPr lang="ru-RU" dirty="0"/>
              <a:t>За период службы Леонид Анатольевич потерял более 15 лучших своих боевых друзей, много было сбито душманами наших вертолётов, которые сгоревшими ржавыми каркасами остались лежать на чужой земле, политой кровью российских солдат.</a:t>
            </a:r>
          </a:p>
        </p:txBody>
      </p:sp>
    </p:spTree>
    <p:extLst>
      <p:ext uri="{BB962C8B-B14F-4D97-AF65-F5344CB8AC3E}">
        <p14:creationId xmlns:p14="http://schemas.microsoft.com/office/powerpoint/2010/main" val="89480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32F985-506D-4669-90E7-A70F6BF52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3789" y="1850021"/>
            <a:ext cx="4527549" cy="2890694"/>
          </a:xfrm>
          <a:prstGeom prst="rect">
            <a:avLst/>
          </a:prstGeom>
        </p:spPr>
      </p:pic>
      <p:pic>
        <p:nvPicPr>
          <p:cNvPr id="5" name="Рисунок 4">
            <a:extLst>
              <a:ext uri="{FF2B5EF4-FFF2-40B4-BE49-F238E27FC236}">
                <a16:creationId xmlns:a16="http://schemas.microsoft.com/office/drawing/2014/main" id="{7E5A872D-CFE4-4799-B7CC-41EBFB415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0664" y="4267199"/>
            <a:ext cx="3782841" cy="2095741"/>
          </a:xfrm>
          <a:prstGeom prst="rect">
            <a:avLst/>
          </a:prstGeom>
        </p:spPr>
      </p:pic>
      <p:sp>
        <p:nvSpPr>
          <p:cNvPr id="2" name="Прямоугольник 1">
            <a:extLst>
              <a:ext uri="{FF2B5EF4-FFF2-40B4-BE49-F238E27FC236}">
                <a16:creationId xmlns:a16="http://schemas.microsoft.com/office/drawing/2014/main" id="{584F4895-B595-4420-9372-F8720CB77B10}"/>
              </a:ext>
            </a:extLst>
          </p:cNvPr>
          <p:cNvSpPr/>
          <p:nvPr/>
        </p:nvSpPr>
        <p:spPr>
          <a:xfrm>
            <a:off x="1223789" y="-35601"/>
            <a:ext cx="10621078" cy="1754326"/>
          </a:xfrm>
          <a:prstGeom prst="rect">
            <a:avLst/>
          </a:prstGeom>
          <a:noFill/>
        </p:spPr>
        <p:txBody>
          <a:bodyPr wrap="squar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Занятие факультатива </a:t>
            </a:r>
          </a:p>
          <a:p>
            <a:pPr algn="ctr"/>
            <a:r>
              <a:rPr lang="ru-RU" sz="5400" b="0" cap="none" spc="0" dirty="0">
                <a:ln w="0"/>
                <a:solidFill>
                  <a:schemeClr val="accent1"/>
                </a:solidFill>
                <a:effectLst>
                  <a:outerShdw blurRad="38100" dist="25400" dir="5400000" algn="ctr" rotWithShape="0">
                    <a:srgbClr val="6E747A">
                      <a:alpha val="43000"/>
                    </a:srgbClr>
                  </a:outerShdw>
                </a:effectLst>
              </a:rPr>
              <a:t> «По малой Родине моей»</a:t>
            </a:r>
          </a:p>
        </p:txBody>
      </p:sp>
      <p:sp>
        <p:nvSpPr>
          <p:cNvPr id="4" name="TextBox 3">
            <a:extLst>
              <a:ext uri="{FF2B5EF4-FFF2-40B4-BE49-F238E27FC236}">
                <a16:creationId xmlns:a16="http://schemas.microsoft.com/office/drawing/2014/main" id="{1C211A45-B53D-4C85-B49F-17F46C359EB3}"/>
              </a:ext>
            </a:extLst>
          </p:cNvPr>
          <p:cNvSpPr txBox="1"/>
          <p:nvPr/>
        </p:nvSpPr>
        <p:spPr>
          <a:xfrm>
            <a:off x="1223788" y="4872011"/>
            <a:ext cx="4652079" cy="1169551"/>
          </a:xfrm>
          <a:prstGeom prst="rect">
            <a:avLst/>
          </a:prstGeom>
          <a:noFill/>
        </p:spPr>
        <p:txBody>
          <a:bodyPr wrap="square" rtlCol="0">
            <a:spAutoFit/>
          </a:bodyPr>
          <a:lstStyle/>
          <a:p>
            <a:pPr algn="ctr"/>
            <a:r>
              <a:rPr lang="ru-RU" sz="1600" cap="all" dirty="0">
                <a:solidFill>
                  <a:srgbClr val="FF0000"/>
                </a:solidFill>
              </a:rPr>
              <a:t>Герои нашего времени</a:t>
            </a:r>
          </a:p>
          <a:p>
            <a:pPr algn="just"/>
            <a:r>
              <a:rPr lang="ru-RU" dirty="0"/>
              <a:t>В </a:t>
            </a:r>
            <a:r>
              <a:rPr lang="ru-RU" dirty="0" err="1"/>
              <a:t>Ванинском</a:t>
            </a:r>
            <a:r>
              <a:rPr lang="ru-RU" dirty="0"/>
              <a:t> районе проживает                       140 участников локальных войн                       и конфликтов-мужественных людей…</a:t>
            </a:r>
          </a:p>
        </p:txBody>
      </p:sp>
    </p:spTree>
    <p:extLst>
      <p:ext uri="{BB962C8B-B14F-4D97-AF65-F5344CB8AC3E}">
        <p14:creationId xmlns:p14="http://schemas.microsoft.com/office/powerpoint/2010/main" val="376603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Рисунок 2" descr="Изображение выглядит как дерево, внешний, небо, земля&#10;&#10;Автоматически созданное описание">
            <a:extLst>
              <a:ext uri="{FF2B5EF4-FFF2-40B4-BE49-F238E27FC236}">
                <a16:creationId xmlns:a16="http://schemas.microsoft.com/office/drawing/2014/main" id="{1C8D0E83-A6FF-4573-897A-6C8F94402F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301344" y="1058965"/>
            <a:ext cx="8951825" cy="5571066"/>
          </a:xfrm>
          <a:prstGeom prst="rect">
            <a:avLst/>
          </a:prstGeom>
        </p:spPr>
      </p:pic>
      <p:sp>
        <p:nvSpPr>
          <p:cNvPr id="2" name="Прямоугольник 1">
            <a:extLst>
              <a:ext uri="{FF2B5EF4-FFF2-40B4-BE49-F238E27FC236}">
                <a16:creationId xmlns:a16="http://schemas.microsoft.com/office/drawing/2014/main" id="{1591F349-B513-4495-AEC4-C06D624AF310}"/>
              </a:ext>
            </a:extLst>
          </p:cNvPr>
          <p:cNvSpPr/>
          <p:nvPr/>
        </p:nvSpPr>
        <p:spPr>
          <a:xfrm>
            <a:off x="1367417" y="227969"/>
            <a:ext cx="11772850" cy="707886"/>
          </a:xfrm>
          <a:prstGeom prst="rect">
            <a:avLst/>
          </a:prstGeom>
          <a:noFill/>
        </p:spPr>
        <p:txBody>
          <a:bodyPr wrap="square" lIns="91440" tIns="45720" rIns="91440" bIns="45720">
            <a:spAutoFit/>
          </a:bodyPr>
          <a:lstStyle/>
          <a:p>
            <a:r>
              <a:rPr lang="ru-RU" sz="4000" b="0" cap="none" spc="0" dirty="0">
                <a:ln w="0"/>
                <a:solidFill>
                  <a:schemeClr val="accent1"/>
                </a:solidFill>
                <a:effectLst>
                  <a:outerShdw blurRad="38100" dist="25400" dir="5400000" algn="ctr" rotWithShape="0">
                    <a:srgbClr val="6E747A">
                      <a:alpha val="43000"/>
                    </a:srgbClr>
                  </a:outerShdw>
                </a:effectLst>
              </a:rPr>
              <a:t>Открытие мемориального комплекса</a:t>
            </a:r>
          </a:p>
        </p:txBody>
      </p:sp>
    </p:spTree>
    <p:extLst>
      <p:ext uri="{BB962C8B-B14F-4D97-AF65-F5344CB8AC3E}">
        <p14:creationId xmlns:p14="http://schemas.microsoft.com/office/powerpoint/2010/main" val="201326074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210</TotalTime>
  <Words>1370</Words>
  <Application>Microsoft Office PowerPoint</Application>
  <PresentationFormat>Широкоэкранный</PresentationFormat>
  <Paragraphs>172</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 Unicode MS</vt:lpstr>
      <vt:lpstr>Arial</vt:lpstr>
      <vt:lpstr>Century Gothic</vt:lpstr>
      <vt:lpstr>Courier New</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Хмельницкая</dc:creator>
  <cp:lastModifiedBy>antonesku@dnevnik.ru</cp:lastModifiedBy>
  <cp:revision>27</cp:revision>
  <dcterms:created xsi:type="dcterms:W3CDTF">2019-09-16T05:22:25Z</dcterms:created>
  <dcterms:modified xsi:type="dcterms:W3CDTF">2020-05-08T02:04:21Z</dcterms:modified>
</cp:coreProperties>
</file>