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83" r:id="rId5"/>
    <p:sldId id="285" r:id="rId6"/>
    <p:sldId id="284" r:id="rId7"/>
    <p:sldId id="282" r:id="rId8"/>
    <p:sldId id="281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D14"/>
    <a:srgbClr val="4D4D4D"/>
    <a:srgbClr val="35759D"/>
    <a:srgbClr val="35B19D"/>
    <a:srgbClr val="000000"/>
    <a:srgbClr val="E8E8E8"/>
    <a:srgbClr val="1E1E20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BF98BFE-8F69-4527-8A44-BE484F79F1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0F47580-441E-454D-9FB7-3D13FD55D8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5352AE-837D-4045-9025-79629EBE74D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961E3563-C0E6-48BA-9F29-08E0F5C575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text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90091733-952B-4F99-B0AE-25F81D4BBA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30409756-9250-402B-9137-D90F1B01A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DA1409-4C1F-497D-B0A4-9FDCBF5CC53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0151CE4-843D-4B2F-8B20-5A020FD51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0481D5F-EE5C-4709-A011-B4D1D712982A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935D525-021A-475E-9598-363CBF92B1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8E34E10-AFF9-41DC-97AB-0F60CD698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584EF55-E167-46CA-9DE5-659D4CAA7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34D751C-032E-4ED9-842D-708DB9F2ECD0}" type="slidenum">
              <a:rPr lang="en-US" altLang="ru-RU" sz="1200"/>
              <a:pPr algn="r"/>
              <a:t>2</a:t>
            </a:fld>
            <a:endParaRPr lang="en-US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295F52A-9BFD-49F0-B839-D90E31AE66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68DF74E-4700-4932-8FA2-579100E6D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870D2EB-96C9-40DE-A4E8-B5FBFB838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2A5ED8B-33AE-4078-98EA-61138FCC6DC7}" type="slidenum">
              <a:rPr lang="en-US" altLang="ru-RU" sz="1200"/>
              <a:pPr algn="r"/>
              <a:t>3</a:t>
            </a:fld>
            <a:endParaRPr lang="en-US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C52349-B3A1-451E-BBD7-9D15CF0B8A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5EB8C4F-B5A6-492A-8A58-F938BCAF0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03014E6-A118-47EA-8FAC-6B6A6E825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D8606A9-4FA5-4C62-B478-B1E1EDFCBCA1}" type="slidenum">
              <a:rPr lang="en-US" altLang="ru-RU" sz="1200"/>
              <a:pPr algn="r"/>
              <a:t>4</a:t>
            </a:fld>
            <a:endParaRPr lang="en-US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434923B-78B0-4352-BF16-C2B43744ED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E007E5A-465F-4719-B6EA-30662C42C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D927FCC-87D5-4CE2-9AFB-1FEA3A170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1F15670-465A-446B-A5D5-53A1F34F75F8}" type="slidenum">
              <a:rPr lang="en-US" altLang="ru-RU" sz="1200"/>
              <a:pPr algn="r"/>
              <a:t>5</a:t>
            </a:fld>
            <a:endParaRPr lang="en-US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5F49B17-A300-4FE7-B394-15B6AE0168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EF42B08-AA05-4F58-B0E0-E37806F37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B09EA88-F7EC-4A01-89B0-08F79B130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433C7B3-40C8-4857-A73F-112500917ED8}" type="slidenum">
              <a:rPr lang="en-US" altLang="ru-RU" sz="1200"/>
              <a:pPr algn="r"/>
              <a:t>6</a:t>
            </a:fld>
            <a:endParaRPr lang="en-US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8487479-98EE-4E95-9D28-73365A1A7F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D666A0F-65CA-4A13-8D92-9B50A44C4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726E974-F419-4007-8A5C-12A763B12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B172991-5065-4F4A-BD0B-CB6914228863}" type="slidenum">
              <a:rPr lang="en-US" altLang="ru-RU" sz="1200"/>
              <a:pPr algn="r"/>
              <a:t>7</a:t>
            </a:fld>
            <a:endParaRPr lang="en-US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19B5951-2806-4EB0-A94E-F46E556D6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C4AFBB6-5EBC-4395-B881-4F9D1A9F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2141F67-A7E9-494D-A686-6C1746798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658AE18-69EC-41FB-9151-358E45B1BDC9}" type="slidenum">
              <a:rPr lang="en-US" altLang="ru-RU" sz="1200"/>
              <a:pPr algn="r"/>
              <a:t>8</a:t>
            </a:fld>
            <a:endParaRPr lang="en-US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C75E778-E5F6-40E5-BCA1-306E9CC2F0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2CB004E-121C-4C94-95DB-06ADBE75D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40205C9-E7F1-4034-9A0A-FD0D844F86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E612CCA-CD5B-4995-ABF5-1AE23CA139DA}" type="slidenum">
              <a:rPr lang="en-US" altLang="ru-RU" sz="1200"/>
              <a:pPr algn="r"/>
              <a:t>10</a:t>
            </a:fld>
            <a:endParaRPr lang="en-US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5320A5E-4115-466E-93FA-812A875FD8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B710537-59B2-48AD-AE6F-198241596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85D53C6-6DB7-4674-AC2F-5D20363723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ru-RU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464B701-192E-4E2E-AC8D-FB9CE5CAC9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ru-RU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6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09AE6-DC11-4D8D-A970-756D982A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A50EEC-E891-4387-B877-571C01C60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4464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3ED5A2-C333-4A98-BE1F-2328A7948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06DFB1-A60F-41A6-BB00-2F3D3218D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7738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297BC-D639-4494-A188-8937AA93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643C3-4CBA-492E-87FE-BDBF35589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8843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9FEEB-FACA-4367-A0A3-BA5CE415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001D7F-0947-4DF5-AA1D-19E84C0A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001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C4493-436C-4C63-A214-9B56D5FF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EE106-E77D-4468-8DEA-007BEBF2A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EB5E60-D04E-496D-BAF9-0F6AFA8EF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024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7605A-37C7-4B49-AB77-32176573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F9BE7A-00A9-4522-89DD-B6168C8C1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713CF8-A774-4461-9ACF-2F03F31C6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DC46F3-4086-4099-AE55-EB8D2DAA8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361CB3-0C1D-48E1-B51E-1278344CA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4028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B0E99-9E87-4393-8873-755B388C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8185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6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BAD5A-7494-460D-8928-1BE255F6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125461-F2D7-4EB7-823B-01AF152B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E7F539-6E41-4950-9B2B-6968AA8BE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3077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7BFCA-65A0-4565-86C3-63718487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BA5DAB-96F2-43B8-B47A-ACA701509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4C0183-818C-4492-99AB-089275054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1585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2C12D1-D028-42DE-B3C6-01283403E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F56336-906B-438D-9792-56584B433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F22ED1AA-EB18-4417-A60D-FEA92E8BDD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438400"/>
            <a:ext cx="8686800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питания обучающихся</a:t>
            </a:r>
            <a:b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сохранения и укрепления здоровья</a:t>
            </a:r>
            <a:b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8851649B-1E0A-481A-B6F7-1565EA1C24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"/>
            <a:ext cx="28956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ru-RU" altLang="ru-RU" sz="2000"/>
              <a:t>КГКОУ ШИ </a:t>
            </a:r>
            <a:r>
              <a:rPr lang="en-US" altLang="ru-RU" sz="2000"/>
              <a:t>11</a:t>
            </a:r>
            <a:endParaRPr lang="ru-RU" altLang="ru-RU" sz="2000"/>
          </a:p>
        </p:txBody>
      </p:sp>
      <p:sp>
        <p:nvSpPr>
          <p:cNvPr id="3076" name="Rectangle 8">
            <a:extLst>
              <a:ext uri="{FF2B5EF4-FFF2-40B4-BE49-F238E27FC236}">
                <a16:creationId xmlns:a16="http://schemas.microsoft.com/office/drawing/2014/main" id="{5D255E3C-5BB7-4B2B-B00B-E8632BCA3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1054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Смирнова Г.А.</a:t>
            </a:r>
          </a:p>
        </p:txBody>
      </p:sp>
      <p:sp>
        <p:nvSpPr>
          <p:cNvPr id="3077" name="Rectangle 8">
            <a:extLst>
              <a:ext uri="{FF2B5EF4-FFF2-40B4-BE49-F238E27FC236}">
                <a16:creationId xmlns:a16="http://schemas.microsoft.com/office/drawing/2014/main" id="{87382C9F-326E-4534-8D10-7191CB0CC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436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п. Ванино</a:t>
            </a:r>
          </a:p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2020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 descr="Изображение выглядит как игрушка, кукла, спальня, часы&#10;&#10;Автоматически созданное описание">
            <a:extLst>
              <a:ext uri="{FF2B5EF4-FFF2-40B4-BE49-F238E27FC236}">
                <a16:creationId xmlns:a16="http://schemas.microsoft.com/office/drawing/2014/main" id="{CA049036-2E5B-481A-939F-E6885618C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4763"/>
            <a:ext cx="90678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Заголовок 1">
            <a:extLst>
              <a:ext uri="{FF2B5EF4-FFF2-40B4-BE49-F238E27FC236}">
                <a16:creationId xmlns:a16="http://schemas.microsoft.com/office/drawing/2014/main" id="{D9901213-8806-4A34-916A-6EEBD9BC1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09800"/>
            <a:ext cx="5257800" cy="2895600"/>
          </a:xfrm>
        </p:spPr>
        <p:txBody>
          <a:bodyPr/>
          <a:lstStyle/>
          <a:p>
            <a:pPr algn="ctr" eaLnBrk="1" hangingPunct="1"/>
            <a:r>
              <a:rPr lang="ru-RU" altLang="ru-RU" sz="8000" b="1">
                <a:solidFill>
                  <a:srgbClr val="B92D14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05ECCD9-8052-441B-B10B-5E1E6DA6D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6934200" cy="39163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Здоровый образ жизни - образ жизни отдельного человека, направленный на предупреждение болезней и укрепление здоровья.</a:t>
            </a:r>
          </a:p>
          <a:p>
            <a:pPr marL="0" indent="0" eaLnBrk="1" hangingPunct="1">
              <a:buFontTx/>
              <a:buNone/>
            </a:pPr>
            <a:endParaRPr lang="ru-RU" altLang="ko-KR" sz="2800">
              <a:solidFill>
                <a:srgbClr val="4D4D4D"/>
              </a:solidFill>
              <a:latin typeface="Verdana" panose="020B0604030504040204" pitchFamily="34" charset="0"/>
              <a:ea typeface="굴림" panose="020B0503020000020004" pitchFamily="34" charset="-127"/>
            </a:endParaRPr>
          </a:p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Verdana" panose="020B0604030504040204" pitchFamily="34" charset="0"/>
                <a:ea typeface="굴림" panose="020B0503020000020004" pitchFamily="34" charset="-127"/>
              </a:rPr>
              <a:t> Одним из важнейших компонентов здорового образа жизни является правильное питание.</a:t>
            </a:r>
            <a:endParaRPr lang="en-US" altLang="ru-RU" sz="280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0623A09E-4472-475B-BD57-C19C19492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30363"/>
            <a:ext cx="6934200" cy="4267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Times New Roman" panose="02020603050405020304" pitchFamily="18" charset="0"/>
                <a:ea typeface="굴림" panose="020B0503020000020004" pitchFamily="34" charset="-127"/>
                <a:cs typeface="Times New Roman" panose="02020603050405020304" pitchFamily="18" charset="0"/>
              </a:rPr>
              <a:t>Полноценное питание, обусловливая оптимальное протекание процессов обмена веществ в организме, существенно влияет на резистентность и иммунитет ребенка по отношению к различным заболеваниям, повышает его работоспособность и выносливость, способствует нормальному физическому и нервно-психическому развитию</a:t>
            </a:r>
            <a:endParaRPr lang="en-US" altLang="ru-RU" sz="2800">
              <a:solidFill>
                <a:srgbClr val="4D4D4D"/>
              </a:solidFill>
              <a:latin typeface="Times New Roman" panose="02020603050405020304" pitchFamily="18" charset="0"/>
              <a:ea typeface="굴림" panose="020B05030200000200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53208D69-F93B-4622-8511-E8288A3DD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6934200" cy="4267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Times New Roman" panose="02020603050405020304" pitchFamily="18" charset="0"/>
                <a:ea typeface="굴림" panose="020B0503020000020004" pitchFamily="34" charset="-127"/>
                <a:cs typeface="Times New Roman" panose="02020603050405020304" pitchFamily="18" charset="0"/>
              </a:rPr>
              <a:t>В рамках нашего образовательного учреждения приказом директора создана школьная бракеражная комиссия по питанию.</a:t>
            </a:r>
          </a:p>
          <a:p>
            <a:pPr marL="0" indent="0" eaLnBrk="1" hangingPunct="1">
              <a:buFontTx/>
              <a:buNone/>
            </a:pPr>
            <a:endParaRPr lang="ru-RU" altLang="ru-RU" sz="2800">
              <a:solidFill>
                <a:srgbClr val="4D4D4D"/>
              </a:solidFill>
              <a:latin typeface="Times New Roman" panose="02020603050405020304" pitchFamily="18" charset="0"/>
              <a:ea typeface="굴림" panose="020B0503020000020004" pitchFamily="34" charset="-127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800">
                <a:solidFill>
                  <a:srgbClr val="4D4D4D"/>
                </a:solidFill>
                <a:latin typeface="Times New Roman" panose="02020603050405020304" pitchFamily="18" charset="0"/>
                <a:ea typeface="굴림" panose="020B0503020000020004" pitchFamily="34" charset="-127"/>
                <a:cs typeface="Times New Roman" panose="02020603050405020304" pitchFamily="18" charset="0"/>
              </a:rPr>
              <a:t>Совместная работа комиссии позволяет контролировать организацию питания в школе, его качество, вносить необходимые коррективы и, в конечном счете, сохранить здоровье каждого обучающегося</a:t>
            </a:r>
            <a:endParaRPr lang="en-US" altLang="ru-RU" sz="2800">
              <a:solidFill>
                <a:srgbClr val="4D4D4D"/>
              </a:solidFill>
              <a:latin typeface="Times New Roman" panose="02020603050405020304" pitchFamily="18" charset="0"/>
              <a:ea typeface="굴림" panose="020B05030200000200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D1F83EA6-5424-4849-A554-D7C3BBAD2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2057400"/>
            <a:ext cx="6705600" cy="3886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Times New Roman" panose="02020603050405020304" pitchFamily="18" charset="0"/>
                <a:ea typeface="굴림" panose="020B0503020000020004" pitchFamily="34" charset="-127"/>
                <a:cs typeface="Times New Roman" panose="02020603050405020304" pitchFamily="18" charset="0"/>
              </a:rPr>
              <a:t>Прием пищи в школе организован по графику в одно и то же время в соответствии с общим распорядком дня.</a:t>
            </a:r>
          </a:p>
          <a:p>
            <a:pPr marL="0" indent="0" eaLnBrk="1" hangingPunct="1">
              <a:buFontTx/>
              <a:buNone/>
            </a:pPr>
            <a:r>
              <a:rPr lang="ru-RU" altLang="ko-KR" sz="2800">
                <a:solidFill>
                  <a:srgbClr val="4D4D4D"/>
                </a:solidFill>
                <a:latin typeface="Times New Roman" panose="02020603050405020304" pitchFamily="18" charset="0"/>
                <a:ea typeface="굴림" panose="020B0503020000020004" pitchFamily="34" charset="-127"/>
                <a:cs typeface="Times New Roman" panose="02020603050405020304" pitchFamily="18" charset="0"/>
              </a:rPr>
              <a:t>Для обучающихся предусмотрено шестиразовое питание</a:t>
            </a:r>
            <a:endParaRPr lang="en-US" altLang="ru-RU" sz="2800">
              <a:solidFill>
                <a:srgbClr val="4D4D4D"/>
              </a:solidFill>
              <a:latin typeface="Times New Roman" panose="02020603050405020304" pitchFamily="18" charset="0"/>
              <a:ea typeface="굴림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267" name="Заголовок 1">
            <a:extLst>
              <a:ext uri="{FF2B5EF4-FFF2-40B4-BE49-F238E27FC236}">
                <a16:creationId xmlns:a16="http://schemas.microsoft.com/office/drawing/2014/main" id="{DC989EB1-79E6-429C-A72D-6A4AC6136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0700" y="152400"/>
            <a:ext cx="7315200" cy="715963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1268" name="Рисунок 3" descr="Изображение выглядит как человек, стол, ребенок, сидит&#10;&#10;Автоматически созданное описание">
            <a:extLst>
              <a:ext uri="{FF2B5EF4-FFF2-40B4-BE49-F238E27FC236}">
                <a16:creationId xmlns:a16="http://schemas.microsoft.com/office/drawing/2014/main" id="{C24CB1F8-616F-42B4-8825-27C92644A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2838" y="4505325"/>
            <a:ext cx="294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5" descr="Изображение выглядит как человек, стол, внутренний, еда&#10;&#10;Автоматически созданное описание">
            <a:extLst>
              <a:ext uri="{FF2B5EF4-FFF2-40B4-BE49-F238E27FC236}">
                <a16:creationId xmlns:a16="http://schemas.microsoft.com/office/drawing/2014/main" id="{AA81EE70-10AC-4C3C-8AA5-438A93115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8300" y="4495800"/>
            <a:ext cx="294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7" descr="Изображение выглядит как человек, ребенок, стол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859DEB16-87A9-41E9-84B4-B514F0E49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0863" y="152400"/>
            <a:ext cx="2598737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Рисунок 9" descr="Изображение выглядит как человек, внутренний, стол, ребенок&#10;&#10;Автоматически созданное описание">
            <a:extLst>
              <a:ext uri="{FF2B5EF4-FFF2-40B4-BE49-F238E27FC236}">
                <a16:creationId xmlns:a16="http://schemas.microsoft.com/office/drawing/2014/main" id="{7B2BD2B8-825D-4214-8D23-BB4D442F0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90488"/>
            <a:ext cx="22098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5A0C817-DB41-44FB-8B57-E19CE7755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715963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приемом пищи воспитанники моют руки с мылом</a:t>
            </a:r>
            <a:endParaRPr lang="en-US" altLang="ru-RU" sz="280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0A64B83-EEA5-4DE6-98E2-6961D92CD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6934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ru-RU" sz="1800">
              <a:solidFill>
                <a:srgbClr val="4D4D4D"/>
              </a:solidFill>
            </a:endParaRPr>
          </a:p>
        </p:txBody>
      </p:sp>
      <p:pic>
        <p:nvPicPr>
          <p:cNvPr id="13316" name="Рисунок 2" descr="Изображение выглядит как человек, внутренний, мальчик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835BD3B4-1D7B-4BBC-9B40-C7180DD14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1016000"/>
            <a:ext cx="325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4" descr="Изображение выглядит как человек, внутренний, ребенок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D99219A7-BBAE-49D9-AA3A-A83F2F903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3689350"/>
            <a:ext cx="325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6" descr="Изображение выглядит как человек, внутренний, ребенок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F1ABD66F-42F6-4E53-B1E7-15E611631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1147763"/>
            <a:ext cx="19812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Рисунок 8" descr="Изображение выглядит как человек, внутренний, ребенок, группа&#10;&#10;Автоматически созданное описание">
            <a:extLst>
              <a:ext uri="{FF2B5EF4-FFF2-40B4-BE49-F238E27FC236}">
                <a16:creationId xmlns:a16="http://schemas.microsoft.com/office/drawing/2014/main" id="{9FBEF39E-9CEA-47A1-87C3-DCE85AD30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4252913"/>
            <a:ext cx="27400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DAC5C6-03D5-4436-B6B1-D761E0434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7315200" cy="715963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4D4D4D"/>
                </a:solidFill>
              </a:rPr>
              <a:t>Беседа : «Правильное питание – здоровые и вредные продукты»</a:t>
            </a:r>
            <a:endParaRPr lang="en-US" altLang="ru-RU" sz="2800">
              <a:solidFill>
                <a:srgbClr val="4D4D4D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2AD88A2-86D0-40BF-B1C8-AF48DEFD3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6913" y="990600"/>
            <a:ext cx="6934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ru-RU" sz="1800">
              <a:solidFill>
                <a:srgbClr val="4D4D4D"/>
              </a:solidFill>
            </a:endParaRPr>
          </a:p>
        </p:txBody>
      </p:sp>
      <p:pic>
        <p:nvPicPr>
          <p:cNvPr id="15364" name="Рисунок 2" descr="Изображение выглядит как внутренний, человек, стол, потолок&#10;&#10;Автоматически созданное описание">
            <a:extLst>
              <a:ext uri="{FF2B5EF4-FFF2-40B4-BE49-F238E27FC236}">
                <a16:creationId xmlns:a16="http://schemas.microsoft.com/office/drawing/2014/main" id="{17852260-FEF6-4B15-AE9C-551ECC81C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3563" y="969963"/>
            <a:ext cx="3824287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4" descr="Изображение выглядит как человек, внутренний, сидит, ребенок&#10;&#10;Автоматически созданное описание">
            <a:extLst>
              <a:ext uri="{FF2B5EF4-FFF2-40B4-BE49-F238E27FC236}">
                <a16:creationId xmlns:a16="http://schemas.microsoft.com/office/drawing/2014/main" id="{1B1B549D-18F5-4C4D-AE05-40CABF65F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>
            <a:fillRect/>
          </a:stretch>
        </p:blipFill>
        <p:spPr bwMode="auto">
          <a:xfrm>
            <a:off x="5881688" y="619125"/>
            <a:ext cx="303847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6" descr="Изображение выглядит как человек, группа, люди, сидит&#10;&#10;Автоматически созданное описание">
            <a:extLst>
              <a:ext uri="{FF2B5EF4-FFF2-40B4-BE49-F238E27FC236}">
                <a16:creationId xmlns:a16="http://schemas.microsoft.com/office/drawing/2014/main" id="{9937F77E-3574-4924-BDF1-D5A1990F7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6113" y="4017963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8" descr="Изображение выглядит как человек, сидит, ребенок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0863D565-B9D4-4241-AD93-F782F5381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4287838"/>
            <a:ext cx="3152775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846274F-90F4-4C3A-84D5-76252E2B5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6934200" cy="715963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4D4D4D"/>
                </a:solidFill>
              </a:rPr>
              <a:t>Дидактические  игры </a:t>
            </a:r>
            <a:endParaRPr lang="en-US" altLang="ru-RU" sz="2800">
              <a:solidFill>
                <a:srgbClr val="4D4D4D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7989EF-674C-4890-B864-2C08D314F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6934200" cy="4906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ru-RU" sz="1800">
              <a:solidFill>
                <a:srgbClr val="4D4D4D"/>
              </a:solidFill>
            </a:endParaRPr>
          </a:p>
        </p:txBody>
      </p:sp>
      <p:pic>
        <p:nvPicPr>
          <p:cNvPr id="17412" name="Рисунок 4" descr="Изображение выглядит как человек, мальчик, ребенок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7F3EBF32-1C7E-4C4A-865F-8C9DFE9E1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792163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6" descr="Изображение выглядит как человек, ребенок, молодой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089E4D64-DED0-4D7C-A702-F1341E43E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19075"/>
            <a:ext cx="2360613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Рисунок 8" descr="Изображение выглядит как человек, ребенок, внутренний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F4598DD8-652C-41C1-BA39-CB0F90E2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3536950"/>
            <a:ext cx="2346325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Рисунок 10" descr="Изображение выглядит как ребенок, человек, мальчик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5EFF1E95-23D8-4CD5-88D3-593E34B08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4988" y="3536950"/>
            <a:ext cx="2346325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Рисунок 12" descr="Изображение выглядит как человек, ребенок, мальчик, сидит&#10;&#10;Автоматически созданное описание">
            <a:extLst>
              <a:ext uri="{FF2B5EF4-FFF2-40B4-BE49-F238E27FC236}">
                <a16:creationId xmlns:a16="http://schemas.microsoft.com/office/drawing/2014/main" id="{17C31F36-FDA8-4B69-BE2C-D372E7CDE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75" y="3565525"/>
            <a:ext cx="2303463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7724E9CB-5122-4D5C-8051-0D6D6A508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42863"/>
            <a:ext cx="8001000" cy="639762"/>
          </a:xfrm>
        </p:spPr>
        <p:txBody>
          <a:bodyPr/>
          <a:lstStyle/>
          <a:p>
            <a:pPr eaLnBrk="1" hangingPunct="1"/>
            <a:r>
              <a:rPr lang="ru-RU" altLang="ru-RU" sz="2800" b="1"/>
              <a:t>Мои первые игры. Просветительная работа</a:t>
            </a:r>
          </a:p>
        </p:txBody>
      </p:sp>
      <p:pic>
        <p:nvPicPr>
          <p:cNvPr id="19459" name="Объект 4" descr="Изображение выглядит как трава, коробка, фотография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C585510-0A0A-45DD-B004-45BEF7AC52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" y="944563"/>
            <a:ext cx="2714625" cy="1874837"/>
          </a:xfrm>
        </p:spPr>
      </p:pic>
      <p:pic>
        <p:nvPicPr>
          <p:cNvPr id="19460" name="Рисунок 6" descr="Изображение выглядит как коробка&#10;&#10;Автоматически созданное описание">
            <a:extLst>
              <a:ext uri="{FF2B5EF4-FFF2-40B4-BE49-F238E27FC236}">
                <a16:creationId xmlns:a16="http://schemas.microsoft.com/office/drawing/2014/main" id="{C51EBF3A-0CC8-4260-BB0D-A08984D94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538" y="4826000"/>
            <a:ext cx="275748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9F747FF-3E68-4053-B52E-DA293D232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3087688"/>
            <a:ext cx="2717800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Рисунок 10" descr="Изображение выглядит как коробка, еда&#10;&#10;Автоматически созданное описание">
            <a:extLst>
              <a:ext uri="{FF2B5EF4-FFF2-40B4-BE49-F238E27FC236}">
                <a16:creationId xmlns:a16="http://schemas.microsoft.com/office/drawing/2014/main" id="{F2CD56EA-BE97-41D7-B18E-359228E8A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7513" y="808038"/>
            <a:ext cx="2224087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Рисунок 12" descr="Изображение выглядит как стол, сидит, ребенок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8A388B8B-B8B0-4ADD-8EDA-5373182D8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793750"/>
            <a:ext cx="342106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Рисунок 16" descr="Изображение выглядит как ребенок, мальчик, комната, спальня&#10;&#10;Автоматически созданное описание">
            <a:extLst>
              <a:ext uri="{FF2B5EF4-FFF2-40B4-BE49-F238E27FC236}">
                <a16:creationId xmlns:a16="http://schemas.microsoft.com/office/drawing/2014/main" id="{82414B4F-0829-4FF0-A6BD-53796D7F4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2613" y="3095625"/>
            <a:ext cx="335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Рисунок 14" descr="Изображение выглядит как ребенок, стол, сидит, мальчик&#10;&#10;Автоматически созданное описание">
            <a:extLst>
              <a:ext uri="{FF2B5EF4-FFF2-40B4-BE49-F238E27FC236}">
                <a16:creationId xmlns:a16="http://schemas.microsoft.com/office/drawing/2014/main" id="{960EB102-D46C-4B04-969B-DB080DE5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5575" y="4572000"/>
            <a:ext cx="3748088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FFFFFF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DADADA"/>
      </a:accent4>
      <a:accent5>
        <a:srgbClr val="DEAAF0"/>
      </a:accent5>
      <a:accent6>
        <a:srgbClr val="E26418"/>
      </a:accent6>
      <a:hlink>
        <a:srgbClr val="FFBF07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195</Words>
  <Application>Microsoft Office PowerPoint</Application>
  <PresentationFormat>Экран (4:3)</PresentationFormat>
  <Paragraphs>28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Microsoft Sans Serif</vt:lpstr>
      <vt:lpstr>Times New Roman</vt:lpstr>
      <vt:lpstr>Verdana</vt:lpstr>
      <vt:lpstr>굴림</vt:lpstr>
      <vt:lpstr>powerpoint-template-24</vt:lpstr>
      <vt:lpstr>Формирование культуры питания обучающихся как средство сохранения и укрепления здоровья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Перед приемом пищи воспитанники моют руки с мылом</vt:lpstr>
      <vt:lpstr>Беседа : «Правильное питание – здоровые и вредные продукты»</vt:lpstr>
      <vt:lpstr>Дидактические  игры </vt:lpstr>
      <vt:lpstr>Мои первые игры. Просветительная работа</vt:lpstr>
      <vt:lpstr>Спасибо за внимание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antonesku@dnevnik.ru</cp:lastModifiedBy>
  <cp:revision>159</cp:revision>
  <dcterms:created xsi:type="dcterms:W3CDTF">2007-04-02T02:11:51Z</dcterms:created>
  <dcterms:modified xsi:type="dcterms:W3CDTF">2020-04-30T04:33:54Z</dcterms:modified>
</cp:coreProperties>
</file>