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5" r:id="rId4"/>
    <p:sldId id="266" r:id="rId5"/>
    <p:sldId id="267" r:id="rId6"/>
    <p:sldId id="268" r:id="rId7"/>
    <p:sldId id="269" r:id="rId8"/>
    <p:sldId id="274" r:id="rId9"/>
    <p:sldId id="277" r:id="rId10"/>
    <p:sldId id="278" r:id="rId11"/>
    <p:sldId id="279" r:id="rId12"/>
    <p:sldId id="280" r:id="rId13"/>
    <p:sldId id="282" r:id="rId14"/>
    <p:sldId id="283" r:id="rId15"/>
    <p:sldId id="284" r:id="rId16"/>
    <p:sldId id="287" r:id="rId17"/>
    <p:sldId id="288" r:id="rId18"/>
    <p:sldId id="290" r:id="rId19"/>
    <p:sldId id="291" r:id="rId20"/>
    <p:sldId id="292" r:id="rId21"/>
    <p:sldId id="323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5F7"/>
    <a:srgbClr val="007A37"/>
    <a:srgbClr val="FF9900"/>
    <a:srgbClr val="FFFF61"/>
    <a:srgbClr val="FFFF99"/>
    <a:srgbClr val="002346"/>
    <a:srgbClr val="00478E"/>
    <a:srgbClr val="2D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FF"/>
                </a:solidFill>
              </a:rPr>
              <a:t>"Шкала враждебности" </a:t>
            </a:r>
            <a:r>
              <a:rPr lang="ru-RU" dirty="0" err="1">
                <a:solidFill>
                  <a:srgbClr val="FFFFFF"/>
                </a:solidFill>
              </a:rPr>
              <a:t>Кука-Медлей</a:t>
            </a:r>
            <a:endParaRPr lang="ru-RU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ru-RU" dirty="0">
                <a:solidFill>
                  <a:srgbClr val="FFFFFF"/>
                </a:solidFill>
              </a:rPr>
              <a:t>Старшее звено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490174077585444"/>
          <c:y val="0.12013578602460674"/>
          <c:w val="0.75509825922415486"/>
          <c:h val="0.62826430074791351"/>
        </c:manualLayout>
      </c:layout>
      <c:lineChart>
        <c:grouping val="standard"/>
        <c:varyColors val="0"/>
        <c:ser>
          <c:idx val="0"/>
          <c:order val="0"/>
          <c:tx>
            <c:v>враждебность (входная)</c:v>
          </c:tx>
          <c:val>
            <c:numRef>
              <c:f>Лист1!$A$32:$K$32</c:f>
              <c:numCache>
                <c:formatCode>General</c:formatCode>
                <c:ptCount val="11"/>
                <c:pt idx="0">
                  <c:v>17</c:v>
                </c:pt>
                <c:pt idx="1">
                  <c:v>34</c:v>
                </c:pt>
                <c:pt idx="2">
                  <c:v>37</c:v>
                </c:pt>
                <c:pt idx="3">
                  <c:v>42</c:v>
                </c:pt>
                <c:pt idx="4">
                  <c:v>31</c:v>
                </c:pt>
                <c:pt idx="5">
                  <c:v>40</c:v>
                </c:pt>
                <c:pt idx="6">
                  <c:v>16</c:v>
                </c:pt>
                <c:pt idx="7">
                  <c:v>17</c:v>
                </c:pt>
                <c:pt idx="8">
                  <c:v>15</c:v>
                </c:pt>
                <c:pt idx="9">
                  <c:v>17</c:v>
                </c:pt>
                <c:pt idx="10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E9-4D5D-BF1C-D21C34B8D80E}"/>
            </c:ext>
          </c:extLst>
        </c:ser>
        <c:ser>
          <c:idx val="1"/>
          <c:order val="1"/>
          <c:tx>
            <c:v>враждебность</c:v>
          </c:tx>
          <c:val>
            <c:numRef>
              <c:f>Лист1!$A$33:$K$33</c:f>
              <c:numCache>
                <c:formatCode>General</c:formatCode>
                <c:ptCount val="11"/>
                <c:pt idx="0">
                  <c:v>15</c:v>
                </c:pt>
                <c:pt idx="1">
                  <c:v>36</c:v>
                </c:pt>
                <c:pt idx="2">
                  <c:v>39</c:v>
                </c:pt>
                <c:pt idx="3">
                  <c:v>45</c:v>
                </c:pt>
                <c:pt idx="4">
                  <c:v>30</c:v>
                </c:pt>
                <c:pt idx="5">
                  <c:v>39</c:v>
                </c:pt>
                <c:pt idx="6">
                  <c:v>14</c:v>
                </c:pt>
                <c:pt idx="7">
                  <c:v>19</c:v>
                </c:pt>
                <c:pt idx="8">
                  <c:v>13</c:v>
                </c:pt>
                <c:pt idx="9">
                  <c:v>16</c:v>
                </c:pt>
                <c:pt idx="10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E9-4D5D-BF1C-D21C34B8D80E}"/>
            </c:ext>
          </c:extLst>
        </c:ser>
        <c:ser>
          <c:idx val="2"/>
          <c:order val="2"/>
          <c:tx>
            <c:v>цинизм (входная)</c:v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val>
            <c:numRef>
              <c:f>Лист1!$A$34:$K$34</c:f>
              <c:numCache>
                <c:formatCode>General</c:formatCode>
                <c:ptCount val="11"/>
                <c:pt idx="0">
                  <c:v>65</c:v>
                </c:pt>
                <c:pt idx="1">
                  <c:v>64</c:v>
                </c:pt>
                <c:pt idx="2">
                  <c:v>67</c:v>
                </c:pt>
                <c:pt idx="3">
                  <c:v>87</c:v>
                </c:pt>
                <c:pt idx="4">
                  <c:v>83</c:v>
                </c:pt>
                <c:pt idx="5">
                  <c:v>59</c:v>
                </c:pt>
                <c:pt idx="6">
                  <c:v>37</c:v>
                </c:pt>
                <c:pt idx="7">
                  <c:v>67</c:v>
                </c:pt>
                <c:pt idx="8">
                  <c:v>38</c:v>
                </c:pt>
                <c:pt idx="9">
                  <c:v>39</c:v>
                </c:pt>
                <c:pt idx="10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E9-4D5D-BF1C-D21C34B8D80E}"/>
            </c:ext>
          </c:extLst>
        </c:ser>
        <c:ser>
          <c:idx val="3"/>
          <c:order val="3"/>
          <c:tx>
            <c:v>цинизм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val>
            <c:numRef>
              <c:f>Лист1!$A$35:$K$35</c:f>
              <c:numCache>
                <c:formatCode>General</c:formatCode>
                <c:ptCount val="11"/>
                <c:pt idx="0">
                  <c:v>63</c:v>
                </c:pt>
                <c:pt idx="1">
                  <c:v>63</c:v>
                </c:pt>
                <c:pt idx="2">
                  <c:v>69</c:v>
                </c:pt>
                <c:pt idx="3">
                  <c:v>88</c:v>
                </c:pt>
                <c:pt idx="4">
                  <c:v>85</c:v>
                </c:pt>
                <c:pt idx="5">
                  <c:v>57</c:v>
                </c:pt>
                <c:pt idx="6">
                  <c:v>35</c:v>
                </c:pt>
                <c:pt idx="7">
                  <c:v>65</c:v>
                </c:pt>
                <c:pt idx="8">
                  <c:v>35</c:v>
                </c:pt>
                <c:pt idx="9">
                  <c:v>35</c:v>
                </c:pt>
                <c:pt idx="10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E9-4D5D-BF1C-D21C34B8D80E}"/>
            </c:ext>
          </c:extLst>
        </c:ser>
        <c:ser>
          <c:idx val="4"/>
          <c:order val="4"/>
          <c:tx>
            <c:v>агрессивность (входная)</c:v>
          </c:tx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rgbClr val="C00000"/>
                </a:solidFill>
              </a:ln>
            </c:spPr>
          </c:marker>
          <c:val>
            <c:numRef>
              <c:f>Лист1!$A$36:$K$36</c:f>
              <c:numCache>
                <c:formatCode>General</c:formatCode>
                <c:ptCount val="11"/>
                <c:pt idx="0">
                  <c:v>32</c:v>
                </c:pt>
                <c:pt idx="1">
                  <c:v>54</c:v>
                </c:pt>
                <c:pt idx="2">
                  <c:v>59</c:v>
                </c:pt>
                <c:pt idx="3">
                  <c:v>63</c:v>
                </c:pt>
                <c:pt idx="4">
                  <c:v>61</c:v>
                </c:pt>
                <c:pt idx="5">
                  <c:v>39</c:v>
                </c:pt>
                <c:pt idx="6">
                  <c:v>36</c:v>
                </c:pt>
                <c:pt idx="7">
                  <c:v>44</c:v>
                </c:pt>
                <c:pt idx="8">
                  <c:v>29</c:v>
                </c:pt>
                <c:pt idx="9">
                  <c:v>41</c:v>
                </c:pt>
                <c:pt idx="10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FE9-4D5D-BF1C-D21C34B8D80E}"/>
            </c:ext>
          </c:extLst>
        </c:ser>
        <c:ser>
          <c:idx val="5"/>
          <c:order val="5"/>
          <c:tx>
            <c:v>агрессивность</c:v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val>
            <c:numRef>
              <c:f>Лист1!$A$37:$K$37</c:f>
              <c:numCache>
                <c:formatCode>General</c:formatCode>
                <c:ptCount val="11"/>
                <c:pt idx="0">
                  <c:v>30</c:v>
                </c:pt>
                <c:pt idx="1">
                  <c:v>56</c:v>
                </c:pt>
                <c:pt idx="2">
                  <c:v>60</c:v>
                </c:pt>
                <c:pt idx="3">
                  <c:v>63</c:v>
                </c:pt>
                <c:pt idx="4">
                  <c:v>60</c:v>
                </c:pt>
                <c:pt idx="5">
                  <c:v>37</c:v>
                </c:pt>
                <c:pt idx="6">
                  <c:v>33</c:v>
                </c:pt>
                <c:pt idx="7">
                  <c:v>41</c:v>
                </c:pt>
                <c:pt idx="8">
                  <c:v>27</c:v>
                </c:pt>
                <c:pt idx="9">
                  <c:v>39</c:v>
                </c:pt>
                <c:pt idx="10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FE9-4D5D-BF1C-D21C34B8D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608896"/>
        <c:axId val="166611584"/>
      </c:lineChart>
      <c:catAx>
        <c:axId val="166608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6611584"/>
        <c:crosses val="autoZero"/>
        <c:auto val="1"/>
        <c:lblAlgn val="ctr"/>
        <c:lblOffset val="100"/>
        <c:noMultiLvlLbl val="0"/>
      </c:catAx>
      <c:valAx>
        <c:axId val="166611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333333"/>
                </a:solidFill>
              </a:defRPr>
            </a:pPr>
            <a:endParaRPr lang="ru-RU"/>
          </a:p>
        </c:txPr>
        <c:crossAx val="1666088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>
                <a:solidFill>
                  <a:srgbClr val="333333"/>
                </a:solidFill>
              </a:defRPr>
            </a:pPr>
            <a:endParaRPr lang="ru-RU"/>
          </a:p>
        </c:txPr>
      </c:dTable>
      <c:spPr>
        <a:ln>
          <a:solidFill>
            <a:srgbClr val="FFFF00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solidFill>
            <a:srgbClr val="333333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FF"/>
                </a:solidFill>
              </a:rPr>
              <a:t>"Шкала враждебности" </a:t>
            </a:r>
            <a:r>
              <a:rPr lang="ru-RU" dirty="0" err="1">
                <a:solidFill>
                  <a:srgbClr val="FFFFFF"/>
                </a:solidFill>
              </a:rPr>
              <a:t>Кука-Медлей</a:t>
            </a:r>
            <a:endParaRPr lang="ru-RU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ru-RU" dirty="0">
                <a:solidFill>
                  <a:srgbClr val="FFFFFF"/>
                </a:solidFill>
              </a:rPr>
              <a:t>Старшее звено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490174077585444"/>
          <c:y val="0.12013578602460676"/>
          <c:w val="0.75509825922415508"/>
          <c:h val="0.6282643007479134"/>
        </c:manualLayout>
      </c:layout>
      <c:lineChart>
        <c:grouping val="standard"/>
        <c:varyColors val="0"/>
        <c:ser>
          <c:idx val="0"/>
          <c:order val="0"/>
          <c:tx>
            <c:v>враждебность (входная)</c:v>
          </c:tx>
          <c:val>
            <c:numRef>
              <c:f>Лист1!$A$32:$K$32</c:f>
              <c:numCache>
                <c:formatCode>General</c:formatCode>
                <c:ptCount val="11"/>
                <c:pt idx="0">
                  <c:v>17</c:v>
                </c:pt>
                <c:pt idx="1">
                  <c:v>34</c:v>
                </c:pt>
                <c:pt idx="2">
                  <c:v>37</c:v>
                </c:pt>
                <c:pt idx="3">
                  <c:v>42</c:v>
                </c:pt>
                <c:pt idx="4">
                  <c:v>31</c:v>
                </c:pt>
                <c:pt idx="5">
                  <c:v>40</c:v>
                </c:pt>
                <c:pt idx="6">
                  <c:v>16</c:v>
                </c:pt>
                <c:pt idx="7">
                  <c:v>17</c:v>
                </c:pt>
                <c:pt idx="8">
                  <c:v>15</c:v>
                </c:pt>
                <c:pt idx="9">
                  <c:v>17</c:v>
                </c:pt>
                <c:pt idx="10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C-45DD-97E9-41E410EE38EA}"/>
            </c:ext>
          </c:extLst>
        </c:ser>
        <c:ser>
          <c:idx val="1"/>
          <c:order val="1"/>
          <c:tx>
            <c:v>враждебность</c:v>
          </c:tx>
          <c:val>
            <c:numRef>
              <c:f>Лист1!$A$33:$K$33</c:f>
              <c:numCache>
                <c:formatCode>General</c:formatCode>
                <c:ptCount val="11"/>
                <c:pt idx="0">
                  <c:v>15</c:v>
                </c:pt>
                <c:pt idx="1">
                  <c:v>36</c:v>
                </c:pt>
                <c:pt idx="2">
                  <c:v>39</c:v>
                </c:pt>
                <c:pt idx="3">
                  <c:v>45</c:v>
                </c:pt>
                <c:pt idx="4">
                  <c:v>30</c:v>
                </c:pt>
                <c:pt idx="5">
                  <c:v>39</c:v>
                </c:pt>
                <c:pt idx="6">
                  <c:v>14</c:v>
                </c:pt>
                <c:pt idx="7">
                  <c:v>19</c:v>
                </c:pt>
                <c:pt idx="8">
                  <c:v>13</c:v>
                </c:pt>
                <c:pt idx="9">
                  <c:v>16</c:v>
                </c:pt>
                <c:pt idx="10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C-45DD-97E9-41E410EE38EA}"/>
            </c:ext>
          </c:extLst>
        </c:ser>
        <c:ser>
          <c:idx val="2"/>
          <c:order val="2"/>
          <c:tx>
            <c:v>цинизм (входная)</c:v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val>
            <c:numRef>
              <c:f>Лист1!$A$34:$K$34</c:f>
              <c:numCache>
                <c:formatCode>General</c:formatCode>
                <c:ptCount val="11"/>
                <c:pt idx="0">
                  <c:v>65</c:v>
                </c:pt>
                <c:pt idx="1">
                  <c:v>64</c:v>
                </c:pt>
                <c:pt idx="2">
                  <c:v>67</c:v>
                </c:pt>
                <c:pt idx="3">
                  <c:v>87</c:v>
                </c:pt>
                <c:pt idx="4">
                  <c:v>83</c:v>
                </c:pt>
                <c:pt idx="5">
                  <c:v>59</c:v>
                </c:pt>
                <c:pt idx="6">
                  <c:v>37</c:v>
                </c:pt>
                <c:pt idx="7">
                  <c:v>67</c:v>
                </c:pt>
                <c:pt idx="8">
                  <c:v>38</c:v>
                </c:pt>
                <c:pt idx="9">
                  <c:v>39</c:v>
                </c:pt>
                <c:pt idx="10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C-45DD-97E9-41E410EE38EA}"/>
            </c:ext>
          </c:extLst>
        </c:ser>
        <c:ser>
          <c:idx val="3"/>
          <c:order val="3"/>
          <c:tx>
            <c:v>цинизм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val>
            <c:numRef>
              <c:f>Лист1!$A$35:$K$35</c:f>
              <c:numCache>
                <c:formatCode>General</c:formatCode>
                <c:ptCount val="11"/>
                <c:pt idx="0">
                  <c:v>63</c:v>
                </c:pt>
                <c:pt idx="1">
                  <c:v>63</c:v>
                </c:pt>
                <c:pt idx="2">
                  <c:v>69</c:v>
                </c:pt>
                <c:pt idx="3">
                  <c:v>88</c:v>
                </c:pt>
                <c:pt idx="4">
                  <c:v>85</c:v>
                </c:pt>
                <c:pt idx="5">
                  <c:v>57</c:v>
                </c:pt>
                <c:pt idx="6">
                  <c:v>35</c:v>
                </c:pt>
                <c:pt idx="7">
                  <c:v>65</c:v>
                </c:pt>
                <c:pt idx="8">
                  <c:v>35</c:v>
                </c:pt>
                <c:pt idx="9">
                  <c:v>35</c:v>
                </c:pt>
                <c:pt idx="10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8C-45DD-97E9-41E410EE38EA}"/>
            </c:ext>
          </c:extLst>
        </c:ser>
        <c:ser>
          <c:idx val="4"/>
          <c:order val="4"/>
          <c:tx>
            <c:v>агрессивность (входная)</c:v>
          </c:tx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rgbClr val="C00000"/>
                </a:solidFill>
              </a:ln>
            </c:spPr>
          </c:marker>
          <c:val>
            <c:numRef>
              <c:f>Лист1!$A$36:$K$36</c:f>
              <c:numCache>
                <c:formatCode>General</c:formatCode>
                <c:ptCount val="11"/>
                <c:pt idx="0">
                  <c:v>32</c:v>
                </c:pt>
                <c:pt idx="1">
                  <c:v>54</c:v>
                </c:pt>
                <c:pt idx="2">
                  <c:v>59</c:v>
                </c:pt>
                <c:pt idx="3">
                  <c:v>63</c:v>
                </c:pt>
                <c:pt idx="4">
                  <c:v>61</c:v>
                </c:pt>
                <c:pt idx="5">
                  <c:v>39</c:v>
                </c:pt>
                <c:pt idx="6">
                  <c:v>36</c:v>
                </c:pt>
                <c:pt idx="7">
                  <c:v>44</c:v>
                </c:pt>
                <c:pt idx="8">
                  <c:v>29</c:v>
                </c:pt>
                <c:pt idx="9">
                  <c:v>41</c:v>
                </c:pt>
                <c:pt idx="10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8C-45DD-97E9-41E410EE38EA}"/>
            </c:ext>
          </c:extLst>
        </c:ser>
        <c:ser>
          <c:idx val="5"/>
          <c:order val="5"/>
          <c:tx>
            <c:v>агрессивность</c:v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val>
            <c:numRef>
              <c:f>Лист1!$A$37:$K$37</c:f>
              <c:numCache>
                <c:formatCode>General</c:formatCode>
                <c:ptCount val="11"/>
                <c:pt idx="0">
                  <c:v>30</c:v>
                </c:pt>
                <c:pt idx="1">
                  <c:v>56</c:v>
                </c:pt>
                <c:pt idx="2">
                  <c:v>60</c:v>
                </c:pt>
                <c:pt idx="3">
                  <c:v>63</c:v>
                </c:pt>
                <c:pt idx="4">
                  <c:v>60</c:v>
                </c:pt>
                <c:pt idx="5">
                  <c:v>37</c:v>
                </c:pt>
                <c:pt idx="6">
                  <c:v>33</c:v>
                </c:pt>
                <c:pt idx="7">
                  <c:v>41</c:v>
                </c:pt>
                <c:pt idx="8">
                  <c:v>27</c:v>
                </c:pt>
                <c:pt idx="9">
                  <c:v>39</c:v>
                </c:pt>
                <c:pt idx="10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8C-45DD-97E9-41E410EE3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566976"/>
        <c:axId val="147568896"/>
      </c:lineChart>
      <c:catAx>
        <c:axId val="147566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7568896"/>
        <c:crosses val="autoZero"/>
        <c:auto val="1"/>
        <c:lblAlgn val="ctr"/>
        <c:lblOffset val="100"/>
        <c:noMultiLvlLbl val="0"/>
      </c:catAx>
      <c:valAx>
        <c:axId val="1475688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333333"/>
                </a:solidFill>
              </a:defRPr>
            </a:pPr>
            <a:endParaRPr lang="ru-RU"/>
          </a:p>
        </c:txPr>
        <c:crossAx val="1475669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>
                <a:solidFill>
                  <a:srgbClr val="333333"/>
                </a:solidFill>
              </a:defRPr>
            </a:pPr>
            <a:endParaRPr lang="ru-RU"/>
          </a:p>
        </c:txPr>
      </c:dTable>
      <c:spPr>
        <a:ln>
          <a:solidFill>
            <a:srgbClr val="FFFF00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solidFill>
            <a:srgbClr val="333333"/>
          </a:solidFill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0.78948</cdr:x>
      <cdr:y>0.002</cdr:y>
    </cdr:from>
    <cdr:to>
      <cdr:x>1</cdr:x>
      <cdr:y>0.35914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7657" y="12569"/>
          <a:ext cx="1785974" cy="2245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lvl="0"/>
          <a:r>
            <a:rPr lang="ru-RU" dirty="0"/>
            <a:t>1.Аблапов Александр</a:t>
          </a:r>
        </a:p>
        <a:p xmlns:a="http://schemas.openxmlformats.org/drawingml/2006/main">
          <a:pPr lvl="0"/>
          <a:r>
            <a:rPr lang="ru-RU" dirty="0"/>
            <a:t>2.Андриянов Алексей</a:t>
          </a:r>
        </a:p>
        <a:p xmlns:a="http://schemas.openxmlformats.org/drawingml/2006/main">
          <a:pPr lvl="0"/>
          <a:r>
            <a:rPr lang="ru-RU" dirty="0"/>
            <a:t>3.Гудков Роман</a:t>
          </a:r>
        </a:p>
        <a:p xmlns:a="http://schemas.openxmlformats.org/drawingml/2006/main">
          <a:pPr lvl="0"/>
          <a:r>
            <a:rPr lang="ru-RU" dirty="0"/>
            <a:t>4.Заикин Александр</a:t>
          </a:r>
        </a:p>
        <a:p xmlns:a="http://schemas.openxmlformats.org/drawingml/2006/main">
          <a:pPr lvl="0"/>
          <a:r>
            <a:rPr lang="ru-RU" dirty="0"/>
            <a:t>5.Касаткин Семён</a:t>
          </a:r>
        </a:p>
        <a:p xmlns:a="http://schemas.openxmlformats.org/drawingml/2006/main">
          <a:pPr lvl="0"/>
          <a:r>
            <a:rPr lang="ru-RU" dirty="0"/>
            <a:t>6.Понамарёв Егор</a:t>
          </a:r>
          <a:r>
            <a:rPr lang="ru-RU" b="1" dirty="0">
              <a:solidFill>
                <a:srgbClr val="C00000"/>
              </a:solidFill>
              <a:latin typeface="+mn-lt"/>
              <a:ea typeface="+mn-ea"/>
              <a:cs typeface="+mn-cs"/>
            </a:rPr>
            <a:t> </a:t>
          </a:r>
          <a:r>
            <a:rPr lang="ru-RU" dirty="0">
              <a:solidFill>
                <a:schemeClr val="tx1"/>
              </a:solidFill>
              <a:latin typeface="+mn-lt"/>
              <a:ea typeface="+mn-ea"/>
              <a:cs typeface="+mn-cs"/>
            </a:rPr>
            <a:t>7.</a:t>
          </a:r>
          <a:r>
            <a:rPr lang="ru-RU" dirty="0"/>
            <a:t>Чистяков Юрий</a:t>
          </a:r>
        </a:p>
        <a:p xmlns:a="http://schemas.openxmlformats.org/drawingml/2006/main">
          <a:pPr lvl="0"/>
          <a:r>
            <a:rPr lang="ru-RU" dirty="0"/>
            <a:t>8.Чистяков Андрей</a:t>
          </a:r>
        </a:p>
        <a:p xmlns:a="http://schemas.openxmlformats.org/drawingml/2006/main">
          <a:pPr lvl="0"/>
          <a:r>
            <a:rPr lang="ru-RU" dirty="0"/>
            <a:t>9.Сиренко Данила</a:t>
          </a:r>
        </a:p>
        <a:p xmlns:a="http://schemas.openxmlformats.org/drawingml/2006/main">
          <a:pPr lvl="0"/>
          <a:r>
            <a:rPr lang="ru-RU" dirty="0"/>
            <a:t>10.Скалкович Данил</a:t>
          </a:r>
        </a:p>
        <a:p xmlns:a="http://schemas.openxmlformats.org/drawingml/2006/main">
          <a:pPr lvl="0"/>
          <a:r>
            <a:rPr lang="ru-RU" dirty="0"/>
            <a:t>11.Сущевский Дмитрий</a:t>
          </a:r>
        </a:p>
        <a:p xmlns:a="http://schemas.openxmlformats.org/drawingml/2006/main">
          <a:r>
            <a:rPr lang="ru-RU" b="1" dirty="0">
              <a:solidFill>
                <a:srgbClr val="C00000"/>
              </a:solidFill>
              <a:latin typeface="+mn-lt"/>
              <a:ea typeface="+mn-ea"/>
              <a:cs typeface="+mn-cs"/>
            </a:rPr>
            <a:t>        </a:t>
          </a:r>
        </a:p>
      </cdr:txBody>
    </cdr:sp>
  </cdr:relSizeAnchor>
  <cdr:relSizeAnchor xmlns:cdr="http://schemas.openxmlformats.org/drawingml/2006/chartDrawing">
    <cdr:from>
      <cdr:x>0.25262</cdr:x>
      <cdr:y>0.46591</cdr:y>
    </cdr:from>
    <cdr:to>
      <cdr:x>0.40419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3140" y="2928958"/>
          <a:ext cx="128588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агрессивность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0.25262</cdr:x>
      <cdr:y>0.46591</cdr:y>
    </cdr:from>
    <cdr:to>
      <cdr:x>0.40419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3140" y="2928958"/>
          <a:ext cx="128588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агрессивность</a:t>
          </a:r>
        </a:p>
      </cdr:txBody>
    </cdr:sp>
  </cdr:relSizeAnchor>
  <cdr:relSizeAnchor xmlns:cdr="http://schemas.openxmlformats.org/drawingml/2006/chartDrawing">
    <cdr:from>
      <cdr:x>0.78948</cdr:x>
      <cdr:y>0.00512</cdr:y>
    </cdr:from>
    <cdr:to>
      <cdr:x>1</cdr:x>
      <cdr:y>0.36226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B5E008C-243D-41CA-8180-D2998D186160}"/>
            </a:ext>
          </a:extLst>
        </cdr:cNvPr>
        <cdr:cNvSpPr txBox="1"/>
      </cdr:nvSpPr>
      <cdr:spPr>
        <a:xfrm xmlns:a="http://schemas.openxmlformats.org/drawingml/2006/main">
          <a:off x="6697657" y="32208"/>
          <a:ext cx="1785974" cy="2245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/>
          <a:r>
            <a:rPr lang="ru-RU" dirty="0"/>
            <a:t>1.Аблапов Александр</a:t>
          </a:r>
        </a:p>
        <a:p xmlns:a="http://schemas.openxmlformats.org/drawingml/2006/main">
          <a:pPr lvl="0"/>
          <a:r>
            <a:rPr lang="ru-RU" dirty="0"/>
            <a:t>2.Андриянов Алексей</a:t>
          </a:r>
        </a:p>
        <a:p xmlns:a="http://schemas.openxmlformats.org/drawingml/2006/main">
          <a:pPr lvl="0"/>
          <a:r>
            <a:rPr lang="ru-RU" dirty="0"/>
            <a:t>3.Гудков Роман</a:t>
          </a:r>
        </a:p>
        <a:p xmlns:a="http://schemas.openxmlformats.org/drawingml/2006/main">
          <a:pPr lvl="0"/>
          <a:r>
            <a:rPr lang="ru-RU" dirty="0"/>
            <a:t>4.Заикин Александр</a:t>
          </a:r>
        </a:p>
        <a:p xmlns:a="http://schemas.openxmlformats.org/drawingml/2006/main">
          <a:pPr lvl="0"/>
          <a:r>
            <a:rPr lang="ru-RU" dirty="0"/>
            <a:t>5.Касаткин Семён</a:t>
          </a:r>
        </a:p>
        <a:p xmlns:a="http://schemas.openxmlformats.org/drawingml/2006/main">
          <a:pPr lvl="0"/>
          <a:r>
            <a:rPr lang="ru-RU" dirty="0"/>
            <a:t>6.Понамарёв Егор</a:t>
          </a:r>
          <a:r>
            <a:rPr lang="ru-RU" b="1" dirty="0">
              <a:solidFill>
                <a:srgbClr val="C00000"/>
              </a:solidFill>
              <a:latin typeface="+mn-lt"/>
              <a:ea typeface="+mn-ea"/>
              <a:cs typeface="+mn-cs"/>
            </a:rPr>
            <a:t> </a:t>
          </a:r>
          <a:r>
            <a:rPr lang="ru-RU" dirty="0">
              <a:solidFill>
                <a:schemeClr val="tx1"/>
              </a:solidFill>
              <a:latin typeface="+mn-lt"/>
              <a:ea typeface="+mn-ea"/>
              <a:cs typeface="+mn-cs"/>
            </a:rPr>
            <a:t>7.</a:t>
          </a:r>
          <a:r>
            <a:rPr lang="ru-RU" dirty="0"/>
            <a:t>Чистяков Юрий</a:t>
          </a:r>
        </a:p>
        <a:p xmlns:a="http://schemas.openxmlformats.org/drawingml/2006/main">
          <a:pPr lvl="0"/>
          <a:r>
            <a:rPr lang="ru-RU" dirty="0"/>
            <a:t>8.Чистяков Андрей</a:t>
          </a:r>
        </a:p>
        <a:p xmlns:a="http://schemas.openxmlformats.org/drawingml/2006/main">
          <a:pPr lvl="0"/>
          <a:r>
            <a:rPr lang="ru-RU" dirty="0"/>
            <a:t>9.Сиренко Данила</a:t>
          </a:r>
        </a:p>
        <a:p xmlns:a="http://schemas.openxmlformats.org/drawingml/2006/main">
          <a:pPr lvl="0"/>
          <a:r>
            <a:rPr lang="ru-RU" dirty="0"/>
            <a:t>10.Скалкович Данил</a:t>
          </a:r>
        </a:p>
        <a:p xmlns:a="http://schemas.openxmlformats.org/drawingml/2006/main">
          <a:pPr lvl="0"/>
          <a:r>
            <a:rPr lang="ru-RU" dirty="0"/>
            <a:t>11.Сущевский Дмитрий</a:t>
          </a:r>
        </a:p>
        <a:p xmlns:a="http://schemas.openxmlformats.org/drawingml/2006/main">
          <a:r>
            <a:rPr lang="ru-RU" b="1" dirty="0">
              <a:solidFill>
                <a:srgbClr val="C00000"/>
              </a:solidFill>
              <a:latin typeface="+mn-lt"/>
              <a:ea typeface="+mn-ea"/>
              <a:cs typeface="+mn-cs"/>
            </a:rPr>
            <a:t>       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0">
            <a:extLst>
              <a:ext uri="{FF2B5EF4-FFF2-40B4-BE49-F238E27FC236}">
                <a16:creationId xmlns:a16="http://schemas.microsoft.com/office/drawing/2014/main" id="{71C288EF-8A2C-4811-BDE9-F19CE324DB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133600"/>
            <a:ext cx="9144000" cy="2286000"/>
          </a:xfrm>
          <a:prstGeom prst="rect">
            <a:avLst/>
          </a:prstGeom>
          <a:gradFill rotWithShape="1">
            <a:gsLst>
              <a:gs pos="0">
                <a:srgbClr val="00478E"/>
              </a:gs>
              <a:gs pos="100000">
                <a:srgbClr val="2D96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5" name="Rectangle 311">
            <a:extLst>
              <a:ext uri="{FF2B5EF4-FFF2-40B4-BE49-F238E27FC236}">
                <a16:creationId xmlns:a16="http://schemas.microsoft.com/office/drawing/2014/main" id="{DD1EED5E-8D02-4405-A677-583B05D5A2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419600"/>
            <a:ext cx="9144000" cy="2438400"/>
          </a:xfrm>
          <a:prstGeom prst="rect">
            <a:avLst/>
          </a:prstGeom>
          <a:gradFill rotWithShape="1">
            <a:gsLst>
              <a:gs pos="0">
                <a:srgbClr val="2D96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6" name="Rectangle 313">
            <a:extLst>
              <a:ext uri="{FF2B5EF4-FFF2-40B4-BE49-F238E27FC236}">
                <a16:creationId xmlns:a16="http://schemas.microsoft.com/office/drawing/2014/main" id="{B2030BF8-64D5-4F51-989A-AA3C982ACC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002346"/>
              </a:gs>
              <a:gs pos="100000">
                <a:srgbClr val="00478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7" name="AutoShape 315">
            <a:extLst>
              <a:ext uri="{FF2B5EF4-FFF2-40B4-BE49-F238E27FC236}">
                <a16:creationId xmlns:a16="http://schemas.microsoft.com/office/drawing/2014/main" id="{E57B5394-015D-4CAF-8C2A-40537C467AD7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924800" y="22098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99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8" name="AutoShape 316">
            <a:extLst>
              <a:ext uri="{FF2B5EF4-FFF2-40B4-BE49-F238E27FC236}">
                <a16:creationId xmlns:a16="http://schemas.microsoft.com/office/drawing/2014/main" id="{E6A9993D-3BD8-4219-BF64-CC3553A2ADF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410200" y="8382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9" name="AutoShape 317">
            <a:extLst>
              <a:ext uri="{FF2B5EF4-FFF2-40B4-BE49-F238E27FC236}">
                <a16:creationId xmlns:a16="http://schemas.microsoft.com/office/drawing/2014/main" id="{837CC33F-75A6-4CD0-84F7-D60061592D6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8458200" y="12192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0" name="AutoShape 318">
            <a:extLst>
              <a:ext uri="{FF2B5EF4-FFF2-40B4-BE49-F238E27FC236}">
                <a16:creationId xmlns:a16="http://schemas.microsoft.com/office/drawing/2014/main" id="{A71E57FA-D93C-4D25-B386-2832E1B5778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543800" y="10668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1" name="AutoShape 319">
            <a:extLst>
              <a:ext uri="{FF2B5EF4-FFF2-40B4-BE49-F238E27FC236}">
                <a16:creationId xmlns:a16="http://schemas.microsoft.com/office/drawing/2014/main" id="{D44CB306-68C9-4282-8726-03F55BEA893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096000" y="990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2" name="AutoShape 320">
            <a:extLst>
              <a:ext uri="{FF2B5EF4-FFF2-40B4-BE49-F238E27FC236}">
                <a16:creationId xmlns:a16="http://schemas.microsoft.com/office/drawing/2014/main" id="{4EAE36F8-F4ED-4C41-B20C-69E1FF7E91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8839200" y="1295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3" name="AutoShape 321">
            <a:extLst>
              <a:ext uri="{FF2B5EF4-FFF2-40B4-BE49-F238E27FC236}">
                <a16:creationId xmlns:a16="http://schemas.microsoft.com/office/drawing/2014/main" id="{8E1FDFC7-0D3D-4A0A-9E4E-A3AB75A7367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8763000" y="914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4" name="AutoShape 322">
            <a:extLst>
              <a:ext uri="{FF2B5EF4-FFF2-40B4-BE49-F238E27FC236}">
                <a16:creationId xmlns:a16="http://schemas.microsoft.com/office/drawing/2014/main" id="{17FA192D-0464-4C02-A574-4988D9BDCAF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8305800" y="990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5" name="AutoShape 323">
            <a:extLst>
              <a:ext uri="{FF2B5EF4-FFF2-40B4-BE49-F238E27FC236}">
                <a16:creationId xmlns:a16="http://schemas.microsoft.com/office/drawing/2014/main" id="{375FF071-5BE5-499D-B470-D30107E08C67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086600" y="10668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6" name="AutoShape 343">
            <a:extLst>
              <a:ext uri="{FF2B5EF4-FFF2-40B4-BE49-F238E27FC236}">
                <a16:creationId xmlns:a16="http://schemas.microsoft.com/office/drawing/2014/main" id="{4CB8C68F-DA19-4812-9B97-849E6245039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200400" y="2514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99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7" name="AutoShape 344">
            <a:extLst>
              <a:ext uri="{FF2B5EF4-FFF2-40B4-BE49-F238E27FC236}">
                <a16:creationId xmlns:a16="http://schemas.microsoft.com/office/drawing/2014/main" id="{EE09AF2C-B701-492A-A445-D67BA04FC3C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600200" y="3048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8" name="AutoShape 345">
            <a:extLst>
              <a:ext uri="{FF2B5EF4-FFF2-40B4-BE49-F238E27FC236}">
                <a16:creationId xmlns:a16="http://schemas.microsoft.com/office/drawing/2014/main" id="{7D540A66-5A57-4C9D-848F-290F706F40F0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934200" y="228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9" name="AutoShape 346">
            <a:extLst>
              <a:ext uri="{FF2B5EF4-FFF2-40B4-BE49-F238E27FC236}">
                <a16:creationId xmlns:a16="http://schemas.microsoft.com/office/drawing/2014/main" id="{455FA68B-39EF-4849-8339-7F3B5BB5382E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0" y="990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20" name="AutoShape 347">
            <a:extLst>
              <a:ext uri="{FF2B5EF4-FFF2-40B4-BE49-F238E27FC236}">
                <a16:creationId xmlns:a16="http://schemas.microsoft.com/office/drawing/2014/main" id="{07B6696F-94DD-48D3-A9BD-F7598D95EC5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28600" y="1752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21" name="AutoShape 348">
            <a:extLst>
              <a:ext uri="{FF2B5EF4-FFF2-40B4-BE49-F238E27FC236}">
                <a16:creationId xmlns:a16="http://schemas.microsoft.com/office/drawing/2014/main" id="{F34655CD-88C2-47F7-B07A-4428843401C5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343400" y="12192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22" name="AutoShape 349">
            <a:extLst>
              <a:ext uri="{FF2B5EF4-FFF2-40B4-BE49-F238E27FC236}">
                <a16:creationId xmlns:a16="http://schemas.microsoft.com/office/drawing/2014/main" id="{83C0FD35-D3DE-4767-AB49-37D86834A80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572000" y="533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23" name="AutoShape 350">
            <a:extLst>
              <a:ext uri="{FF2B5EF4-FFF2-40B4-BE49-F238E27FC236}">
                <a16:creationId xmlns:a16="http://schemas.microsoft.com/office/drawing/2014/main" id="{C932C2D7-2E41-4731-90E2-E1D3B9F2CF4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810000" y="914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24" name="AutoShape 351">
            <a:extLst>
              <a:ext uri="{FF2B5EF4-FFF2-40B4-BE49-F238E27FC236}">
                <a16:creationId xmlns:a16="http://schemas.microsoft.com/office/drawing/2014/main" id="{E4746F73-8A46-4D5B-8957-5680AD56329E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752600" y="2438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pic>
        <p:nvPicPr>
          <p:cNvPr id="25" name="Picture 354" descr="29r1">
            <a:extLst>
              <a:ext uri="{FF2B5EF4-FFF2-40B4-BE49-F238E27FC236}">
                <a16:creationId xmlns:a16="http://schemas.microsoft.com/office/drawing/2014/main" id="{826012A9-C515-4C2A-9608-6EB61B5D4714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838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55" descr="fire14">
            <a:extLst>
              <a:ext uri="{FF2B5EF4-FFF2-40B4-BE49-F238E27FC236}">
                <a16:creationId xmlns:a16="http://schemas.microsoft.com/office/drawing/2014/main" id="{E57CA0FF-DB09-4233-A8CC-C46BC229D2D7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56" descr="fire14">
            <a:extLst>
              <a:ext uri="{FF2B5EF4-FFF2-40B4-BE49-F238E27FC236}">
                <a16:creationId xmlns:a16="http://schemas.microsoft.com/office/drawing/2014/main" id="{A55B61C3-4BB8-4F23-85EC-84EFA9BB96AE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57" descr="fire14">
            <a:extLst>
              <a:ext uri="{FF2B5EF4-FFF2-40B4-BE49-F238E27FC236}">
                <a16:creationId xmlns:a16="http://schemas.microsoft.com/office/drawing/2014/main" id="{71BB1C69-6C20-41B6-A8A2-F645A2C004BE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PubPieSlice">
            <a:extLst>
              <a:ext uri="{FF2B5EF4-FFF2-40B4-BE49-F238E27FC236}">
                <a16:creationId xmlns:a16="http://schemas.microsoft.com/office/drawing/2014/main" id="{4CAA5CC2-9C9A-4304-B776-598A765BF68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29400" y="5391150"/>
            <a:ext cx="5029200" cy="2933700"/>
          </a:xfrm>
          <a:custGeom>
            <a:avLst/>
            <a:gdLst>
              <a:gd name="T0" fmla="*/ 579953141 w 21600"/>
              <a:gd name="T1" fmla="*/ 0 h 21600"/>
              <a:gd name="T2" fmla="*/ 585482700 w 21600"/>
              <a:gd name="T3" fmla="*/ 199226752 h 21600"/>
              <a:gd name="T4" fmla="*/ 0 w 21600"/>
              <a:gd name="T5" fmla="*/ 199226752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698" y="0"/>
                </a:moveTo>
                <a:cubicBezTo>
                  <a:pt x="4773" y="56"/>
                  <a:pt x="0" y="4875"/>
                  <a:pt x="0" y="10799"/>
                </a:cubicBezTo>
                <a:lnTo>
                  <a:pt x="10800" y="10800"/>
                </a:lnTo>
                <a:lnTo>
                  <a:pt x="10698" y="0"/>
                </a:lnTo>
                <a:close/>
              </a:path>
            </a:pathLst>
          </a:custGeom>
          <a:solidFill>
            <a:srgbClr val="FFFF61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9200" prstMaterial="legacyPlastic">
            <a:bevelT w="13500" h="13500" prst="angle"/>
            <a:bevelB w="13500" h="13500" prst="angle"/>
            <a:extrusionClr>
              <a:srgbClr val="FFFF61"/>
            </a:extrusionClr>
            <a:contourClr>
              <a:srgbClr val="FFFF61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30" name="Picture 324" descr="055">
            <a:extLst>
              <a:ext uri="{FF2B5EF4-FFF2-40B4-BE49-F238E27FC236}">
                <a16:creationId xmlns:a16="http://schemas.microsoft.com/office/drawing/2014/main" id="{18A7AF57-42E3-4175-A24F-92086E5723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05400"/>
            <a:ext cx="611188" cy="1295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80" name="Rectangle 36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81" name="Rectangle 36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" name="Rectangle 362">
            <a:extLst>
              <a:ext uri="{FF2B5EF4-FFF2-40B4-BE49-F238E27FC236}">
                <a16:creationId xmlns:a16="http://schemas.microsoft.com/office/drawing/2014/main" id="{87E0BD4F-160B-427E-9C00-01853C24D43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3">
            <a:extLst>
              <a:ext uri="{FF2B5EF4-FFF2-40B4-BE49-F238E27FC236}">
                <a16:creationId xmlns:a16="http://schemas.microsoft.com/office/drawing/2014/main" id="{F9A52735-75B6-4189-9E30-8BEA4938E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364">
            <a:extLst>
              <a:ext uri="{FF2B5EF4-FFF2-40B4-BE49-F238E27FC236}">
                <a16:creationId xmlns:a16="http://schemas.microsoft.com/office/drawing/2014/main" id="{A37451B1-B5D8-40AE-96D0-019F88CE97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6B2C8-5F0F-4C1A-848A-78D8123AAE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577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216C15-726D-4281-A510-3448C16D82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27F431-7429-4347-9484-E796E7CC40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BB1109-D78E-4233-8B50-C485011AD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8595C-B744-4EED-A9EA-789C70BFB3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578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04CA9A-D477-42BC-A1BE-5DC5C8E7A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E48EDE-4ED9-499F-8C95-705163E3C3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BD01BA-0CE4-42A0-B458-6849C0A84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08F86-48ED-4A77-811B-37295A573A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301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707A28-6A9A-490A-B52D-973A18C4A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A50E72-3437-460F-8774-18959A1C2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B4B20C-A413-41F5-8439-861C0A7AC5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CD80A-5FB2-43FB-9D1A-2A08A38A6F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221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FA24D1-59D7-46E8-ADEA-E87358D218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3AF09-3B9C-48B0-ACC1-A6953801F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57D6D8-303C-40EA-93B2-67D61A4C1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EAE69-5528-454D-82B6-79599AB38A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46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36472D-F2BC-4000-B716-608A28ED44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3C03B3-B93A-4D88-9658-92E2C48D2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8F62B8-6737-48C8-B52C-6916482B4A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1942E-1173-48F3-AD79-6D458EA563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200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493E9B6-E3C6-4A51-A7E7-F1D7E5AAC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29DA3D-167C-4B53-B6E9-8E0569498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458D62-662C-4AA9-8849-BE810A2963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ACB0F-EF17-4C0D-BDD0-1EF4384979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372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133D10-332C-42D0-8792-C1465AE121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321562-DCFC-41D6-9A7F-A1C11E5F0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35653E-57BD-457C-B49A-A0A8E21E3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0D812-55D2-4737-B47D-57F5C06460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967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A036E0-42DD-4525-A117-2A4A6FB54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E4D17F-26FE-4807-94C9-4F0774B0F1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97EFB6-FB76-42E7-AE3A-3DDF1FDCC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A5D58-696F-4E8C-B587-A7138F96B7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741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4AE3A8-76A7-4E00-9D8A-7E93CFC46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43CC57-C9F1-4FD9-869B-25995A5F8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3FA63-4F7B-46ED-9671-A1C011A90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B6C0C-263A-4F33-AAA8-AF59CC80A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574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93E19D-3A9E-4287-8549-13FBCE87E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C05572-46E9-4EA6-89B5-7E077562A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8B942E-BE41-4405-843D-7626D0653C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97D9-C5C9-4AB6-B02E-329C709AB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20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29E1BA3-5419-4B1B-ACFE-6725491F3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CCAB96-1392-479D-A172-17E47362A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C137A9-78A9-4448-9003-0FE49481AC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B78456-90CE-4DE0-80BE-B63B8C2DAF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1E8758-3C64-4A3C-99E8-2AF3A67129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61CC800-E6A6-47AB-A721-A5C213AC40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5D89B51-4A52-4EA4-8627-F5E7CFD1E7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00478E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032" name="PubPieSlice">
            <a:extLst>
              <a:ext uri="{FF2B5EF4-FFF2-40B4-BE49-F238E27FC236}">
                <a16:creationId xmlns:a16="http://schemas.microsoft.com/office/drawing/2014/main" id="{C87AEDCA-3511-4466-9008-ADB8F6FD15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972300" y="5553075"/>
            <a:ext cx="4343400" cy="2609850"/>
          </a:xfrm>
          <a:custGeom>
            <a:avLst/>
            <a:gdLst>
              <a:gd name="T0" fmla="*/ 432568456 w 21600"/>
              <a:gd name="T1" fmla="*/ 0 h 21600"/>
              <a:gd name="T2" fmla="*/ 436692675 w 21600"/>
              <a:gd name="T3" fmla="*/ 157669376 h 21600"/>
              <a:gd name="T4" fmla="*/ 0 w 21600"/>
              <a:gd name="T5" fmla="*/ 157669376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698" y="0"/>
                </a:moveTo>
                <a:cubicBezTo>
                  <a:pt x="4773" y="56"/>
                  <a:pt x="0" y="4875"/>
                  <a:pt x="0" y="10799"/>
                </a:cubicBezTo>
                <a:lnTo>
                  <a:pt x="10800" y="10800"/>
                </a:lnTo>
                <a:lnTo>
                  <a:pt x="10698" y="0"/>
                </a:lnTo>
                <a:close/>
              </a:path>
            </a:pathLst>
          </a:custGeom>
          <a:solidFill>
            <a:srgbClr val="FFFF61">
              <a:alpha val="61960"/>
            </a:srgbClr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9200" prstMaterial="legacyPlastic">
            <a:bevelT w="13500" h="13500" prst="angle"/>
            <a:bevelB w="13500" h="13500" prst="angle"/>
            <a:extrusionClr>
              <a:srgbClr val="FFFF61"/>
            </a:extrusionClr>
            <a:contourClr>
              <a:srgbClr val="FFFF61"/>
            </a:contour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1033" name="Picture 8" descr="055">
            <a:extLst>
              <a:ext uri="{FF2B5EF4-FFF2-40B4-BE49-F238E27FC236}">
                <a16:creationId xmlns:a16="http://schemas.microsoft.com/office/drawing/2014/main" id="{8A859F3E-07ED-447A-B850-A86A1F0C8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257800"/>
            <a:ext cx="611188" cy="1295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AutoShape 10">
            <a:extLst>
              <a:ext uri="{FF2B5EF4-FFF2-40B4-BE49-F238E27FC236}">
                <a16:creationId xmlns:a16="http://schemas.microsoft.com/office/drawing/2014/main" id="{73BEC5A1-D7E5-4142-A247-E6A4C61B150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219200" y="3810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035" name="AutoShape 11">
            <a:extLst>
              <a:ext uri="{FF2B5EF4-FFF2-40B4-BE49-F238E27FC236}">
                <a16:creationId xmlns:a16="http://schemas.microsoft.com/office/drawing/2014/main" id="{B05171C9-E373-46C4-BDB9-183BE91D188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2286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036" name="AutoShape 12">
            <a:extLst>
              <a:ext uri="{FF2B5EF4-FFF2-40B4-BE49-F238E27FC236}">
                <a16:creationId xmlns:a16="http://schemas.microsoft.com/office/drawing/2014/main" id="{1CE0398B-9CD1-47C2-B669-DA24C7A4AFC9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066800" y="1524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037" name="AutoShape 13">
            <a:extLst>
              <a:ext uri="{FF2B5EF4-FFF2-40B4-BE49-F238E27FC236}">
                <a16:creationId xmlns:a16="http://schemas.microsoft.com/office/drawing/2014/main" id="{D8656DED-01E4-458F-98BC-6B81919EF48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838200" y="457200"/>
            <a:ext cx="155575" cy="155575"/>
          </a:xfrm>
          <a:prstGeom prst="star4">
            <a:avLst>
              <a:gd name="adj" fmla="val 12500"/>
            </a:avLst>
          </a:prstGeom>
          <a:solidFill>
            <a:srgbClr val="FFFF61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0E2E0768-A35F-4B74-A91F-3D86065223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65350" y="152400"/>
            <a:ext cx="4811713" cy="576263"/>
          </a:xfrm>
        </p:spPr>
        <p:txBody>
          <a:bodyPr/>
          <a:lstStyle/>
          <a:p>
            <a:pPr eaLnBrk="1" hangingPunct="1"/>
            <a:r>
              <a:rPr lang="ru-RU" altLang="ru-RU" sz="1800" b="1">
                <a:solidFill>
                  <a:srgbClr val="FFFF00"/>
                </a:solidFill>
              </a:rPr>
              <a:t>КГКОУ ШИ 11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D7542956-AF73-420E-B9E7-6027E486AA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7800" y="1295400"/>
            <a:ext cx="8786813" cy="28575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chemeClr val="bg1"/>
                </a:solidFill>
              </a:rPr>
              <a:t>Краткий отчет по применению программы (блоков)</a:t>
            </a:r>
            <a:br>
              <a:rPr lang="ru-RU" altLang="ru-RU" sz="3600">
                <a:solidFill>
                  <a:schemeClr val="bg1"/>
                </a:solidFill>
              </a:rPr>
            </a:br>
            <a:r>
              <a:rPr lang="ru-RU" altLang="ru-RU" sz="3600">
                <a:solidFill>
                  <a:schemeClr val="bg1"/>
                </a:solidFill>
              </a:rPr>
              <a:t>Г.И Макартычевой «Коррекция девиантного поведения подростков»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AC537-3068-46B1-8B09-AE7D5C4A8CD2}"/>
              </a:ext>
            </a:extLst>
          </p:cNvPr>
          <p:cNvSpPr txBox="1"/>
          <p:nvPr/>
        </p:nvSpPr>
        <p:spPr>
          <a:xfrm>
            <a:off x="2819400" y="5673725"/>
            <a:ext cx="32861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п. Ванино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3B2F5E-AED0-4272-80FF-11E9EFF2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95800"/>
            <a:ext cx="36306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 eaLnBrk="1" hangingPunct="1">
              <a:defRPr/>
            </a:pPr>
            <a:r>
              <a:rPr lang="ru-RU" altLang="ru-RU" sz="2000" b="1" kern="0" dirty="0">
                <a:solidFill>
                  <a:srgbClr val="FFFF00"/>
                </a:solidFill>
              </a:rPr>
              <a:t>Мозоль Л. 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>
            <a:extLst>
              <a:ext uri="{FF2B5EF4-FFF2-40B4-BE49-F238E27FC236}">
                <a16:creationId xmlns:a16="http://schemas.microsoft.com/office/drawing/2014/main" id="{84F016CD-0E88-42EF-B56D-2CA99BBF0E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В программе предусмотрено три этапа: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2800"/>
              <a:t>Этап личностного самопознания (16 занятий).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2800"/>
              <a:t>Этап  профилактики правонарушений с основами правовых знаний (10 занятий).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2800"/>
              <a:t>Этап самоопределения и достижения жизненных целей (6 занятий)</a:t>
            </a:r>
          </a:p>
          <a:p>
            <a:pPr eaLnBrk="1" hangingPunct="1"/>
            <a:endParaRPr lang="ru-RU" altLang="ru-RU"/>
          </a:p>
        </p:txBody>
      </p:sp>
      <p:sp>
        <p:nvSpPr>
          <p:cNvPr id="12291" name="Заголовок 1">
            <a:extLst>
              <a:ext uri="{FF2B5EF4-FFF2-40B4-BE49-F238E27FC236}">
                <a16:creationId xmlns:a16="http://schemas.microsoft.com/office/drawing/2014/main" id="{BCE69D9E-2129-44A6-A867-4994E2F02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238125"/>
            <a:ext cx="7886700" cy="868363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FFFF00"/>
                </a:solidFill>
              </a:rPr>
              <a:t>Структура коррекционной работы</a:t>
            </a:r>
            <a:endParaRPr lang="ru-RU" altLang="ru-RU" sz="4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>
            <a:extLst>
              <a:ext uri="{FF2B5EF4-FFF2-40B4-BE49-F238E27FC236}">
                <a16:creationId xmlns:a16="http://schemas.microsoft.com/office/drawing/2014/main" id="{021E9147-97AD-4936-8BDE-DA87AD5456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>
                <a:solidFill>
                  <a:srgbClr val="FF0000"/>
                </a:solidFill>
              </a:rPr>
              <a:t>Каждое занятие выстроено по общему плану:</a:t>
            </a:r>
          </a:p>
          <a:p>
            <a:pPr lvl="2" eaLnBrk="1" hangingPunct="1">
              <a:buFontTx/>
              <a:buAutoNum type="arabicPeriod"/>
            </a:pPr>
            <a:r>
              <a:rPr lang="ru-RU" altLang="ru-RU" sz="2800"/>
              <a:t>Приветствие.</a:t>
            </a:r>
          </a:p>
          <a:p>
            <a:pPr lvl="2" eaLnBrk="1" hangingPunct="1">
              <a:buFontTx/>
              <a:buAutoNum type="arabicPeriod"/>
            </a:pPr>
            <a:r>
              <a:rPr lang="ru-RU" altLang="ru-RU" sz="2800"/>
              <a:t>Разминка.</a:t>
            </a:r>
          </a:p>
          <a:p>
            <a:pPr lvl="2" eaLnBrk="1" hangingPunct="1">
              <a:buFontTx/>
              <a:buAutoNum type="arabicPeriod"/>
            </a:pPr>
            <a:r>
              <a:rPr lang="ru-RU" altLang="ru-RU" sz="2800"/>
              <a:t>Упражнения.</a:t>
            </a:r>
          </a:p>
          <a:p>
            <a:pPr lvl="2" eaLnBrk="1" hangingPunct="1">
              <a:buFontTx/>
              <a:buAutoNum type="arabicPeriod"/>
            </a:pPr>
            <a:r>
              <a:rPr lang="ru-RU" altLang="ru-RU" sz="2800"/>
              <a:t>Групповые дискуссии и ролевые игры.</a:t>
            </a:r>
          </a:p>
          <a:p>
            <a:pPr lvl="2" eaLnBrk="1" hangingPunct="1">
              <a:buFontTx/>
              <a:buAutoNum type="arabicPeriod"/>
            </a:pPr>
            <a:r>
              <a:rPr lang="ru-RU" altLang="ru-RU" sz="2800"/>
              <a:t>Информационная часть.</a:t>
            </a:r>
          </a:p>
          <a:p>
            <a:pPr lvl="2" eaLnBrk="1" hangingPunct="1">
              <a:buFontTx/>
              <a:buAutoNum type="arabicPeriod"/>
            </a:pPr>
            <a:r>
              <a:rPr lang="ru-RU" altLang="ru-RU" sz="2800"/>
              <a:t>Рефлексия</a:t>
            </a:r>
          </a:p>
          <a:p>
            <a:pPr eaLnBrk="1" hangingPunct="1"/>
            <a:endParaRPr lang="ru-RU" altLang="ru-RU"/>
          </a:p>
        </p:txBody>
      </p:sp>
      <p:sp>
        <p:nvSpPr>
          <p:cNvPr id="13315" name="Заголовок 1">
            <a:extLst>
              <a:ext uri="{FF2B5EF4-FFF2-40B4-BE49-F238E27FC236}">
                <a16:creationId xmlns:a16="http://schemas.microsoft.com/office/drawing/2014/main" id="{3766D4FE-6162-46B0-8C6B-51354F7EF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38125"/>
            <a:ext cx="8848725" cy="868363"/>
          </a:xfrm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rgbClr val="FFFF00"/>
                </a:solidFill>
              </a:rPr>
              <a:t>Структура коррекционной работы</a:t>
            </a:r>
            <a:endParaRPr lang="ru-RU" altLang="ru-RU" sz="5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>
            <a:extLst>
              <a:ext uri="{FF2B5EF4-FFF2-40B4-BE49-F238E27FC236}">
                <a16:creationId xmlns:a16="http://schemas.microsoft.com/office/drawing/2014/main" id="{C351AE76-03B9-4B15-A5CE-FEF22F2421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/>
              <a:t>Коррекционная работа с подростками направлена на достижение следующих целей: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развитие самосознания и способностей к самоанализу для предупреждения правонарушений на основе внутриличностных и поведенческих изменений;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стимулирование процесса личностного развития, реализация творческого личностного потенциала, достижение оптимального уровня жизнедеятельности;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формирование и принятие позитивных жизненных целей, развитие мотивации к их достижению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ru-RU" altLang="ru-RU" sz="2400"/>
          </a:p>
          <a:p>
            <a:pPr eaLnBrk="1" hangingPunct="1"/>
            <a:endParaRPr lang="ru-RU" altLang="ru-RU"/>
          </a:p>
        </p:txBody>
      </p:sp>
      <p:sp>
        <p:nvSpPr>
          <p:cNvPr id="14339" name="Заголовок 1">
            <a:extLst>
              <a:ext uri="{FF2B5EF4-FFF2-40B4-BE49-F238E27FC236}">
                <a16:creationId xmlns:a16="http://schemas.microsoft.com/office/drawing/2014/main" id="{637221D5-33DD-41D5-95DE-5951053E6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38125"/>
            <a:ext cx="8772525" cy="868363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rgbClr val="FFFF00"/>
                </a:solidFill>
              </a:rPr>
              <a:t>Цели коррекционной работы</a:t>
            </a:r>
            <a:endParaRPr lang="ru-RU" altLang="ru-RU" sz="6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>
            <a:extLst>
              <a:ext uri="{FF2B5EF4-FFF2-40B4-BE49-F238E27FC236}">
                <a16:creationId xmlns:a16="http://schemas.microsoft.com/office/drawing/2014/main" id="{48C5C6D9-A253-4B2B-ABEE-E5E4037B07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1341438"/>
            <a:ext cx="8715375" cy="4733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700" b="1">
                <a:solidFill>
                  <a:srgbClr val="FF0000"/>
                </a:solidFill>
              </a:rPr>
              <a:t>Упражнения</a:t>
            </a:r>
            <a:r>
              <a:rPr lang="ru-RU" altLang="ru-RU" sz="2700"/>
              <a:t> направлены на рефлексию чувств и переживаний, развитие самоконтроля и ответственности, снижение уровня тревожности, развитие волевых качеств и способности к достижению позитивных жизненных целей и толерантности к окружающим, на снятие эмоционального напряжения.</a:t>
            </a:r>
          </a:p>
          <a:p>
            <a:pPr eaLnBrk="1" hangingPunct="1">
              <a:buFontTx/>
              <a:buNone/>
            </a:pPr>
            <a:r>
              <a:rPr lang="ru-RU" altLang="ru-RU" sz="2700"/>
              <a:t> </a:t>
            </a:r>
          </a:p>
          <a:p>
            <a:pPr eaLnBrk="1" hangingPunct="1">
              <a:buFontTx/>
              <a:buNone/>
            </a:pPr>
            <a:r>
              <a:rPr lang="ru-RU" altLang="ru-RU" sz="2700" b="1">
                <a:solidFill>
                  <a:srgbClr val="FF0000"/>
                </a:solidFill>
              </a:rPr>
              <a:t>Ролевые игры </a:t>
            </a:r>
            <a:r>
              <a:rPr lang="ru-RU" altLang="ru-RU" sz="2700"/>
              <a:t>предназначены для развития личностных качеств и способности конструктивного взаимодействия с окружающими</a:t>
            </a:r>
          </a:p>
        </p:txBody>
      </p:sp>
      <p:sp>
        <p:nvSpPr>
          <p:cNvPr id="15363" name="Заголовок 1">
            <a:extLst>
              <a:ext uri="{FF2B5EF4-FFF2-40B4-BE49-F238E27FC236}">
                <a16:creationId xmlns:a16="http://schemas.microsoft.com/office/drawing/2014/main" id="{C35BFA59-BB16-435D-B820-7A8430803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38125"/>
            <a:ext cx="8772525" cy="868363"/>
          </a:xfrm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rgbClr val="FFFF00"/>
                </a:solidFill>
              </a:rPr>
              <a:t>Особенности коррекционной работы</a:t>
            </a:r>
            <a:endParaRPr lang="ru-RU" altLang="ru-RU" sz="5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>
            <a:extLst>
              <a:ext uri="{FF2B5EF4-FFF2-40B4-BE49-F238E27FC236}">
                <a16:creationId xmlns:a16="http://schemas.microsoft.com/office/drawing/2014/main" id="{E80B13F7-0572-47BB-AEB0-9356F6527C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357313"/>
            <a:ext cx="8532812" cy="4733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Групповые дискуссии </a:t>
            </a:r>
            <a:r>
              <a:rPr lang="ru-RU" altLang="ru-RU" sz="2800"/>
              <a:t>предполагают развитие у подростков способности анализа, как собственного поведения, так и поведения партнеров, а также к прогнозу развития ситуаций. 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Информационно-правовая часть </a:t>
            </a:r>
            <a:r>
              <a:rPr lang="ru-RU" altLang="ru-RU" sz="2800"/>
              <a:t>призвана сформировать у подростков багаж знаний по их правам и ответственности, предусмотренных Законодательством РФ</a:t>
            </a:r>
          </a:p>
          <a:p>
            <a:pPr eaLnBrk="1" hangingPunct="1"/>
            <a:endParaRPr lang="ru-RU" altLang="ru-RU"/>
          </a:p>
        </p:txBody>
      </p:sp>
      <p:sp>
        <p:nvSpPr>
          <p:cNvPr id="16387" name="Заголовок 1">
            <a:extLst>
              <a:ext uri="{FF2B5EF4-FFF2-40B4-BE49-F238E27FC236}">
                <a16:creationId xmlns:a16="http://schemas.microsoft.com/office/drawing/2014/main" id="{15C0F193-0680-40E6-A344-C8A8CB1B8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238125"/>
            <a:ext cx="8777287" cy="868363"/>
          </a:xfrm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rgbClr val="FFFF00"/>
                </a:solidFill>
              </a:rPr>
              <a:t>Особенности коррекционной работы</a:t>
            </a:r>
            <a:endParaRPr lang="ru-RU" altLang="ru-RU" sz="5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>
            <a:extLst>
              <a:ext uri="{FF2B5EF4-FFF2-40B4-BE49-F238E27FC236}">
                <a16:creationId xmlns:a16="http://schemas.microsoft.com/office/drawing/2014/main" id="{10874009-9263-4103-8181-0C3A149AA4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1106488"/>
            <a:ext cx="8358187" cy="4733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снижение уровня тревожности и агрессивности;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формирование адекватной самооценки;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повышение ответственности подростков за собственные поступки;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 стимулирование процесса личностного развития, реализация творческого личностного потенциала, достижение оптимального уровня жизнедеятельности;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формирование и принятие позитивных жизненных целей, развитие мотивации к их достижению;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раскрытие творческого потенциала подростков и актуализация стремления к его реализации;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/>
              <a:t>снижение риска повторных правонарушений, направленных на самоутверждение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ru-RU" altLang="ru-RU" sz="2800"/>
          </a:p>
          <a:p>
            <a:pPr eaLnBrk="1" hangingPunct="1">
              <a:buFont typeface="Wingdings" panose="05000000000000000000" pitchFamily="2" charset="2"/>
              <a:buChar char="ü"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1400"/>
              <a:t>	</a:t>
            </a:r>
            <a:endParaRPr lang="ru-RU" altLang="ru-RU" sz="1400" b="1"/>
          </a:p>
          <a:p>
            <a:pPr eaLnBrk="1" hangingPunct="1">
              <a:buFontTx/>
              <a:buNone/>
            </a:pPr>
            <a:endParaRPr lang="ru-RU" altLang="ru-RU"/>
          </a:p>
        </p:txBody>
      </p:sp>
      <p:sp>
        <p:nvSpPr>
          <p:cNvPr id="17411" name="Заголовок 1">
            <a:extLst>
              <a:ext uri="{FF2B5EF4-FFF2-40B4-BE49-F238E27FC236}">
                <a16:creationId xmlns:a16="http://schemas.microsoft.com/office/drawing/2014/main" id="{1438FEE3-EAC2-4E4B-9B70-A4F800216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238125"/>
            <a:ext cx="7886700" cy="868363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rgbClr val="FFFF00"/>
                </a:solidFill>
              </a:rPr>
              <a:t>Критерии эффективности</a:t>
            </a:r>
            <a:endParaRPr lang="ru-RU" altLang="ru-RU" sz="5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>
            <a:extLst>
              <a:ext uri="{FF2B5EF4-FFF2-40B4-BE49-F238E27FC236}">
                <a16:creationId xmlns:a16="http://schemas.microsoft.com/office/drawing/2014/main" id="{FBDAE854-92B7-48F7-9021-2D956D4D6C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461375" cy="4733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700"/>
              <a:t>Занятия должны проводиться в комнате, имеющей достаточную площадь для проведения динамических упражнений и оборудованной классной доской или планшетом. </a:t>
            </a:r>
          </a:p>
          <a:p>
            <a:pPr eaLnBrk="1" hangingPunct="1">
              <a:buFontTx/>
              <a:buNone/>
            </a:pPr>
            <a:endParaRPr lang="ru-RU" altLang="ru-RU" sz="2700"/>
          </a:p>
          <a:p>
            <a:pPr eaLnBrk="1" hangingPunct="1">
              <a:buFontTx/>
              <a:buNone/>
            </a:pPr>
            <a:r>
              <a:rPr lang="ru-RU" altLang="ru-RU" sz="2700"/>
              <a:t>Поэтому часто приходилось проводить занятия вне классной комнаты – и это еще один минус, т.к. подростки в таком случае относятся к занятию как к игре и чаще отказываются отвечать на поставленные перед ними вопросы, анализировать свои чувства и ощущении</a:t>
            </a:r>
            <a:endParaRPr lang="ru-RU" altLang="ru-RU" sz="2700" b="1"/>
          </a:p>
          <a:p>
            <a:pPr eaLnBrk="1" hangingPunct="1"/>
            <a:endParaRPr lang="ru-RU" altLang="ru-RU"/>
          </a:p>
        </p:txBody>
      </p:sp>
      <p:sp>
        <p:nvSpPr>
          <p:cNvPr id="18435" name="Заголовок 1">
            <a:extLst>
              <a:ext uri="{FF2B5EF4-FFF2-40B4-BE49-F238E27FC236}">
                <a16:creationId xmlns:a16="http://schemas.microsoft.com/office/drawing/2014/main" id="{DE42E184-B638-4412-9E3F-896A172FB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238125"/>
            <a:ext cx="8777287" cy="868363"/>
          </a:xfrm>
        </p:spPr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FFFF00"/>
                </a:solidFill>
              </a:rPr>
              <a:t>Требования к проведению  коррекционной работы</a:t>
            </a:r>
            <a:endParaRPr lang="ru-RU" altLang="ru-RU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>
            <a:extLst>
              <a:ext uri="{FF2B5EF4-FFF2-40B4-BE49-F238E27FC236}">
                <a16:creationId xmlns:a16="http://schemas.microsoft.com/office/drawing/2014/main" id="{639B7833-0CFF-4BCB-82DA-44D5987543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1214438"/>
            <a:ext cx="8715375" cy="5143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700"/>
              <a:t>Каждое занятие по программе Макартычевой Г.И. рассчитано на два академических часа.</a:t>
            </a:r>
          </a:p>
          <a:p>
            <a:pPr eaLnBrk="1" hangingPunct="1">
              <a:buFontTx/>
              <a:buNone/>
            </a:pPr>
            <a:r>
              <a:rPr lang="ru-RU" altLang="ru-RU" sz="2700"/>
              <a:t>Частота проведения – два раза в неделю на первом этапе и один раз в неделю на втором и третьем этапе. </a:t>
            </a:r>
          </a:p>
          <a:p>
            <a:pPr eaLnBrk="1" hangingPunct="1">
              <a:buFontTx/>
              <a:buNone/>
            </a:pPr>
            <a:r>
              <a:rPr lang="ru-RU" altLang="ru-RU" sz="2700"/>
              <a:t>Приходилось адаптировать занятия, делить одно занятие на две части и проводить их всего один раз в неделю. </a:t>
            </a:r>
          </a:p>
          <a:p>
            <a:pPr eaLnBrk="1" hangingPunct="1">
              <a:buFontTx/>
              <a:buNone/>
            </a:pPr>
            <a:endParaRPr lang="ru-RU" altLang="ru-RU" sz="2700"/>
          </a:p>
          <a:p>
            <a:pPr eaLnBrk="1" hangingPunct="1">
              <a:buFontTx/>
              <a:buNone/>
            </a:pPr>
            <a:r>
              <a:rPr lang="ru-RU" altLang="ru-RU" sz="2700"/>
              <a:t>Результат – пройден всего один этап программы</a:t>
            </a:r>
            <a:endParaRPr lang="ru-RU" altLang="ru-RU" sz="2700" b="1"/>
          </a:p>
          <a:p>
            <a:pPr eaLnBrk="1" hangingPunct="1"/>
            <a:endParaRPr lang="ru-RU" altLang="ru-RU"/>
          </a:p>
        </p:txBody>
      </p:sp>
      <p:sp>
        <p:nvSpPr>
          <p:cNvPr id="19459" name="Заголовок 1">
            <a:extLst>
              <a:ext uri="{FF2B5EF4-FFF2-40B4-BE49-F238E27FC236}">
                <a16:creationId xmlns:a16="http://schemas.microsoft.com/office/drawing/2014/main" id="{277A2B3B-2149-42C6-853F-6B215A37A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238125"/>
            <a:ext cx="8701087" cy="868363"/>
          </a:xfrm>
        </p:spPr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FFFF00"/>
                </a:solidFill>
              </a:rPr>
              <a:t>Требования к проведению  коррекционной работы</a:t>
            </a:r>
            <a:endParaRPr lang="ru-RU" altLang="ru-RU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>
            <a:extLst>
              <a:ext uri="{FF2B5EF4-FFF2-40B4-BE49-F238E27FC236}">
                <a16:creationId xmlns:a16="http://schemas.microsoft.com/office/drawing/2014/main" id="{931B6ECD-74D4-4056-8E6E-32568C08AC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35818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/>
              <a:t>Провела </a:t>
            </a:r>
            <a:r>
              <a:rPr lang="ru-RU" altLang="ru-RU" sz="2800" b="1"/>
              <a:t>эксперимент</a:t>
            </a:r>
            <a:r>
              <a:rPr lang="ru-RU" altLang="ru-RU" sz="2800"/>
              <a:t>: несколько игровых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занятий было проведено в средней группе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юношей. 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2800"/>
              <a:t>Ребята прекрасно справились с заданиями,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высказывания и ответы на поставленные перед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ними вопросы были откровенными и честными. 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2800"/>
              <a:t>Участие в игре более активно, чем с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подростками старшего звена</a:t>
            </a:r>
          </a:p>
          <a:p>
            <a:pPr eaLnBrk="1" hangingPunct="1">
              <a:buFontTx/>
              <a:buNone/>
            </a:pPr>
            <a:endParaRPr lang="ru-RU" altLang="ru-RU" sz="2800" b="1"/>
          </a:p>
          <a:p>
            <a:pPr eaLnBrk="1" hangingPunct="1">
              <a:buFontTx/>
              <a:buNone/>
            </a:pPr>
            <a:endParaRPr lang="ru-RU" altLang="ru-RU"/>
          </a:p>
        </p:txBody>
      </p:sp>
      <p:sp>
        <p:nvSpPr>
          <p:cNvPr id="20483" name="Заголовок 1">
            <a:extLst>
              <a:ext uri="{FF2B5EF4-FFF2-40B4-BE49-F238E27FC236}">
                <a16:creationId xmlns:a16="http://schemas.microsoft.com/office/drawing/2014/main" id="{A63D3A92-AA62-49D5-B82F-887A9D982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238125"/>
            <a:ext cx="7886700" cy="868363"/>
          </a:xfrm>
        </p:spPr>
        <p:txBody>
          <a:bodyPr/>
          <a:lstStyle/>
          <a:p>
            <a:pPr algn="l" eaLnBrk="1" hangingPunct="1"/>
            <a:r>
              <a:rPr lang="ru-RU" altLang="ru-RU" b="1">
                <a:solidFill>
                  <a:srgbClr val="FFFF00"/>
                </a:solidFill>
              </a:rPr>
              <a:t>Вывод:</a:t>
            </a:r>
            <a:endParaRPr lang="ru-RU" altLang="ru-RU" sz="6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>
            <a:extLst>
              <a:ext uri="{FF2B5EF4-FFF2-40B4-BE49-F238E27FC236}">
                <a16:creationId xmlns:a16="http://schemas.microsoft.com/office/drawing/2014/main" id="{F99E3EA8-AAFD-49AF-8ABB-0D653AEFC5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9450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2800"/>
              <a:t>Диагностику проводила по «шкале враждебности» Кука-Медлея, которая дает возможность отследить сразу три отрицательных качества личности – враждебность, цинизм и агрессивность, являющиеся центральными направляющими в формировании девиантного поведения подростков</a:t>
            </a:r>
            <a:endParaRPr lang="ru-RU" altLang="ru-RU"/>
          </a:p>
        </p:txBody>
      </p:sp>
      <p:sp>
        <p:nvSpPr>
          <p:cNvPr id="21507" name="Заголовок 1">
            <a:extLst>
              <a:ext uri="{FF2B5EF4-FFF2-40B4-BE49-F238E27FC236}">
                <a16:creationId xmlns:a16="http://schemas.microsoft.com/office/drawing/2014/main" id="{B278AF37-9EF2-415B-A311-934D929C6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238125"/>
            <a:ext cx="7886700" cy="868363"/>
          </a:xfrm>
        </p:spPr>
        <p:txBody>
          <a:bodyPr/>
          <a:lstStyle/>
          <a:p>
            <a:pPr algn="l" eaLnBrk="1" hangingPunct="1"/>
            <a:r>
              <a:rPr lang="ru-RU" altLang="ru-RU" sz="4800" b="1">
                <a:solidFill>
                  <a:srgbClr val="FFFF00"/>
                </a:solidFill>
              </a:rPr>
              <a:t>Результативность</a:t>
            </a:r>
            <a:r>
              <a:rPr lang="ru-RU" altLang="ru-RU" sz="4000" b="1">
                <a:solidFill>
                  <a:srgbClr val="FFFF00"/>
                </a:solidFill>
              </a:rPr>
              <a:t> </a:t>
            </a:r>
            <a:endParaRPr lang="ru-RU" altLang="ru-RU" sz="6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0800C325-DCD1-4E8C-B567-7A59C8DE4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238125"/>
            <a:ext cx="8715375" cy="868363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rgbClr val="FFFF00"/>
                </a:solidFill>
              </a:rPr>
              <a:t>Актуальность </a:t>
            </a:r>
          </a:p>
        </p:txBody>
      </p:sp>
      <p:sp>
        <p:nvSpPr>
          <p:cNvPr id="4099" name="Содержимое 2">
            <a:extLst>
              <a:ext uri="{FF2B5EF4-FFF2-40B4-BE49-F238E27FC236}">
                <a16:creationId xmlns:a16="http://schemas.microsoft.com/office/drawing/2014/main" id="{79F2DBB6-6D24-482E-8BFB-59E643C047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/>
              <a:t>Проблема отклонения в поведении – одна из центральных психолого-педагогических проблем. </a:t>
            </a:r>
          </a:p>
          <a:p>
            <a:pPr eaLnBrk="1" hangingPunct="1">
              <a:buFontTx/>
              <a:buNone/>
            </a:pPr>
            <a:endParaRPr lang="ru-RU" altLang="ru-RU"/>
          </a:p>
          <a:p>
            <a:pPr eaLnBrk="1" hangingPunct="1">
              <a:buFontTx/>
              <a:buNone/>
            </a:pPr>
            <a:r>
              <a:rPr lang="ru-RU" altLang="ru-RU"/>
              <a:t>Особенно ярко выраженные девиации в поведении наблюдаются у несовершеннолетних, находящихся на воспитании в интернатных учреждениях и детских домах</a:t>
            </a:r>
          </a:p>
          <a:p>
            <a:pPr eaLnBrk="1" hangingPunct="1">
              <a:buFontTx/>
              <a:buNone/>
            </a:pPr>
            <a:r>
              <a:rPr lang="ru-RU" altLang="ru-RU"/>
              <a:t> 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213DFE9A-880E-4A39-98F5-04BF5A66B8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483631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1" name="TextBox 2">
            <a:extLst>
              <a:ext uri="{FF2B5EF4-FFF2-40B4-BE49-F238E27FC236}">
                <a16:creationId xmlns:a16="http://schemas.microsoft.com/office/drawing/2014/main" id="{9A1EC469-D5BB-4AB3-8F6D-41ACCCA9A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1928813"/>
            <a:ext cx="10001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solidFill>
                  <a:srgbClr val="333333"/>
                </a:solidFill>
              </a:rPr>
              <a:t>цинизм</a:t>
            </a:r>
          </a:p>
        </p:txBody>
      </p:sp>
      <p:sp>
        <p:nvSpPr>
          <p:cNvPr id="22532" name="TextBox 4">
            <a:extLst>
              <a:ext uri="{FF2B5EF4-FFF2-40B4-BE49-F238E27FC236}">
                <a16:creationId xmlns:a16="http://schemas.microsoft.com/office/drawing/2014/main" id="{C4AAC35F-ABB3-4DB2-916E-ADA71CA85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4143375"/>
            <a:ext cx="1143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solidFill>
                  <a:srgbClr val="333333"/>
                </a:solidFill>
              </a:rPr>
              <a:t>враждебность</a:t>
            </a:r>
          </a:p>
        </p:txBody>
      </p:sp>
      <p:sp>
        <p:nvSpPr>
          <p:cNvPr id="22533" name="TextBox 4">
            <a:extLst>
              <a:ext uri="{FF2B5EF4-FFF2-40B4-BE49-F238E27FC236}">
                <a16:creationId xmlns:a16="http://schemas.microsoft.com/office/drawing/2014/main" id="{E1A50EDF-98CD-4C6C-80EB-708BB5613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18288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Сравнительная диагностика показала, что уровень враждебности </a:t>
            </a:r>
            <a:r>
              <a:rPr lang="ru-RU" altLang="ru-RU" sz="1400" u="sng">
                <a:solidFill>
                  <a:srgbClr val="C00000"/>
                </a:solidFill>
              </a:rPr>
              <a:t>понизился </a:t>
            </a:r>
            <a:r>
              <a:rPr lang="ru-RU" altLang="ru-RU" sz="1400"/>
              <a:t>у 4-ых воспитанников, это составляет 36,3%.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Уровень цинизма и агрессивности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у 7 человек (63,6%).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5743FD8B-82ED-4444-A75F-EB2FB438EF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483631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5" name="TextBox 2">
            <a:extLst>
              <a:ext uri="{FF2B5EF4-FFF2-40B4-BE49-F238E27FC236}">
                <a16:creationId xmlns:a16="http://schemas.microsoft.com/office/drawing/2014/main" id="{89DE22B2-D47C-4F7E-A090-9AA5F2C64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1928813"/>
            <a:ext cx="10001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solidFill>
                  <a:srgbClr val="333333"/>
                </a:solidFill>
              </a:rPr>
              <a:t>цинизм</a:t>
            </a: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E26B39A1-789C-4644-982B-0781C5D22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4143375"/>
            <a:ext cx="1143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00">
                <a:solidFill>
                  <a:srgbClr val="333333"/>
                </a:solidFill>
              </a:rPr>
              <a:t>враждебность</a:t>
            </a:r>
          </a:p>
        </p:txBody>
      </p:sp>
      <p:sp>
        <p:nvSpPr>
          <p:cNvPr id="23557" name="TextBox 4">
            <a:extLst>
              <a:ext uri="{FF2B5EF4-FFF2-40B4-BE49-F238E27FC236}">
                <a16:creationId xmlns:a16="http://schemas.microsoft.com/office/drawing/2014/main" id="{06F7A7EB-83A6-4414-95F1-2E90A99CC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1828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u="sng">
                <a:solidFill>
                  <a:srgbClr val="C00000"/>
                </a:solidFill>
              </a:rPr>
              <a:t>Повысился</a:t>
            </a:r>
            <a:r>
              <a:rPr lang="ru-RU" altLang="ru-RU" sz="1400">
                <a:solidFill>
                  <a:srgbClr val="C00000"/>
                </a:solidFill>
              </a:rPr>
              <a:t> </a:t>
            </a:r>
            <a:r>
              <a:rPr lang="ru-RU" altLang="ru-RU" sz="1400"/>
              <a:t>уровень враждебности и агрессивности у 4-ых воспитанников, это составляет 36,3%.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Уровень цинизма  у 2-их ребят (18%).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Остальные подростки - изменений не регистрируется.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CAF0EBAE-0601-49BB-85EE-2584B19FD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38125"/>
            <a:ext cx="7958138" cy="868363"/>
          </a:xfrm>
        </p:spPr>
        <p:txBody>
          <a:bodyPr/>
          <a:lstStyle/>
          <a:p>
            <a:pPr eaLnBrk="1" hangingPunct="1"/>
            <a:r>
              <a:rPr lang="ru-RU" altLang="ru-RU" sz="4000" b="1">
                <a:solidFill>
                  <a:srgbClr val="FFFF00"/>
                </a:solidFill>
              </a:rPr>
              <a:t>Формы  агрессивных реакций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66F45216-E828-4730-BB5E-56D24A3108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1285875"/>
            <a:ext cx="8643937" cy="4789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Физическая агрессия (нападение) </a:t>
            </a:r>
            <a:r>
              <a:rPr lang="ru-RU" altLang="ru-RU" sz="2800">
                <a:solidFill>
                  <a:srgbClr val="FF0000"/>
                </a:solidFill>
              </a:rPr>
              <a:t>–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использование физической силы против другого лица.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Косвенная агрессия </a:t>
            </a:r>
            <a:r>
              <a:rPr lang="ru-RU" altLang="ru-RU" sz="2800">
                <a:solidFill>
                  <a:srgbClr val="FF0000"/>
                </a:solidFill>
              </a:rPr>
              <a:t>–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действия, как окольными путями направленные на другое лицо (сплетни, злобные шутки), так и ни на кого не направленные взрывы ярости (крик, топанье ногами, битье кулаками по столу, хлопанье дверьми и др.)</a:t>
            </a:r>
          </a:p>
          <a:p>
            <a:pPr eaLnBrk="1" hangingPunct="1">
              <a:buFontTx/>
              <a:buNone/>
            </a:pPr>
            <a:endParaRPr lang="ru-RU" alt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8EB23CF4-DEDA-49D5-9D2A-DCC9AB8FB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38125"/>
            <a:ext cx="7958138" cy="868363"/>
          </a:xfrm>
        </p:spPr>
        <p:txBody>
          <a:bodyPr/>
          <a:lstStyle/>
          <a:p>
            <a:pPr eaLnBrk="1" hangingPunct="1"/>
            <a:r>
              <a:rPr lang="ru-RU" altLang="ru-RU" sz="4000" b="1">
                <a:solidFill>
                  <a:srgbClr val="FFFF00"/>
                </a:solidFill>
              </a:rPr>
              <a:t>Формы  агрессивных реакций</a:t>
            </a:r>
          </a:p>
        </p:txBody>
      </p:sp>
      <p:sp>
        <p:nvSpPr>
          <p:cNvPr id="6147" name="Содержимое 2">
            <a:extLst>
              <a:ext uri="{FF2B5EF4-FFF2-40B4-BE49-F238E27FC236}">
                <a16:creationId xmlns:a16="http://schemas.microsoft.com/office/drawing/2014/main" id="{9066066F-CC7F-4EC8-9853-B157EB654D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50" y="1785938"/>
            <a:ext cx="8643938" cy="4289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Вербальная агрессия </a:t>
            </a:r>
            <a:r>
              <a:rPr lang="ru-RU" altLang="ru-RU" sz="2800">
                <a:solidFill>
                  <a:srgbClr val="FF0000"/>
                </a:solidFill>
              </a:rPr>
              <a:t>–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выражение негативных чувств как через форму (крик, визг, ссора), так и через содержание словесных ответов (угрозы, проклятия, ругань).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Склонность к раздражению </a:t>
            </a:r>
            <a:r>
              <a:rPr lang="ru-RU" altLang="ru-RU" sz="2800">
                <a:solidFill>
                  <a:srgbClr val="FF0000"/>
                </a:solidFill>
              </a:rPr>
              <a:t>–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готовность к проявлению при малейшем возбуждении вспыльчивости, резкости, грубости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409E79DB-D555-47AF-A2C6-DF5D2E59A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38125"/>
            <a:ext cx="7958138" cy="868363"/>
          </a:xfrm>
        </p:spPr>
        <p:txBody>
          <a:bodyPr/>
          <a:lstStyle/>
          <a:p>
            <a:pPr eaLnBrk="1" hangingPunct="1"/>
            <a:r>
              <a:rPr lang="ru-RU" altLang="ru-RU" sz="4000" b="1">
                <a:solidFill>
                  <a:srgbClr val="FFFF00"/>
                </a:solidFill>
              </a:rPr>
              <a:t>Формы  агрессивных реакций</a:t>
            </a:r>
          </a:p>
        </p:txBody>
      </p:sp>
      <p:sp>
        <p:nvSpPr>
          <p:cNvPr id="7171" name="Содержимое 2">
            <a:extLst>
              <a:ext uri="{FF2B5EF4-FFF2-40B4-BE49-F238E27FC236}">
                <a16:creationId xmlns:a16="http://schemas.microsoft.com/office/drawing/2014/main" id="{CA31CFFD-E80C-4687-9D28-61EF351F92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1785938"/>
            <a:ext cx="8715375" cy="4289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Негативизм</a:t>
            </a:r>
            <a:r>
              <a:rPr lang="ru-RU" altLang="ru-RU" sz="2800">
                <a:solidFill>
                  <a:srgbClr val="FF0000"/>
                </a:solidFill>
              </a:rPr>
              <a:t> – 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оппозиционная манера поведения, обычно направленная против авторитета или руководства. 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2800"/>
              <a:t>Может нарастать от пассивного сопротивления до активной борьбы против установившихся законов и обычаев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4E8C8E04-DBF0-4710-934B-B4685C01D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14313"/>
            <a:ext cx="8286750" cy="892175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FFFF00"/>
                </a:solidFill>
              </a:rPr>
              <a:t>Особенности коррекционной работы</a:t>
            </a:r>
            <a:endParaRPr lang="ru-RU" altLang="ru-RU" sz="4800" b="1">
              <a:solidFill>
                <a:srgbClr val="FFFF00"/>
              </a:solidFill>
            </a:endParaRPr>
          </a:p>
        </p:txBody>
      </p:sp>
      <p:sp>
        <p:nvSpPr>
          <p:cNvPr id="8195" name="Содержимое 2">
            <a:extLst>
              <a:ext uri="{FF2B5EF4-FFF2-40B4-BE49-F238E27FC236}">
                <a16:creationId xmlns:a16="http://schemas.microsoft.com/office/drawing/2014/main" id="{F46EB555-B86A-4A80-9D1D-5FB505DDF8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79248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/>
              <a:t>Коррекционная работа по профилактике отклоняющегося поведения с подростками имеет свои особенности. 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2800"/>
              <a:t>На начальных этапах не показаны групповые формы работы. Причина - практически неизбежная отрицательная *консолидация подростков в группе и это - первый минус в апробировании программы</a:t>
            </a:r>
          </a:p>
          <a:p>
            <a:pPr eaLnBrk="1" hangingPunct="1">
              <a:buFontTx/>
              <a:buNone/>
            </a:pPr>
            <a:r>
              <a:rPr lang="ru-RU" altLang="ru-RU"/>
              <a:t>*</a:t>
            </a:r>
            <a:r>
              <a:rPr lang="ru-RU" altLang="ru-RU" sz="2000"/>
              <a:t>объединение, сплочение отдельных лиц, групп, организаций для усиления борьбы за общие цели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76C71E74-2C91-4C78-AE50-F7FCE3122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86750" cy="892175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FFFF00"/>
                </a:solidFill>
              </a:rPr>
              <a:t>Особенности коррекционной работы</a:t>
            </a:r>
            <a:endParaRPr lang="ru-RU" altLang="ru-RU" sz="4800" b="1">
              <a:solidFill>
                <a:srgbClr val="FFFF00"/>
              </a:solidFill>
            </a:endParaRP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A62C0E08-0774-404F-9F29-5262EC5AFD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800" y="931863"/>
            <a:ext cx="8661400" cy="2944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/>
              <a:t>Индивидуальная работа с подростком является более эффективной. С самого начала, параллельно, рекомендовано начинать работу с семьёй. </a:t>
            </a:r>
          </a:p>
          <a:p>
            <a:pPr eaLnBrk="1" hangingPunct="1">
              <a:buFontTx/>
              <a:buNone/>
            </a:pPr>
            <a:r>
              <a:rPr lang="ru-RU" altLang="ru-RU" sz="2400"/>
              <a:t>И лишь только после диагностики семейных отношений и степени их дисгармоничности (несогласованности) должна следовать групповая коррекционная работа. </a:t>
            </a:r>
          </a:p>
          <a:p>
            <a:pPr eaLnBrk="1" hangingPunct="1">
              <a:buFontTx/>
              <a:buNone/>
            </a:pPr>
            <a:r>
              <a:rPr lang="ru-RU" altLang="ru-RU" sz="2400"/>
              <a:t>Особое место в коррекционной работе уделяется формированию круга интересов подростка на основе особенностей его характера и способностей. </a:t>
            </a:r>
          </a:p>
          <a:p>
            <a:pPr eaLnBrk="1" hangingPunct="1">
              <a:buFontTx/>
              <a:buNone/>
            </a:pPr>
            <a:r>
              <a:rPr lang="ru-RU" altLang="ru-RU" sz="2400"/>
              <a:t>Рекомендовано стремиться к максимальному сокращению периода свободного времени подростка – "времени праздного существования и безделья" за счёт привлечения к положительно формирующим личность занятиям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endParaRPr lang="ru-RU" altLang="ru-RU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>
            <a:extLst>
              <a:ext uri="{FF2B5EF4-FFF2-40B4-BE49-F238E27FC236}">
                <a16:creationId xmlns:a16="http://schemas.microsoft.com/office/drawing/2014/main" id="{28B539FD-0F54-464B-81B0-F50A119690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/>
              <a:t>В программе рекомендовано уделить особое внимание подросткам с органическими нарушениями развития, причем в группе не должно быть более 8-12 подростков. 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r>
              <a:rPr lang="ru-RU" altLang="ru-RU" sz="2800"/>
              <a:t>В старшей группе юношей – 11 человек. Все подростки примерно одинакового возраста. Диапазон возрастов не превышает двух лет, что позволило избегать подавления младших старшими  </a:t>
            </a:r>
          </a:p>
          <a:p>
            <a:pPr eaLnBrk="1" hangingPunct="1">
              <a:buFontTx/>
              <a:buNone/>
            </a:pPr>
            <a:r>
              <a:rPr lang="ru-RU" altLang="ru-RU" sz="2000"/>
              <a:t>    </a:t>
            </a:r>
            <a:endParaRPr lang="ru-RU" altLang="ru-RU"/>
          </a:p>
        </p:txBody>
      </p:sp>
      <p:sp>
        <p:nvSpPr>
          <p:cNvPr id="10243" name="Заголовок 1">
            <a:extLst>
              <a:ext uri="{FF2B5EF4-FFF2-40B4-BE49-F238E27FC236}">
                <a16:creationId xmlns:a16="http://schemas.microsoft.com/office/drawing/2014/main" id="{2EE8036D-9BCF-4050-A32B-725AAF2E5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38125"/>
            <a:ext cx="7958138" cy="868363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FFFF00"/>
                </a:solidFill>
              </a:rPr>
              <a:t>Особенности коррекционной работы</a:t>
            </a:r>
            <a:endParaRPr lang="ru-RU" altLang="ru-RU" sz="4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>
            <a:extLst>
              <a:ext uri="{FF2B5EF4-FFF2-40B4-BE49-F238E27FC236}">
                <a16:creationId xmlns:a16="http://schemas.microsoft.com/office/drawing/2014/main" id="{186F861B-9355-4C4A-B367-3A95DD3083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828800"/>
            <a:ext cx="8429625" cy="4575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/>
              <a:t>Так же, Макартычева Г.И. считает целесообразным вводить подростков с органическими нарушениями развития в группу ребят, не имеющих таких проблем, чтобы «особые» подростки не чувствовали себя огражденными от своих сверстников, что немало­важно для повышения их самооценки. </a:t>
            </a:r>
          </a:p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endParaRPr lang="ru-RU" altLang="ru-RU"/>
          </a:p>
        </p:txBody>
      </p:sp>
      <p:sp>
        <p:nvSpPr>
          <p:cNvPr id="11267" name="Заголовок 1">
            <a:extLst>
              <a:ext uri="{FF2B5EF4-FFF2-40B4-BE49-F238E27FC236}">
                <a16:creationId xmlns:a16="http://schemas.microsoft.com/office/drawing/2014/main" id="{8BA1B068-3E04-4A75-A060-2EBF55200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238125"/>
            <a:ext cx="7886700" cy="868363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FFFF00"/>
                </a:solidFill>
              </a:rPr>
              <a:t>Особенности коррекционной работы</a:t>
            </a:r>
            <a:endParaRPr lang="ru-RU" altLang="ru-RU" sz="4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1110</Words>
  <Application>Microsoft Office PowerPoint</Application>
  <PresentationFormat>Экран (4:3)</PresentationFormat>
  <Paragraphs>149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Оформление по умолчанию</vt:lpstr>
      <vt:lpstr>Краткий отчет по применению программы (блоков) Г.И Макартычевой «Коррекция девиантного поведения подростков»</vt:lpstr>
      <vt:lpstr>Актуальность </vt:lpstr>
      <vt:lpstr>Формы  агрессивных реакций</vt:lpstr>
      <vt:lpstr>Формы  агрессивных реакций</vt:lpstr>
      <vt:lpstr>Формы  агрессивных реакций</vt:lpstr>
      <vt:lpstr>Особенности коррекционной работы</vt:lpstr>
      <vt:lpstr>Особенности коррекционной работы</vt:lpstr>
      <vt:lpstr>Особенности коррекционной работы</vt:lpstr>
      <vt:lpstr>Особенности коррекционной работы</vt:lpstr>
      <vt:lpstr>Структура коррекционной работы</vt:lpstr>
      <vt:lpstr>Структура коррекционной работы</vt:lpstr>
      <vt:lpstr>Цели коррекционной работы</vt:lpstr>
      <vt:lpstr>Особенности коррекционной работы</vt:lpstr>
      <vt:lpstr>Особенности коррекционной работы</vt:lpstr>
      <vt:lpstr>Критерии эффективности</vt:lpstr>
      <vt:lpstr>Требования к проведению  коррекционной работы</vt:lpstr>
      <vt:lpstr>Требования к проведению  коррекционной работы</vt:lpstr>
      <vt:lpstr>Вывод:</vt:lpstr>
      <vt:lpstr>Результативность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естествознание</dc:subject>
  <dc:creator>Стрелкова Н.</dc:creator>
  <cp:lastModifiedBy>antonesku@dnevnik.ru</cp:lastModifiedBy>
  <cp:revision>38</cp:revision>
  <cp:lastPrinted>1601-01-01T00:00:00Z</cp:lastPrinted>
  <dcterms:created xsi:type="dcterms:W3CDTF">1601-01-01T00:00:00Z</dcterms:created>
  <dcterms:modified xsi:type="dcterms:W3CDTF">2020-04-30T04:37:37Z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