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4" r:id="rId4"/>
    <p:sldId id="274" r:id="rId5"/>
    <p:sldId id="275" r:id="rId6"/>
    <p:sldId id="265" r:id="rId7"/>
    <p:sldId id="267" r:id="rId8"/>
    <p:sldId id="268" r:id="rId9"/>
    <p:sldId id="272" r:id="rId10"/>
    <p:sldId id="273" r:id="rId11"/>
    <p:sldId id="259" r:id="rId12"/>
    <p:sldId id="279" r:id="rId13"/>
    <p:sldId id="269" r:id="rId14"/>
    <p:sldId id="270" r:id="rId15"/>
    <p:sldId id="271" r:id="rId16"/>
    <p:sldId id="260" r:id="rId17"/>
    <p:sldId id="276" r:id="rId18"/>
    <p:sldId id="266" r:id="rId19"/>
    <p:sldId id="277" r:id="rId20"/>
    <p:sldId id="278" r:id="rId21"/>
    <p:sldId id="26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B0949-EA3C-4103-B5F7-1EF9CEA08D6C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E82C9-EA07-4F8E-92F6-AB4D8005C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036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E82C9-EA07-4F8E-92F6-AB4D8005C68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66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62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62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00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723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16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703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537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7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16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16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98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59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22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62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66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6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14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AE7886-0222-4A4B-8FF9-E98A35354AD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B7AE290-CDDC-4C76-9C5A-09B1563E1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36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CD75E-64AA-431B-B506-6DBF52247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8730"/>
            <a:ext cx="9144000" cy="2750270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работы по преодолению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дисграфии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почве нарушения языкового анализа и синтеза.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B2468B-608D-446B-91A1-50F0285652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учитель-логопед Кудашкина В.А.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КГКОУ ШИ 11</a:t>
            </a:r>
          </a:p>
        </p:txBody>
      </p:sp>
    </p:spTree>
    <p:extLst>
      <p:ext uri="{BB962C8B-B14F-4D97-AF65-F5344CB8AC3E}">
        <p14:creationId xmlns:p14="http://schemas.microsoft.com/office/powerpoint/2010/main" val="1418480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443" y="0"/>
            <a:ext cx="10018713" cy="1752599"/>
          </a:xfrm>
        </p:spPr>
        <p:txBody>
          <a:bodyPr>
            <a:normAutofit/>
          </a:bodyPr>
          <a:lstStyle/>
          <a:p>
            <a:pPr marL="571500" indent="-571500"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Выделение предложений из текста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1774" y="1676400"/>
            <a:ext cx="4280337" cy="3165037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4219" y="1731818"/>
            <a:ext cx="5113098" cy="3034146"/>
          </a:xfrm>
        </p:spPr>
      </p:pic>
      <p:sp>
        <p:nvSpPr>
          <p:cNvPr id="8" name="Прямоугольник 7"/>
          <p:cNvSpPr/>
          <p:nvPr/>
        </p:nvSpPr>
        <p:spPr>
          <a:xfrm>
            <a:off x="1870363" y="5100190"/>
            <a:ext cx="9531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buClr>
                <a:srgbClr val="30ACEC"/>
              </a:buClr>
            </a:pPr>
            <a:r>
              <a:rPr lang="ru-RU" sz="3200" dirty="0">
                <a:ln w="3175" cmpd="sng">
                  <a:noFill/>
                </a:ln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развивает умение анализировать предложения и делить их на слова</a:t>
            </a:r>
          </a:p>
        </p:txBody>
      </p:sp>
    </p:spTree>
    <p:extLst>
      <p:ext uri="{BB962C8B-B14F-4D97-AF65-F5344CB8AC3E}">
        <p14:creationId xmlns:p14="http://schemas.microsoft.com/office/powerpoint/2010/main" val="34687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BD66FC-FDEA-41C1-B734-E63E80AAB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202" y="167326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слогового анализа и синтеза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4444B6-AE2E-42F2-83FB-FABCF8C2F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322" y="1348034"/>
            <a:ext cx="10018713" cy="5509966"/>
          </a:xfrm>
        </p:spPr>
        <p:txBody>
          <a:bodyPr>
            <a:normAutofit fontScale="70000" lnSpcReduction="20000"/>
          </a:bodyPr>
          <a:lstStyle/>
          <a:p>
            <a:pPr fontAlgn="t">
              <a:lnSpc>
                <a:spcPct val="120000"/>
              </a:lnSpc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 предполагает опору на внешние действия, помогающие ребенку. При формировании действия слогового анализа с опорой на внешние вспомогательные средства предлагаются следующие задания: отхлопать или отстучать слово по слогам, сопровождать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послоговое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произнесение слова движением руки. Обучаем детей тыльной стороной ладони воспринимать движения челюсти. Количество движений нижней челюсти соответствует количеству гласных и слогов в слове. </a:t>
            </a:r>
          </a:p>
          <a:p>
            <a:pPr fontAlgn="t">
              <a:lnSpc>
                <a:spcPct val="120000"/>
              </a:lnSpc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 этапе помощь оказывает речевое действие. На данном этапе можно использовать графические схемы слов, в зависимости от места гласного звука в слове обозначаем кружочком в начале, в середине, в конце схемы. В процессе развития слогового анализа в речевом плане важным является умение выделять гласные звуки в словах и осваиваем основное правило слогового деления: сколько в слове гласных, столько и слогов. Опора на гласные звуки позволяет устранить и предупредить такие ошибки письма как пропуски гласных и их добавление. </a:t>
            </a:r>
          </a:p>
          <a:p>
            <a:pPr fontAlgn="t">
              <a:lnSpc>
                <a:spcPct val="120000"/>
              </a:lnSpc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третьем — процесс анализа происходит на умственное действие с переносом на слуховое и произносительное представление.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36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EBDE6-E097-4369-B788-50F3E48C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слогового анализа и синтеза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9F4969-8F36-49CC-B71E-FF968B5A7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гласного звука из слога;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гласного звука из слова;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действия слогового анализа и синтеза.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659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6603" y="0"/>
            <a:ext cx="10018712" cy="2085109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Виды заданий по развитию слогового анализа и синтеза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456603" y="1236768"/>
            <a:ext cx="9369425" cy="96289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гласного звука из слога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09469" y="2199659"/>
            <a:ext cx="10543309" cy="4568786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Назвать только гласный звук слога.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Предлагаются слоги различной структуры с различными гласными, например: ах, ус,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зол.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Поднять букву, соответствующую гласному звуку слога, также предлагаем ее записать.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Для работы предлагаются карточки со слогами различной структуры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Придумать слог с соответствующей гласной.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Показываем гласные буквы на карточках, ученики называют слог.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Определить место гласного звука в слоге и показать соответствующую букву.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Проговариваем слоги различной структуры с различными гласными, обучающиеся называют гласную и место звука в слоге.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Придумать слог, в котором гласный звук на первом, втором, третьем месте. 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Демонстрируем различные гласные буквы и называем место в слоге, ребята отвечают.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910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0042" y="821987"/>
            <a:ext cx="2971120" cy="5538019"/>
          </a:xfrm>
        </p:spPr>
        <p:txBody>
          <a:bodyPr>
            <a:normAutofit/>
          </a:bodyPr>
          <a:lstStyle/>
          <a:p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Выделение гласного звука из слова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652294" y="389106"/>
            <a:ext cx="8219664" cy="60797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Назвать гласные звуки слова.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Предлагаются слова, произношение которых не отличается от написания (лапа, лужа, дом, диван, кошка, окна, горка, крыша, канава, капуста).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Записать на схеме только гласные данного слова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 работе можно использовать предметные картинки, начиная с односложных слов, далее материал усложняем и переходим на двухсложные, трехсложные слова. </a:t>
            </a:r>
          </a:p>
          <a:p>
            <a:pPr>
              <a:lnSpc>
                <a:spcPct val="90000"/>
              </a:lnSpc>
            </a:pPr>
            <a:endParaRPr lang="ru-RU" sz="15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15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15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ru-RU" sz="15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Разложить картинки под гласными буквами.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Предлагаются картинки на односложные слова (сук, нос, стол, пол, сои, бровь, лоб, стул, сыр, дым, лес, хлеб, рак, мак). Далее отрабатываем на двухсложных, трехсложных слова.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Разложить картинки под различными графическими схемами, на которых записаны только гласные буквы.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а__а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 _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о__а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_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у__а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Предлагаются картинки на двусложные слова, например: муха, кошка, ложка, астра, лапа, луна, окна, утка, рука, корка, лодка, каша, мама, рама, лужа. В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работе используем картинки. Предлагаем индивидуальные кармашки с графическими схемами и гласными буквами. Дети соотносят картинки по кармашкам. Также можно провести работу без картинок, предлагаем придумать слово по схеме.</a:t>
            </a:r>
          </a:p>
          <a:p>
            <a:pPr>
              <a:lnSpc>
                <a:spcPct val="90000"/>
              </a:lnSpc>
            </a:pPr>
            <a:endParaRPr lang="ru-RU" sz="1500" dirty="0"/>
          </a:p>
        </p:txBody>
      </p:sp>
      <p:pic>
        <p:nvPicPr>
          <p:cNvPr id="1026" name="Picture 2" descr="Картинки по запросу &quot;схемы слогов&quot;">
            <a:extLst>
              <a:ext uri="{FF2B5EF4-FFF2-40B4-BE49-F238E27FC236}">
                <a16:creationId xmlns:a16="http://schemas.microsoft.com/office/drawing/2014/main" id="{D43FAF64-A465-4026-9B3A-A358AA235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065800" y="2048384"/>
            <a:ext cx="5399211" cy="1001238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523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325877"/>
            <a:ext cx="10018713" cy="1752599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Закрепление действия слогового анализа и синтеза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80616"/>
            <a:ext cx="10458308" cy="42201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Придумать слова с двумя или тремя слогами.</a:t>
            </a: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Придумать слово с определённым слогом в начале слова:</a:t>
            </a:r>
            <a:r>
              <a:rPr lang="ru-RU" sz="2600" b="1" dirty="0"/>
              <a:t>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 со слогом 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(мама, маки, машина, малина),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слова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 со слогом ка. (бока, рука, щука, мука, макака)</a:t>
            </a: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Определить количество слогов в названиях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предварительного их воспроизведения). Показ предметных картинок по лексическим темам «Овощи», «Фрукты», «Транспорт», «Мебель», «Посуда» и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д.т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По сюжетной картинке назвать слово из одного, двух или трёх слогов.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В работе используем альбомы с сюжетными картинами, без предварительного называния предметов просим назвать слова из одного, двух, трех слогов.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811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292D2-FFE4-44DC-A35E-793EADDB1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043" y="123336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фонематического восприятия, фонематического анализа и синтеза.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D2A1EE-D8E9-4009-9025-5E588E22C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27142"/>
            <a:ext cx="10270915" cy="512818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(узнавание) звука на фоне слова.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определить наличие заданного звука в слове. Отобрать предметные картинки, в названиях которых есть звук. Например, если работа ведется с гласными звуками, то предлагаем назвать ударную гласную в слове, т.к. ее легче определить. Далее переходим на безударные гласные. Если с согласными, то лучше начинать работу с артикуляционных простых звуков (м, н, х, в). </a:t>
            </a:r>
          </a:p>
          <a:p>
            <a:pPr>
              <a:lnSpc>
                <a:spcPct val="12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Вычленение звука в начале, в конце слова, определить место звука в слове.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Отобрать картинки, названия которых начинаются на ударные гласные (а, о, у). Предлагаются кар­тинки, на которых нарисованы мышка, окно, астра, ули­ца, осы, улей, аист, азбука, утка, угол. К картинке подобрать букву, соответствующую перво­му звуку слова. Лото "Какой первый звук? «Детям предлагаются кар­точки лото на слова, начинающиеся, например, со звуков м, ш, р, и соответствующие буквы. Называем сло­ва, дети находят картинки, называют их, определяют пер­вый звук и закрывают картинки буквой, соответствующей первому звуку слова.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36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19BE8E-8F24-4A5D-A995-19C9C6170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64" y="0"/>
            <a:ext cx="10018713" cy="1479222"/>
          </a:xfrm>
        </p:spPr>
        <p:txBody>
          <a:bodyPr>
            <a:normAutofit/>
          </a:bodyPr>
          <a:lstStyle/>
          <a:p>
            <a:pPr marL="571500" indent="-571500" algn="l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последовательности, количества и места звуков по отношению к другим звукам.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77A812-F2BB-4787-B7A1-D4CC52362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386" y="1544423"/>
            <a:ext cx="11067068" cy="564194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фонематического анализа с опорой на вспомогательные средства, внешние действия.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 для анализа даются односложные слова типа мак, кот, дом, лук, сом. Выдаются фишки, с помощью которых заполняются схемы слов. Предлагается картинка, на которой нарисован мак, под ней — схема, состоящая из трех клеточек, по количеству звуков в слове. Проговариваем каждый звук и выкладываем фишки на схеме. Далее по схеме повторяется последовательность звуков в слове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(первый, второй, третий звуки).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действия фонематического анализа в речевом плане.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Опора на материализацию действия исключается и проведение фонематического анализа осуществляется в речевом плане, сначала с использованием картинки, затем без предъявления ее.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действия фонематического анализа в умственном плане.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дети определяют количество, последовательность и место звуков, не называя слова. Например, они отбирают картинки, в названии которых пять звуков. При этом картинки не называются. В процессе формирования фонематического анализа необходимо учитывать усложнение не только форм анализа, но и речевого материала. 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372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2DA75E-1D73-4132-B8D2-DC9E49B8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271021"/>
            <a:ext cx="10018713" cy="175259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выполнения заданий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DD9B9-CBA7-4847-8665-8C34340A9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23620"/>
            <a:ext cx="10018713" cy="3934120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баллов – правильное, самостоятельное выполнение заданий без ошибок.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балла – правильное выполнение задания, требуется незначительная помощь, допускают единичные ошибки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балла – наличие 2-3 ошибок, требуется многократное объяснение задания.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балла – допускает 4-5 ошибок, требуется помощь педагога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балл – наличие множественных ошибок, требуется неоднократная помощь педагога.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баллов – недоступно выполнение задания, отказ</a:t>
            </a:r>
          </a:p>
        </p:txBody>
      </p:sp>
    </p:spTree>
    <p:extLst>
      <p:ext uri="{BB962C8B-B14F-4D97-AF65-F5344CB8AC3E}">
        <p14:creationId xmlns:p14="http://schemas.microsoft.com/office/powerpoint/2010/main" val="1193244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A0422F-7565-4E3A-9187-D20C2638B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31276"/>
            <a:ext cx="3549121" cy="13716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материал для использования в работе по преодолению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дисграфии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почве нарушения языкового анализа и синтеза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FB469D-9B7A-4CE1-B21D-0150FA2DC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4192" y="1734532"/>
            <a:ext cx="3549121" cy="5354425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Касса букв.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со слогами различной структуры.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картинки по лексическим темам.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схемы слов.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Слоговое лото.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карточки с деформированными текстами, слитное написание слов, границы предложений.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Цветовые фишки.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текстов.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ряд.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игры.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2050" name="Picture 2" descr="Картинки по запросу &quot;картинки карточки со слогами&quot;">
            <a:extLst>
              <a:ext uri="{FF2B5EF4-FFF2-40B4-BE49-F238E27FC236}">
                <a16:creationId xmlns:a16="http://schemas.microsoft.com/office/drawing/2014/main" id="{27ADF0F8-4951-49B4-9EE7-E333EAB312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7706" y="274113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артинки по запросу &quot;касса букв&quot;">
            <a:extLst>
              <a:ext uri="{FF2B5EF4-FFF2-40B4-BE49-F238E27FC236}">
                <a16:creationId xmlns:a16="http://schemas.microsoft.com/office/drawing/2014/main" id="{277E1E3E-DCA1-49C4-B4FB-B1621C071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209879">
            <a:off x="5473889" y="1687667"/>
            <a:ext cx="3152734" cy="210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Картинки по запросу &quot;предметные картинки по лексическим темам&quot;">
            <a:extLst>
              <a:ext uri="{FF2B5EF4-FFF2-40B4-BE49-F238E27FC236}">
                <a16:creationId xmlns:a16="http://schemas.microsoft.com/office/drawing/2014/main" id="{77337208-2F76-49DE-97EB-506A63403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028464">
            <a:off x="8029159" y="47511"/>
            <a:ext cx="2290033" cy="316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Картинки по запросу &quot;цветные фишки  марбелс&quot;">
            <a:extLst>
              <a:ext uri="{FF2B5EF4-FFF2-40B4-BE49-F238E27FC236}">
                <a16:creationId xmlns:a16="http://schemas.microsoft.com/office/drawing/2014/main" id="{27BA547A-35EC-4E93-BCAC-46C6AD948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59476">
            <a:off x="6123895" y="3203560"/>
            <a:ext cx="2705101" cy="256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&quot;графические схемы слов начало середина конец&quot;">
            <a:extLst>
              <a:ext uri="{FF2B5EF4-FFF2-40B4-BE49-F238E27FC236}">
                <a16:creationId xmlns:a16="http://schemas.microsoft.com/office/drawing/2014/main" id="{AE8F8EAB-6542-4A52-BFC7-32046A853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61493">
            <a:off x="8585746" y="808346"/>
            <a:ext cx="3142018" cy="235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Картинки по запросу &quot;слоговое лото&quot;">
            <a:extLst>
              <a:ext uri="{FF2B5EF4-FFF2-40B4-BE49-F238E27FC236}">
                <a16:creationId xmlns:a16="http://schemas.microsoft.com/office/drawing/2014/main" id="{B18D355E-D041-423F-83F6-FA113B284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3835" y="2549425"/>
            <a:ext cx="1980680" cy="233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Картинки по запросу &quot;числовой ряд для логопедов&quot;">
            <a:extLst>
              <a:ext uri="{FF2B5EF4-FFF2-40B4-BE49-F238E27FC236}">
                <a16:creationId xmlns:a16="http://schemas.microsoft.com/office/drawing/2014/main" id="{2D5D63B7-18AF-4C9E-ABC7-501AB7567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36443">
            <a:off x="6798030" y="4913502"/>
            <a:ext cx="3561174" cy="125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Картинки по запросу &quot;схемы текстов для логопеда&quot;">
            <a:extLst>
              <a:ext uri="{FF2B5EF4-FFF2-40B4-BE49-F238E27FC236}">
                <a16:creationId xmlns:a16="http://schemas.microsoft.com/office/drawing/2014/main" id="{588C81EB-8D28-444C-BB3E-8640396A6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68049">
            <a:off x="9696268" y="3776245"/>
            <a:ext cx="1754697" cy="234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22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47ECAB-18E5-4616-8A2D-268DFFC5D8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14020" y="338872"/>
            <a:ext cx="10466895" cy="6024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Дисграфия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частичное нарушение процесса письма, проявляющееся в стойких, повторяющихся ошибках, обусловленных несформированностью высших психических функций, участвующих в процессе письма.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(Р.И.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Лалаева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дисграфии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Акустическая;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Оптическая;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Аграмматическая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Артикуляционно-акустическая;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фоне нарушения языкового анализа и синтеза.</a:t>
            </a:r>
          </a:p>
        </p:txBody>
      </p:sp>
    </p:spTree>
    <p:extLst>
      <p:ext uri="{BB962C8B-B14F-4D97-AF65-F5344CB8AC3E}">
        <p14:creationId xmlns:p14="http://schemas.microsoft.com/office/powerpoint/2010/main" val="1913974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E9ED411-191A-49B5-B9B0-90A84F946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941" y="0"/>
            <a:ext cx="10018713" cy="175259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647382-D554-4D9D-8679-045054E9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582" y="1546699"/>
            <a:ext cx="10018713" cy="449742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Волкова, Л.С. Логопедия: Учебник для студентов дефектологических факультетов педагогических ВУЗов. 5-е издание /  Л.С. Волкова  (под редакцией). // Логопедия. – Изд-во ВЛАДОС, 2009. – 703 с.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Жукова, Н.С. Логопедия. Основы теории и практики / Н.С. Жукова, Е.М.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Мастюкова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Т.Б. Филичева.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2017. – 288 с.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Корнев, А.Н. Нарушения чтения и письма у детей /А.Н. Корнев. – СПб.: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 «Речь», 2003. – 336 с.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Лалаева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Р.И. Диагностика и коррекция нарушений чтения и письма у младших школьников: Учебно-методическое пособие  / Р. 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Лалаева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 В. Венедиктова.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н/Д: «Феникс»; СПб.: «Союз», 2004. – 218с.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Розова, Ю.Е. Преодоление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дисграфии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почве нарушения языкового анализа и синтеза у школьников / Ю.Е. Розова, Т.В. Коробченко.// Высшее образование.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 «Редкая птица», 2017. – 304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514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5655827-B42D-4180-88D3-D83F25E4B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4ACCB06-563C-4ADE-B4D6-1FE9F723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955594"/>
            <a:ext cx="1828958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761ECD-D92B-46AE-82CA-640023D28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3220098"/>
            <a:ext cx="2910045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928607-C55C-40FD-B2DF-6CD6A7226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2845509"/>
            <a:ext cx="414988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00A20C1-29A4-43E0-AB15-7931F76F8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332410"/>
            <a:ext cx="2719546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B8670-0DE3-49F6-91AB-95318F5FDF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643468"/>
            <a:ext cx="9144000" cy="361889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3645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FBAD6F72-C016-4AB0-A67A-2C95135C0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90500"/>
            <a:ext cx="10018713" cy="175259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ошибок при нарушении различных форм языкового анализа и синтеза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B539B89F-2AB1-429B-9C3E-9026597D6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1828801"/>
            <a:ext cx="5430983" cy="43226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в искажениях структуры слога и слова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Пропуски согласных при их стечении;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Пропуски гласных букв, перестановки и вставки букв;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Пропуски, добавления и перестановки слогов. </a:t>
            </a:r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B0EC933B-D5F4-49AE-B6E1-E1B4650E9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0582" y="1981199"/>
            <a:ext cx="6151418" cy="453043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Проявляются в искажении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предложения</a:t>
            </a:r>
          </a:p>
          <a:p>
            <a:pPr>
              <a:lnSpc>
                <a:spcPct val="120000"/>
              </a:lnSpc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Слитное написание слов (предлоги);</a:t>
            </a:r>
            <a:endParaRPr lang="ru-RU" sz="3000" dirty="0"/>
          </a:p>
          <a:p>
            <a:pPr>
              <a:lnSpc>
                <a:spcPct val="120000"/>
              </a:lnSpc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Раздельное написание слов (приставки и корни слов),</a:t>
            </a:r>
          </a:p>
          <a:p>
            <a:pPr>
              <a:lnSpc>
                <a:spcPct val="120000"/>
              </a:lnSpc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границ предложения, написание всех слов в предложении слитно.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76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допускаемых ошибок при нарушении языкового анализа и синтеза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1121015" y="1799551"/>
            <a:ext cx="4607188" cy="576262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ошибки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1348079" y="2438400"/>
            <a:ext cx="4895056" cy="326967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Нарушение границ предложения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Слитное написание предлогов с другими словами.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Слитное написание слов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Раздельное написание частей слова.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769651" y="1794163"/>
            <a:ext cx="4622537" cy="576262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ошибочного письма</a:t>
            </a:r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>
          <a:xfrm>
            <a:off x="6607967" y="2382982"/>
            <a:ext cx="4895056" cy="3629891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Пришла весна. Светит яркое солнышко. (Пришла весна светит яркое солнышко.) – По дорогам журчат шумные ручьи. Кругом лужи. (По дорогам журчат шумные ручьи. кругом лужи.)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в тени леса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втени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леса)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по дорогам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подорогам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все рады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всерады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на лесных озерах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налесныхозерах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затопила (за топила)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пришла (при шла)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5749636" y="2701636"/>
            <a:ext cx="978408" cy="173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749636" y="4533899"/>
            <a:ext cx="978408" cy="159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749636" y="5375564"/>
            <a:ext cx="978408" cy="193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749636" y="6068291"/>
            <a:ext cx="978408" cy="193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958488" y="268598"/>
            <a:ext cx="5435382" cy="5899354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Пропуски согласных: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в середине слова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в конце слова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Пропуски гласных: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в середине слова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в конце слова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Перестановки слогов.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Пропуски слогов.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Добавления слогов.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Добавление гласных.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Пропуски слов.</a:t>
            </a: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620752" y="127819"/>
            <a:ext cx="5281195" cy="6213987"/>
          </a:xfrm>
        </p:spPr>
        <p:txBody>
          <a:bodyPr>
            <a:no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кругом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кугом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весна (вена)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по дорогам (по дорога), кричат (крича)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воробьи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вробьи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весне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солнышко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солнышк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треснул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треснл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по дорогам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радогам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затопила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запитола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низкие (низки), озерах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зерах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кругом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кругугом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треснул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тресунул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На лесных озёрах треснул лёд. (На озёрах треснул лёд.)</a:t>
            </a:r>
          </a:p>
        </p:txBody>
      </p:sp>
      <p:sp>
        <p:nvSpPr>
          <p:cNvPr id="36" name="Стрелка вправо 35"/>
          <p:cNvSpPr/>
          <p:nvPr/>
        </p:nvSpPr>
        <p:spPr>
          <a:xfrm>
            <a:off x="5055116" y="3904537"/>
            <a:ext cx="1338751" cy="1088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5082831" y="1894603"/>
            <a:ext cx="1338751" cy="10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5082831" y="730607"/>
            <a:ext cx="1338751" cy="10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5055116" y="2953463"/>
            <a:ext cx="1338751" cy="1088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5055118" y="5326373"/>
            <a:ext cx="1338751" cy="12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5055117" y="4360132"/>
            <a:ext cx="1338751" cy="1088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5068975" y="4769706"/>
            <a:ext cx="1338751" cy="1088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68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C9FD5-FD07-455B-953F-72E98030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9050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 по преодолению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дисграфии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фоне нарушения языкового анализа и синтеза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55EBAF-C354-43DA-A729-7FBA04187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40085"/>
            <a:ext cx="10018713" cy="3651115"/>
          </a:xfrm>
        </p:spPr>
        <p:txBody>
          <a:bodyPr/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языкового анализа и синтеза на уровне предложений; 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слогового анализа и синтеза;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фонематического восприятия, фонематического анализа и синтеза.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24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языкового анализа и синтеза на уровне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деформированного текста;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совершенствованию текста;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предложений из сплошного текста;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текста из отдельных предложений.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81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0456" y="0"/>
            <a:ext cx="10018713" cy="1752599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Виды заданий для развития языкового анализа и синтеза на уровне предложений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5874" y="1690254"/>
            <a:ext cx="10222781" cy="5167746"/>
          </a:xfrm>
        </p:spPr>
        <p:txBody>
          <a:bodyPr>
            <a:normAutofit fontScale="85000" lnSpcReduction="10000"/>
          </a:bodyPr>
          <a:lstStyle/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Составить предложение из слов, данных в беспорядке.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Например: 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 опорой на наглядность: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«гуляет, дворе, с, Петя, во, собакой» — Петя гуляет с собакой во дворе.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Без опоры на наглядность: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«дымок, идёт, трубы, из» — Из трубы идёт дымок. «орехи, в, белка, прячет, дупло» — Белка прячет орехи в дупло. «поливает, лейки, Коля, из, цветы» — Коля поливает цветы из лейки.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Составить предложения по нескольким картинкам, на которых изображён один и тот же предмет в различных ситуациях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(мяч лежит на полке, на мяч села муха, мальчик играет с мячом).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Предлагаем придумать предложения по картинкам. Затем называют предложение, в котором слово находится первым в предложении, затем предложение, в котором это слово на втором месте, далее – на третьем месте.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82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942109" y="526473"/>
            <a:ext cx="5846619" cy="1773382"/>
          </a:xfrm>
        </p:spPr>
        <p:txBody>
          <a:bodyPr>
            <a:normAutofit/>
          </a:bodyPr>
          <a:lstStyle/>
          <a:p>
            <a:pPr marL="457200" lvl="0" indent="-457200" algn="ctr">
              <a:buFont typeface="Arial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графической схеме придумать предложение;</a:t>
            </a:r>
          </a:p>
          <a:p>
            <a:pPr algn="ctr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34922" y="588097"/>
            <a:ext cx="4952278" cy="1836448"/>
          </a:xfrm>
        </p:spPr>
        <p:txBody>
          <a:bodyPr>
            <a:normAutofit fontScale="62500" lnSpcReduction="20000"/>
          </a:bodyPr>
          <a:lstStyle/>
          <a:p>
            <a:pPr marL="457200" lvl="0" indent="-457200" algn="ctr">
              <a:buFont typeface="Arial" pitchFamily="34" charset="0"/>
              <a:buChar char="•"/>
            </a:pPr>
            <a:r>
              <a:rPr lang="ru-RU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место слова в предложении (какое по счёту указанное слово).  </a:t>
            </a:r>
          </a:p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5890" y="2181514"/>
            <a:ext cx="2885283" cy="3942195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7476" y="2687782"/>
            <a:ext cx="4945217" cy="2895600"/>
          </a:xfrm>
        </p:spPr>
      </p:pic>
    </p:spTree>
    <p:extLst>
      <p:ext uri="{BB962C8B-B14F-4D97-AF65-F5344CB8AC3E}">
        <p14:creationId xmlns:p14="http://schemas.microsoft.com/office/powerpoint/2010/main" val="3773181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2118</Words>
  <Application>Microsoft Office PowerPoint</Application>
  <PresentationFormat>Широкоэкранный</PresentationFormat>
  <Paragraphs>131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Corbel</vt:lpstr>
      <vt:lpstr>Times New Roman</vt:lpstr>
      <vt:lpstr>Wingdings</vt:lpstr>
      <vt:lpstr>Параллакс</vt:lpstr>
      <vt:lpstr>Система работы по преодолению дисграфии на почве нарушения языкового анализа и синтеза.</vt:lpstr>
      <vt:lpstr>Презентация PowerPoint</vt:lpstr>
      <vt:lpstr>Характеристика ошибок при нарушении различных форм языкового анализа и синтеза</vt:lpstr>
      <vt:lpstr>Анализ допускаемых ошибок при нарушении языкового анализа и синтеза </vt:lpstr>
      <vt:lpstr>Презентация PowerPoint</vt:lpstr>
      <vt:lpstr>Направления работы по преодолению дисграфии на фоне нарушения языкового анализа и синтеза</vt:lpstr>
      <vt:lpstr>Развитие языкового анализа и синтеза на уровне предложения. </vt:lpstr>
      <vt:lpstr>Виды заданий для развития языкового анализа и синтеза на уровне предложений</vt:lpstr>
      <vt:lpstr>Презентация PowerPoint</vt:lpstr>
      <vt:lpstr>Выделение предложений из текста </vt:lpstr>
      <vt:lpstr>Развитие навыков слогового анализа и синтеза Этапы: </vt:lpstr>
      <vt:lpstr>Развитие навыков слогового анализа и синтеза Направления работы:</vt:lpstr>
      <vt:lpstr>Виды заданий по развитию слогового анализа и синтеза</vt:lpstr>
      <vt:lpstr>Выделение гласного звука из слова</vt:lpstr>
      <vt:lpstr>Закрепление действия слогового анализа и синтеза</vt:lpstr>
      <vt:lpstr>Развитие фонематического восприятия, фонематического анализа и синтеза. </vt:lpstr>
      <vt:lpstr>Определение последовательности, количества и места звуков по отношению к другим звукам. </vt:lpstr>
      <vt:lpstr>Критерии оценки выполнения заданий</vt:lpstr>
      <vt:lpstr>Примерный материал для использования в работе по преодолению дисграфии на почве нарушения языкового анализа и синтеза</vt:lpstr>
      <vt:lpstr>Список литературы:</vt:lpstr>
      <vt:lpstr>Благодарю за внимание.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по преодолению дисграфии на почве нарушения языкового анализа и синтеза.</dc:title>
  <dc:creator>v.kudashkina@dnevnik.ru</dc:creator>
  <cp:lastModifiedBy>antonesku@dnevnik.ru</cp:lastModifiedBy>
  <cp:revision>22</cp:revision>
  <dcterms:created xsi:type="dcterms:W3CDTF">2020-02-20T11:24:09Z</dcterms:created>
  <dcterms:modified xsi:type="dcterms:W3CDTF">2020-03-05T01:31:23Z</dcterms:modified>
</cp:coreProperties>
</file>