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57" r:id="rId4"/>
    <p:sldId id="273" r:id="rId5"/>
    <p:sldId id="264" r:id="rId6"/>
    <p:sldId id="265" r:id="rId7"/>
    <p:sldId id="271" r:id="rId8"/>
    <p:sldId id="267" r:id="rId9"/>
    <p:sldId id="268" r:id="rId10"/>
    <p:sldId id="272" r:id="rId11"/>
    <p:sldId id="27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C14BD4B-F9D8-4D80-8E5B-35EF89B20705}">
          <p14:sldIdLst>
            <p14:sldId id="256"/>
            <p14:sldId id="258"/>
            <p14:sldId id="257"/>
            <p14:sldId id="273"/>
            <p14:sldId id="264"/>
            <p14:sldId id="265"/>
            <p14:sldId id="271"/>
            <p14:sldId id="267"/>
            <p14:sldId id="268"/>
            <p14:sldId id="272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1" clrIdx="0">
    <p:extLst>
      <p:ext uri="{19B8F6BF-5375-455C-9EA6-DF929625EA0E}">
        <p15:presenceInfo xmlns:p15="http://schemas.microsoft.com/office/powerpoint/2012/main" userId="ДО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0AFA-6232-45D0-A614-0D21E9AD295E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85ACB-EF8D-42A4-B54A-547B12534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3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85ACB-EF8D-42A4-B54A-547B12534A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1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0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8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6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8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1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2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9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1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2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54272-2753-4A49-8BCD-F1343C9B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43A0B-5C30-4DF0-BDBE-1690D711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41B9E-A01E-428D-BA23-2B39349F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98B46-9482-460E-908D-7CE7B7EE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6673B-EF8D-4EB5-8C5A-05DC0DEE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5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9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8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6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7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9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0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C36246-AF79-4BE1-8D9F-38FE84119B2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49B2DA-5EB9-40E8-891A-4823B2C6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83156D8-573B-47D5-BC0F-CE351440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Краевое государственное казенное общеобразовательное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учреждение, реализующее адаптированные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образовательные программы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«Школа-интернат №11»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A48EBD7-1F31-4E23-B85B-82D709A5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701636"/>
            <a:ext cx="10364452" cy="3283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1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жизненных компетенций обучающихся </a:t>
            </a:r>
          </a:p>
          <a:p>
            <a:pPr marL="0" indent="0" algn="ctr">
              <a:buNone/>
            </a:pPr>
            <a:r>
              <a:rPr lang="ru-RU" sz="1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тяжелыми</a:t>
            </a:r>
            <a:r>
              <a:rPr lang="ru-RU" sz="1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множественными</a:t>
            </a:r>
            <a:r>
              <a:rPr lang="ru-RU" sz="1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развития.</a:t>
            </a:r>
          </a:p>
          <a:p>
            <a:pPr marL="0" indent="0" algn="ctr">
              <a:buNone/>
            </a:pPr>
            <a:endParaRPr lang="ru-RU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600" b="1" dirty="0"/>
          </a:p>
          <a:p>
            <a:pPr marL="0" indent="0" algn="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М.И. Швец, тьютор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21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E7FAB-A508-443E-9DE5-49FAA6BF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11" y="678874"/>
            <a:ext cx="10351752" cy="720436"/>
          </a:xfrm>
        </p:spPr>
        <p:txBody>
          <a:bodyPr>
            <a:normAutofit/>
          </a:bodyPr>
          <a:lstStyle/>
          <a:p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Оценочное подведение итогов за год: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9511F4-AB0F-4EC6-A5D9-0B2780328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97C034-3482-41A1-A762-A5B862836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25552"/>
              </p:ext>
            </p:extLst>
          </p:nvPr>
        </p:nvGraphicFramePr>
        <p:xfrm>
          <a:off x="500064" y="1657351"/>
          <a:ext cx="11333500" cy="48148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75162">
                  <a:extLst>
                    <a:ext uri="{9D8B030D-6E8A-4147-A177-3AD203B41FA5}">
                      <a16:colId xmlns:a16="http://schemas.microsoft.com/office/drawing/2014/main" val="2668238592"/>
                    </a:ext>
                  </a:extLst>
                </a:gridCol>
                <a:gridCol w="9358338">
                  <a:extLst>
                    <a:ext uri="{9D8B030D-6E8A-4147-A177-3AD203B41FA5}">
                      <a16:colId xmlns:a16="http://schemas.microsoft.com/office/drawing/2014/main" val="2970696858"/>
                    </a:ext>
                  </a:extLst>
                </a:gridCol>
              </a:tblGrid>
              <a:tr h="9748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Обозначения степени самостоятельности обучающегося  при выполнении  действий и операций.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532924"/>
                  </a:ext>
                </a:extLst>
              </a:tr>
              <a:tr h="472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доступно, самостоятельно.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189708"/>
                  </a:ext>
                </a:extLst>
              </a:tr>
              <a:tr h="97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доступно после побуждения взрослого к деятельности.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985973"/>
                  </a:ext>
                </a:extLst>
              </a:tr>
              <a:tr h="97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Действие, навык доступен с незначительной помощью взрослого; совместно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551440"/>
                  </a:ext>
                </a:extLst>
              </a:tr>
              <a:tr h="472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Действие, навык доступен только с помощью взрослого;  совместно.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966899"/>
                  </a:ext>
                </a:extLst>
              </a:tr>
              <a:tr h="472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выполняется взрослым, обучающийся полностью пассивен.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523877"/>
                  </a:ext>
                </a:extLst>
              </a:tr>
              <a:tr h="472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Обучающийся отказывается выполнять действие.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8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53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16B5-9DF0-40F2-B670-F0730BA1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46"/>
            <a:ext cx="10515600" cy="2201380"/>
          </a:xfrm>
        </p:spPr>
        <p:txBody>
          <a:bodyPr>
            <a:normAutofit/>
          </a:bodyPr>
          <a:lstStyle/>
          <a:p>
            <a:pPr algn="just"/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жизненных компетенций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успешной интеграции в социальную среду обучающихся с  тяжелыми множественными нарушениями развития.</a:t>
            </a:r>
          </a:p>
        </p:txBody>
      </p:sp>
      <p:pic>
        <p:nvPicPr>
          <p:cNvPr id="4" name="Рисунок 3" descr="Изображение выглядит как человек, внутренний, ребено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66A9940-1FA0-4AAA-9CD6-D9F0ECAD07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69418"/>
            <a:ext cx="3391377" cy="376992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рава, человек, внешний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7DF5E7A9-9B23-4EB7-AE45-D9CEFB6CBE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277" y="2187526"/>
            <a:ext cx="3582574" cy="3707584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стол, сидит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8F58EEB7-8F08-4B9D-A4F1-58FF9CCB9A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551" y="2644725"/>
            <a:ext cx="3623499" cy="37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2E80-DF81-4B3F-8CD5-09AF1D4BE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3028" y="635818"/>
            <a:ext cx="7317959" cy="458692"/>
          </a:xfrm>
        </p:spPr>
        <p:txBody>
          <a:bodyPr>
            <a:normAutofit fontScale="90000"/>
          </a:bodyPr>
          <a:lstStyle/>
          <a:p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cap="none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внимание.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B1753C-00AC-4E0C-9C5F-0B3EDA8F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903" y="1448093"/>
            <a:ext cx="7181850" cy="51435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A01E8-18A4-4DF1-90B5-D634C720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4902" y="1448093"/>
            <a:ext cx="7181851" cy="51435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92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7F9793-7CD1-4A51-A1ED-1497F21B2596}"/>
              </a:ext>
            </a:extLst>
          </p:cNvPr>
          <p:cNvSpPr/>
          <p:nvPr/>
        </p:nvSpPr>
        <p:spPr>
          <a:xfrm>
            <a:off x="1274938" y="2051368"/>
            <a:ext cx="10196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успешного 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 жизненной </a:t>
            </a:r>
          </a:p>
          <a:p>
            <a:pPr algn="just"/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 ребенка с нарушением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в коррекционно-развивающем пространстве для повышения эффективности 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 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068B9F-EF81-43EE-9730-E822C3B6D65F}"/>
              </a:ext>
            </a:extLst>
          </p:cNvPr>
          <p:cNvSpPr/>
          <p:nvPr/>
        </p:nvSpPr>
        <p:spPr>
          <a:xfrm>
            <a:off x="5403273" y="135791"/>
            <a:ext cx="6068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«Каждый ребёнок,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и с проблемами в развитии, 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достойную жизнь».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162CD1-62B5-4FAF-B92D-2B0D15DB299B}"/>
              </a:ext>
            </a:extLst>
          </p:cNvPr>
          <p:cNvSpPr txBox="1">
            <a:spLocks/>
          </p:cNvSpPr>
          <p:nvPr/>
        </p:nvSpPr>
        <p:spPr>
          <a:xfrm>
            <a:off x="1274938" y="3621028"/>
            <a:ext cx="10196626" cy="222555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подготовить обучающихся с тяжелыми множественными нарушениями развития к самостоятельной жизни в окружающем социуме.</a:t>
            </a:r>
          </a:p>
        </p:txBody>
      </p:sp>
    </p:spTree>
    <p:extLst>
      <p:ext uri="{BB962C8B-B14F-4D97-AF65-F5344CB8AC3E}">
        <p14:creationId xmlns:p14="http://schemas.microsoft.com/office/powerpoint/2010/main" val="194980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7B1B62-F482-46E7-8C44-8F4569193AD5}"/>
              </a:ext>
            </a:extLst>
          </p:cNvPr>
          <p:cNvSpPr/>
          <p:nvPr/>
        </p:nvSpPr>
        <p:spPr>
          <a:xfrm>
            <a:off x="1731818" y="512618"/>
            <a:ext cx="8811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 с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тяжелыми множественными нарушениями в развитии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определенные знания, умения и навыки, необходимые ребенку в повседневной жизни, которые формируются с помощью коммуникации, социально-бытовой адаптации и социализации и приобретения 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опыта.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внешний, человек, мужчин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93CBD21-F70C-41AC-A71A-B1AD027DF6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8" y="2923307"/>
            <a:ext cx="4488873" cy="3782293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внутренний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0DBB4FD9-D32C-4685-B188-586DD9A7C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165" y="2923307"/>
            <a:ext cx="4488873" cy="37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4BF73-45FB-468B-BE86-99EF79A7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24" y="166255"/>
            <a:ext cx="10364451" cy="24383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тьюторского сопровождения, в разделе социально- эмоциональное развитие, прописаны разделы жизненных компетенций, которые должны быть сформированы на 2019-2020гг: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2FFF24-1D99-459B-A56C-F7B1EEFDCD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385455"/>
            <a:ext cx="10363826" cy="3214255"/>
          </a:xfrm>
        </p:spPr>
        <p:txBody>
          <a:bodyPr>
            <a:normAutofit fontScale="25000" lnSpcReduction="20000"/>
          </a:bodyPr>
          <a:lstStyle/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расстегивание (развязывание) липучки (молнии, пуговицы, ремня, шнурка).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застегивание (завязывание) липучки (молнии, пуговицы, кнопки, ремня, шнурка).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своего внешнего вида.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лицевой (изнаночной), передней (задней) стороны одежды, верха (низа) одежды.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выворачивание одежды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присоединиться к играющим детям.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играть по правилам простой игры.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интереса к взаимодействию с другими детьми и взрослыми в игровой деятельности.</a:t>
            </a:r>
          </a:p>
          <a:p>
            <a:r>
              <a:rPr lang="ru-RU" sz="9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не ссорясь, вместе пользоваться игрушками, книгами.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55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F0044-BE98-4999-8295-007176DC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0"/>
            <a:ext cx="10612581" cy="8326581"/>
          </a:xfrm>
        </p:spPr>
        <p:txBody>
          <a:bodyPr>
            <a:normAutofit/>
          </a:bodyPr>
          <a:lstStyle/>
          <a:p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примера рассмотрим несколько умений которые формируются в течении учебного года: 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застегивать, расстегивать одежду.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за внешним видом.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присоединиться к играющим детям.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играть по правилам простой игры. 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7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CA7266-C4D4-4398-8D96-F252967D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914400"/>
            <a:ext cx="10363825" cy="3920835"/>
          </a:xfrm>
        </p:spPr>
        <p:txBody>
          <a:bodyPr>
            <a:normAutofit/>
          </a:bodyPr>
          <a:lstStyle/>
          <a:p>
            <a:pPr algn="l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застегивать, расстегивать одежду.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алгоритму. (Игра «Одень куклу на прогулку» и т.д.).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1D61CB4F-7B0E-48AF-9377-9FAA8189F9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85450"/>
            <a:ext cx="1036382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" name="Рисунок 2" descr="Изображение выглядит как внутренний, человек, мужч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32679DF4-6C23-4E70-A733-EECB8E9230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6313" y="1932994"/>
            <a:ext cx="2438401" cy="18420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человек, ребенок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6DDF13B5-5F5F-45CC-BA5B-5F5A969CAE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80888" y="1905285"/>
            <a:ext cx="2438401" cy="184207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4DA17F24-E89B-4BC4-86EA-158570B29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09124" y="1905286"/>
            <a:ext cx="2438401" cy="184207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внутренний, сидит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7C619DB4-7004-4743-84B8-062162F0D2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56746" y="1932994"/>
            <a:ext cx="2493818" cy="18420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B2E360C2-15AB-4E1B-9143-245B6DBE84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904" y="4509939"/>
            <a:ext cx="2493818" cy="184207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сидит, молодо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28C13540-B133-42DA-845C-9B166C3E5D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35730" y="4620203"/>
            <a:ext cx="2438402" cy="173239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еловек, женщина, смотрит,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AFC99D53-3FDE-40CD-97E2-1737BC3DA4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9244" y="4489877"/>
            <a:ext cx="2438402" cy="188220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внутренний, женщина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D817104B-E419-4CA8-91A6-9D051BBE61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81951" y="4484735"/>
            <a:ext cx="2443411" cy="18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84F57-CBC2-49D9-9A08-D8EE1252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72" y="146228"/>
            <a:ext cx="9993927" cy="1751846"/>
          </a:xfrm>
        </p:spPr>
        <p:txBody>
          <a:bodyPr>
            <a:normAutofit fontScale="90000"/>
          </a:bodyPr>
          <a:lstStyle/>
          <a:p>
            <a:pPr algn="l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за внешним видом.</a:t>
            </a:r>
            <a:b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Выворачивание одежды.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заправляться.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складывать вещи на место.</a:t>
            </a:r>
            <a:b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79EA5-E6B0-4C5F-AEFE-EC10D866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1402"/>
            <a:ext cx="10295695" cy="487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внутренний, человек, мужчина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AAF87AA7-13A1-49ED-820F-CEB5A1EB72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8524" y="2008366"/>
            <a:ext cx="2302198" cy="17584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ол, сидит, молодой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771E4B1C-DBD3-4316-AB2D-79EDC68C4D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97323" y="2008366"/>
            <a:ext cx="2325909" cy="1758461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8C738BB-A643-425E-8D68-5674B7872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58356" y="1958236"/>
            <a:ext cx="2302198" cy="188507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стол, внутрен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CAE016B4-E537-406E-B9EA-6F67FB64F7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77426" y="2020881"/>
            <a:ext cx="2350939" cy="175846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ол, бумага, сидит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7B24242A-11E5-41FA-8C5D-AA8462766B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6700" y="4537716"/>
            <a:ext cx="2521738" cy="177116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олодо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9A4375C-1706-43BA-87C4-9CCAE8453E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0986" y="4544065"/>
            <a:ext cx="2575134" cy="17584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тол, мальчи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7B751BE1-0094-486E-B2EF-729322FD9F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28925" y="4480761"/>
            <a:ext cx="2575135" cy="188507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тол, женщина, молодой, режет&#10;&#10;Автоматически созданное описание">
            <a:extLst>
              <a:ext uri="{FF2B5EF4-FFF2-40B4-BE49-F238E27FC236}">
                <a16:creationId xmlns:a16="http://schemas.microsoft.com/office/drawing/2014/main" id="{CF246469-6383-4C3A-B08E-ACBF971F27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33371" y="4517364"/>
            <a:ext cx="2521741" cy="17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2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EAED-F3BE-4889-B7F5-B05200CC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982"/>
            <a:ext cx="10515600" cy="1959838"/>
          </a:xfrm>
        </p:spPr>
        <p:txBody>
          <a:bodyPr>
            <a:normAutofit fontScale="90000"/>
          </a:bodyPr>
          <a:lstStyle/>
          <a:p>
            <a:pPr algn="l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присоединиться к играющим детям.</a:t>
            </a:r>
            <a:b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Физминутки.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на переменах.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внутренний, спорт, потолок, игра&#10;&#10;Автоматически созданное описание">
            <a:extLst>
              <a:ext uri="{FF2B5EF4-FFF2-40B4-BE49-F238E27FC236}">
                <a16:creationId xmlns:a16="http://schemas.microsoft.com/office/drawing/2014/main" id="{E8C0FDFC-993E-411A-B1B3-F68BA094C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016" y="3590887"/>
            <a:ext cx="2419642" cy="3267113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сидит, люди&#10;&#10;Автоматически созданное описание">
            <a:extLst>
              <a:ext uri="{FF2B5EF4-FFF2-40B4-BE49-F238E27FC236}">
                <a16:creationId xmlns:a16="http://schemas.microsoft.com/office/drawing/2014/main" id="{9ACF0195-AD58-4AD5-9CD7-3B92404BD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74" y="3429000"/>
            <a:ext cx="2419642" cy="340623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ребенок, внутрен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EB72EA28-B013-4724-A4FB-A70DA2F62C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7" y="144312"/>
            <a:ext cx="2419643" cy="3132289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внутренний, ребено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A8B789CB-DC2E-46E7-9BEC-D6255CB4FD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426" y="731527"/>
            <a:ext cx="2419642" cy="3267114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собака, сидит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3F84EF6A-267A-423C-AFBD-956832FA32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3851">
            <a:off x="1050490" y="1576095"/>
            <a:ext cx="2388754" cy="290859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внутренний, группа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0929F070-9E07-47A9-AAB3-2A4D460614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62" y="768927"/>
            <a:ext cx="2654375" cy="2660073"/>
          </a:xfrm>
          <a:prstGeom prst="rect">
            <a:avLst/>
          </a:prstGeom>
        </p:spPr>
      </p:pic>
      <p:pic>
        <p:nvPicPr>
          <p:cNvPr id="15" name="Объект 14" descr="Изображение выглядит как человек, внутренний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E1CA423C-BFB1-4EEB-AA44-270AB86C2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286" y="4409388"/>
            <a:ext cx="2568145" cy="2325156"/>
          </a:xfrm>
        </p:spPr>
      </p:pic>
      <p:pic>
        <p:nvPicPr>
          <p:cNvPr id="17" name="Рисунок 16" descr="Изображение выглядит как держит, мужчина, маленький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04AE7A5A-E822-410C-AC17-0C3B65D204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92181" y="4257632"/>
            <a:ext cx="2728325" cy="24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8F2C2-E902-433A-82FB-FC95B9E0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695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играть по правилам простой игры.</a:t>
            </a:r>
            <a:br>
              <a:rPr lang="ru-RU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школьных мероприятиях.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 по наглядному образцу.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ролевые игры.</a:t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 descr="Изображение выглядит как человек, внутренний, стол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AB5B7C2A-3FBA-4666-97A7-A7316147B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8" y="1867781"/>
            <a:ext cx="2052741" cy="2750569"/>
          </a:xfrm>
        </p:spPr>
      </p:pic>
      <p:pic>
        <p:nvPicPr>
          <p:cNvPr id="7" name="Рисунок 6" descr="Изображение выглядит как внутренний, стол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8338D65F-2950-41AC-BBA8-9FA4482FC5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661" y="837856"/>
            <a:ext cx="2194564" cy="2750472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мужчина, стол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891A247B-05D1-41CB-9932-48FF5C5CE2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5095" y="1142917"/>
            <a:ext cx="2805433" cy="219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1F2A8A-747D-4D35-98BE-57CAD6174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63" y="3934691"/>
            <a:ext cx="2194565" cy="27449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мальчик, молодо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8C4BCDD9-9E50-405D-A6DC-D4F47FDDE2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87914" y="2837408"/>
            <a:ext cx="2938192" cy="21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8811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805</TotalTime>
  <Words>523</Words>
  <Application>Microsoft Office PowerPoint</Application>
  <PresentationFormat>Широкоэкранный</PresentationFormat>
  <Paragraphs>52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Капля</vt:lpstr>
      <vt:lpstr>Краевое государственное казенное общеобразовательное  учреждение, реализующее адаптированные  образовательные программы  «Школа-интернат №11» </vt:lpstr>
      <vt:lpstr>Презентация PowerPoint</vt:lpstr>
      <vt:lpstr>Презентация PowerPoint</vt:lpstr>
      <vt:lpstr>В программе тьюторского сопровождения, в разделе социально- эмоциональное развитие, прописаны разделы жизненных компетенций, которые должны быть сформированы на 2019-2020гг:    </vt:lpstr>
      <vt:lpstr>В качестве примера рассмотрим несколько умений которые формируются в течении учебного года:   1. Умение застегивать, расстегивать одежду. 2. Контроль за внешним видом. 3. Умение присоединиться к играющим детям. 4. Умение играть по правилам простой игры.      </vt:lpstr>
      <vt:lpstr> 1. Умение застегивать, расстегивать одежду.  Упражнения по алгоритму. (Игра «Одень куклу на прогулку» и т.д.).  </vt:lpstr>
      <vt:lpstr>      2. Контроль за внешним видом. Выворачивание одежды. Аккуратно заправляться. Аккуратно складывать вещи на место. </vt:lpstr>
      <vt:lpstr>  3. Умение присоединиться к играющим детям.  Подвижные игры.  Физминутки.  Игры на переменах. </vt:lpstr>
      <vt:lpstr>4. Умение играть по правилам простой игры. Участие в школьных мероприятиях. Физминутки по наглядному образцу. Сюжетно ролевые игры.     </vt:lpstr>
      <vt:lpstr>Оценочное подведение итогов за год:</vt:lpstr>
      <vt:lpstr>Вывод:  развитие жизненных компетенций способствует успешной интеграции в социальную среду обучающихся с  тяжелыми множественными нарушениями развития.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казенное общеобразовательное  учреждение, реализующее адаптированные  образовательные программы  «Школа-интернат №11» </dc:title>
  <dc:creator>ДОМ</dc:creator>
  <cp:lastModifiedBy>antonesku@dnevnik.ru</cp:lastModifiedBy>
  <cp:revision>137</cp:revision>
  <dcterms:created xsi:type="dcterms:W3CDTF">2020-02-07T03:21:05Z</dcterms:created>
  <dcterms:modified xsi:type="dcterms:W3CDTF">2020-03-05T01:30:39Z</dcterms:modified>
</cp:coreProperties>
</file>