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7" r:id="rId7"/>
    <p:sldId id="268" r:id="rId8"/>
    <p:sldId id="266" r:id="rId9"/>
    <p:sldId id="263" r:id="rId10"/>
    <p:sldId id="264" r:id="rId11"/>
    <p:sldId id="269" r:id="rId12"/>
    <p:sldId id="271" r:id="rId13"/>
    <p:sldId id="276" r:id="rId14"/>
    <p:sldId id="273" r:id="rId15"/>
    <p:sldId id="272" r:id="rId16"/>
    <p:sldId id="274" r:id="rId17"/>
    <p:sldId id="275" r:id="rId18"/>
    <p:sldId id="277" r:id="rId19"/>
    <p:sldId id="278" r:id="rId20"/>
    <p:sldId id="265" r:id="rId21"/>
    <p:sldId id="281" r:id="rId22"/>
    <p:sldId id="280" r:id="rId23"/>
    <p:sldId id="28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lja5564@mail.ru" initials="s" lastIdx="1" clrIdx="0">
    <p:extLst>
      <p:ext uri="{19B8F6BF-5375-455C-9EA6-DF929625EA0E}">
        <p15:presenceInfo xmlns:p15="http://schemas.microsoft.com/office/powerpoint/2012/main" userId="1437ae039028ce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>
      <p:cViewPr varScale="1">
        <p:scale>
          <a:sx n="76" d="100"/>
          <a:sy n="76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Методика</a:t>
            </a:r>
            <a:r>
              <a:rPr lang="ru-RU" baseline="0"/>
              <a:t> запоминания 10 слов</a:t>
            </a:r>
            <a:endParaRPr lang="ru-RU"/>
          </a:p>
        </c:rich>
      </c:tx>
      <c:layout>
        <c:manualLayout>
          <c:xMode val="edge"/>
          <c:yMode val="edge"/>
          <c:x val="0.686122594050743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388813467282105E-2"/>
          <c:y val="5.7983539094650205E-2"/>
          <c:w val="0.91961118653271789"/>
          <c:h val="0.6577638443342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8-4321-A257-EA9B572F0B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9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8-4321-A257-EA9B572F0B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6FF8-4321-A257-EA9B572F0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334352"/>
        <c:axId val="375335336"/>
      </c:barChart>
      <c:catAx>
        <c:axId val="37533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35336"/>
        <c:crosses val="autoZero"/>
        <c:auto val="1"/>
        <c:lblAlgn val="ctr"/>
        <c:lblOffset val="100"/>
        <c:noMultiLvlLbl val="0"/>
      </c:catAx>
      <c:valAx>
        <c:axId val="37533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3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30595654709829"/>
          <c:y val="0.9092257217847769"/>
          <c:w val="0.23951753426655001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Методика пиктограммы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7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4-45A9-B6FC-1B47FC9AF6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5</c:v>
                </c:pt>
                <c:pt idx="1">
                  <c:v>3</c:v>
                </c:pt>
                <c:pt idx="2">
                  <c:v>9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4-45A9-B6FC-1B47FC9AF6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14A4-45A9-B6FC-1B47FC9AF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718728"/>
        <c:axId val="421713480"/>
      </c:barChart>
      <c:catAx>
        <c:axId val="42171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713480"/>
        <c:crosses val="autoZero"/>
        <c:auto val="1"/>
        <c:lblAlgn val="ctr"/>
        <c:lblOffset val="100"/>
        <c:noMultiLvlLbl val="0"/>
      </c:catAx>
      <c:valAx>
        <c:axId val="42171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71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Запоминание</a:t>
            </a:r>
            <a:r>
              <a:rPr lang="ru-RU" baseline="0"/>
              <a:t> картинок</a:t>
            </a:r>
            <a:endParaRPr lang="ru-RU"/>
          </a:p>
        </c:rich>
      </c:tx>
      <c:layout>
        <c:manualLayout>
          <c:xMode val="edge"/>
          <c:yMode val="edge"/>
          <c:x val="0.34121518664333628"/>
          <c:y val="3.5714285714285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4-4843-B203-BF9EF83A9B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9</c:v>
                </c:pt>
                <c:pt idx="9">
                  <c:v>10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4-4843-B203-BF9EF83A9B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E694-4843-B203-BF9EF83A9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713808"/>
        <c:axId val="421712824"/>
      </c:barChart>
      <c:catAx>
        <c:axId val="42171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712824"/>
        <c:crosses val="autoZero"/>
        <c:auto val="1"/>
        <c:lblAlgn val="ctr"/>
        <c:lblOffset val="100"/>
        <c:noMultiLvlLbl val="0"/>
      </c:catAx>
      <c:valAx>
        <c:axId val="42171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71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5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4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5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4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5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3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3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ECCE-9F93-4B34-9000-FBDED5AAA07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FD3C-71FE-47C8-9C63-14AE893F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 адаптированные  основные общеобразовательные программы «Школа-интернат № 11»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эйдетики в работе учителя-дефектолога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894" y="2132856"/>
            <a:ext cx="7556740" cy="35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80526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Степанова О.В.</a:t>
            </a:r>
          </a:p>
        </p:txBody>
      </p:sp>
    </p:spTree>
    <p:extLst>
      <p:ext uri="{BB962C8B-B14F-4D97-AF65-F5344CB8AC3E}">
        <p14:creationId xmlns:p14="http://schemas.microsoft.com/office/powerpoint/2010/main" val="101789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C9516-7FAF-4904-AE19-E6B6455D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Запоминание слов по цепочке</a:t>
            </a:r>
          </a:p>
        </p:txBody>
      </p:sp>
      <p:pic>
        <p:nvPicPr>
          <p:cNvPr id="9" name="Объект 8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54284DE-6CDB-42B5-8CE7-F7BE5FAE5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709" y="1600200"/>
            <a:ext cx="6212581" cy="4525963"/>
          </a:xfrm>
        </p:spPr>
      </p:pic>
    </p:spTree>
    <p:extLst>
      <p:ext uri="{BB962C8B-B14F-4D97-AF65-F5344CB8AC3E}">
        <p14:creationId xmlns:p14="http://schemas.microsoft.com/office/powerpoint/2010/main" val="186801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C9516-7FAF-4904-AE19-E6B6455D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Запоминание слов по цепочке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E74380F-2F09-4858-97B4-BAAFAE851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292779"/>
              </p:ext>
            </p:extLst>
          </p:nvPr>
        </p:nvGraphicFramePr>
        <p:xfrm>
          <a:off x="683569" y="1268760"/>
          <a:ext cx="2520279" cy="484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04">
                  <a:extLst>
                    <a:ext uri="{9D8B030D-6E8A-4147-A177-3AD203B41FA5}">
                      <a16:colId xmlns:a16="http://schemas.microsoft.com/office/drawing/2014/main" val="2321254621"/>
                    </a:ext>
                  </a:extLst>
                </a:gridCol>
                <a:gridCol w="1247853">
                  <a:extLst>
                    <a:ext uri="{9D8B030D-6E8A-4147-A177-3AD203B41FA5}">
                      <a16:colId xmlns:a16="http://schemas.microsoft.com/office/drawing/2014/main" val="3536974182"/>
                    </a:ext>
                  </a:extLst>
                </a:gridCol>
                <a:gridCol w="997922">
                  <a:extLst>
                    <a:ext uri="{9D8B030D-6E8A-4147-A177-3AD203B41FA5}">
                      <a16:colId xmlns:a16="http://schemas.microsoft.com/office/drawing/2014/main" val="1128556817"/>
                    </a:ext>
                  </a:extLst>
                </a:gridCol>
              </a:tblGrid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Фамилия  имя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Запоминание слов Лурия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698166752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Буянтуев Петр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871093524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Булашенко Егор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3922150548"/>
                  </a:ext>
                </a:extLst>
              </a:tr>
              <a:tr h="365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Ибрагимова Алина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4093408528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Живоглядов Давид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2022300250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Матвеев Артем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3495578379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Полумыскина</a:t>
                      </a:r>
                      <a:r>
                        <a:rPr lang="ru-RU" sz="1000" dirty="0">
                          <a:effectLst/>
                        </a:rPr>
                        <a:t> Дарина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1751884588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Фирсанова Вера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3263174005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Араев Александр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2579521896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Большев Владимир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1410659718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Кузнецова Анна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4120890491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Мартынова Мария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684076562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Пашко Максим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522758149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Роптанов Владимир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684334409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Имайкина Наталья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364065417"/>
                  </a:ext>
                </a:extLst>
              </a:tr>
              <a:tr h="182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Сухов Александр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1158992890"/>
                  </a:ext>
                </a:extLst>
              </a:tr>
              <a:tr h="377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Тимохина Александра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3/3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7" marR="59207" marT="0" marB="0"/>
                </a:tc>
                <a:extLst>
                  <a:ext uri="{0D108BD9-81ED-4DB2-BD59-A6C34878D82A}">
                    <a16:rowId xmlns:a16="http://schemas.microsoft.com/office/drawing/2014/main" val="50420942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935F7AB-6210-4968-AA7A-408AD6938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909654"/>
              </p:ext>
            </p:extLst>
          </p:nvPr>
        </p:nvGraphicFramePr>
        <p:xfrm>
          <a:off x="3779912" y="1700808"/>
          <a:ext cx="468051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B003A5-40DB-4C7D-83FF-C87338C8F9B6}"/>
              </a:ext>
            </a:extLst>
          </p:cNvPr>
          <p:cNvSpPr txBox="1"/>
          <p:nvPr/>
        </p:nvSpPr>
        <p:spPr>
          <a:xfrm>
            <a:off x="3923928" y="4869160"/>
            <a:ext cx="4762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память учащихся, не следует ожидать мгновенных результатов. Это очень долгая и трудная работа. Но ее необходимо проводить для того, чтобы учащиеся научились управлять своей памятью, сделали ее безотказным оружием, помогающим в работе. Память надо настойчиво развивать, формировать, а не относиться к ней как к врожденной и неизменной. Результаты у детей положительные. Даже Тимохина А. запомнила 3 слова из 10 и смогла повторить стихотворение по пиктограмме, пусть и с 8 раза. Результаты в таблице.</a:t>
            </a:r>
          </a:p>
        </p:txBody>
      </p:sp>
    </p:spTree>
    <p:extLst>
      <p:ext uri="{BB962C8B-B14F-4D97-AF65-F5344CB8AC3E}">
        <p14:creationId xmlns:p14="http://schemas.microsoft.com/office/powerpoint/2010/main" val="140299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54C30-532B-4C65-ABA4-4620972E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5532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стихотворений, загадок по пиктограммам</a:t>
            </a:r>
          </a:p>
        </p:txBody>
      </p:sp>
      <p:pic>
        <p:nvPicPr>
          <p:cNvPr id="5" name="Объект 4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E80FE3A1-D393-4D89-AC41-7527C5153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165" y="2528615"/>
            <a:ext cx="4060255" cy="3456384"/>
          </a:xfrm>
        </p:spPr>
      </p:pic>
      <p:pic>
        <p:nvPicPr>
          <p:cNvPr id="1028" name="Picture 4" descr="Картинки по запросу &quot;Стихотворения пиктограммы&quot;">
            <a:extLst>
              <a:ext uri="{FF2B5EF4-FFF2-40B4-BE49-F238E27FC236}">
                <a16:creationId xmlns:a16="http://schemas.microsoft.com/office/drawing/2014/main" id="{556037DF-27E5-496D-BF14-6DE2959E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52529" cy="25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тихотворения пиктограммы&quot;">
            <a:extLst>
              <a:ext uri="{FF2B5EF4-FFF2-40B4-BE49-F238E27FC236}">
                <a16:creationId xmlns:a16="http://schemas.microsoft.com/office/drawing/2014/main" id="{8F8057FC-EF11-46FF-A774-4F20DBC4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451" y="1357882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708B6-A8B8-4D2B-8D7C-B6CD16BEEC37}"/>
              </a:ext>
            </a:extLst>
          </p:cNvPr>
          <p:cNvSpPr txBox="1"/>
          <p:nvPr/>
        </p:nvSpPr>
        <p:spPr>
          <a:xfrm>
            <a:off x="683568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Владимир Р.</a:t>
            </a:r>
          </a:p>
        </p:txBody>
      </p:sp>
    </p:spTree>
    <p:extLst>
      <p:ext uri="{BB962C8B-B14F-4D97-AF65-F5344CB8AC3E}">
        <p14:creationId xmlns:p14="http://schemas.microsoft.com/office/powerpoint/2010/main" val="317328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BBE8D0-71D4-4384-8E04-A13949CC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4330824" cy="5577483"/>
          </a:xfrm>
        </p:spPr>
        <p:txBody>
          <a:bodyPr>
            <a:normAutofit lnSpcReduction="10000"/>
          </a:bodyPr>
          <a:lstStyle/>
          <a:p>
            <a:r>
              <a:rPr lang="ru-RU" sz="1900" b="1" i="1" dirty="0"/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любимых учениками методов эйдетики является метод пиктограмм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получают большое удовольствие и удовлетворение от выполненных заданий. Что такое пиктограмма? Это письмо, которое состоит из знаков и рисунков, пожалуй, это самый древний вид письменности, с помощью которого люди могли передавать друг другу информацию. Пиктограммы повсюду вокруг нас. Знаки, стрелки, маленькие рисунки несут в себе много информации – изображение гантели ассоциируется со спортивным залом, ложка с вилкой – с местом общественного питания и т.д. Пиктограммы очень хорошо использовать при обработке текстов и стихотворений. Запоминание с помощью пиктограмм позволяет учить стихотворения легко за счет привлечения образного мышления, которое, как правило, позволяет усваивать информацию в несколько раз эффективнее по сравнению с простой «зубрежкой». 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977F341-C450-4745-A1BC-994D47008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379094"/>
              </p:ext>
            </p:extLst>
          </p:nvPr>
        </p:nvGraphicFramePr>
        <p:xfrm>
          <a:off x="4499992" y="1828800"/>
          <a:ext cx="3672408" cy="41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20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33F97-8D89-409A-B0E5-831AF48C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можно проследить по заучиванию стихов по пиктограммам на начало и конец года. В диаграмме отражается количество попыток рассказать стихотворение по нарисованной пиктограмме, количество к концу года уменьшается.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2002CF6-8681-4ED6-AF29-ABF0B5A7C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03546"/>
              </p:ext>
            </p:extLst>
          </p:nvPr>
        </p:nvGraphicFramePr>
        <p:xfrm>
          <a:off x="683568" y="1484784"/>
          <a:ext cx="3798888" cy="4641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054">
                  <a:extLst>
                    <a:ext uri="{9D8B030D-6E8A-4147-A177-3AD203B41FA5}">
                      <a16:colId xmlns:a16="http://schemas.microsoft.com/office/drawing/2014/main" val="3987532401"/>
                    </a:ext>
                  </a:extLst>
                </a:gridCol>
                <a:gridCol w="1804948">
                  <a:extLst>
                    <a:ext uri="{9D8B030D-6E8A-4147-A177-3AD203B41FA5}">
                      <a16:colId xmlns:a16="http://schemas.microsoft.com/office/drawing/2014/main" val="2001988399"/>
                    </a:ext>
                  </a:extLst>
                </a:gridCol>
                <a:gridCol w="1596886">
                  <a:extLst>
                    <a:ext uri="{9D8B030D-6E8A-4147-A177-3AD203B41FA5}">
                      <a16:colId xmlns:a16="http://schemas.microsoft.com/office/drawing/2014/main" val="1219603163"/>
                    </a:ext>
                  </a:extLst>
                </a:gridCol>
              </a:tblGrid>
              <a:tr h="820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Фамилия  имя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Запоминание стихотворений по пиктограммам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(попытки).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2582869769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Буянтуев Петр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8/5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1386391636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Булашенко Егор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2122864250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Ибрагимова Алина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6/5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2006059888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Живоглядов Давид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259299595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Матвеев Артем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4042441391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Полумыскина Дарина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672724303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Фирсанова Вера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4001252163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Араев Александр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539802652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Большев Владимир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4259587839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Кузнецова Анна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4228986301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Мартынова Мария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7/4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414182903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Пашко Максим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712050964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Роптанов Владимир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3086892805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Имайкина Наталья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2443943838"/>
                  </a:ext>
                </a:extLst>
              </a:tr>
              <a:tr h="155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Сухов Александр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838578027"/>
                  </a:ext>
                </a:extLst>
              </a:tr>
              <a:tr h="32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Тимохина Александра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10/9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46" marR="52846" marT="0" marB="0"/>
                </a:tc>
                <a:extLst>
                  <a:ext uri="{0D108BD9-81ED-4DB2-BD59-A6C34878D82A}">
                    <a16:rowId xmlns:a16="http://schemas.microsoft.com/office/drawing/2014/main" val="188623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6D3C1-7403-4962-B9DD-F7FBC6D1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картинок (оживление образов)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399A40A-FEEC-47FD-BAE1-E850CFD6D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880474"/>
              </p:ext>
            </p:extLst>
          </p:nvPr>
        </p:nvGraphicFramePr>
        <p:xfrm>
          <a:off x="457201" y="1556793"/>
          <a:ext cx="2818654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02">
                  <a:extLst>
                    <a:ext uri="{9D8B030D-6E8A-4147-A177-3AD203B41FA5}">
                      <a16:colId xmlns:a16="http://schemas.microsoft.com/office/drawing/2014/main" val="859337244"/>
                    </a:ext>
                  </a:extLst>
                </a:gridCol>
                <a:gridCol w="1395586">
                  <a:extLst>
                    <a:ext uri="{9D8B030D-6E8A-4147-A177-3AD203B41FA5}">
                      <a16:colId xmlns:a16="http://schemas.microsoft.com/office/drawing/2014/main" val="3535993018"/>
                    </a:ext>
                  </a:extLst>
                </a:gridCol>
                <a:gridCol w="1116066">
                  <a:extLst>
                    <a:ext uri="{9D8B030D-6E8A-4147-A177-3AD203B41FA5}">
                      <a16:colId xmlns:a16="http://schemas.microsoft.com/office/drawing/2014/main" val="3244994551"/>
                    </a:ext>
                  </a:extLst>
                </a:gridCol>
              </a:tblGrid>
              <a:tr h="414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  имя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Запоминание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картинок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70213"/>
                  </a:ext>
                </a:extLst>
              </a:tr>
              <a:tr h="20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Буянтуев</a:t>
                      </a:r>
                      <a:r>
                        <a:rPr lang="ru-RU" sz="1200" dirty="0">
                          <a:effectLst/>
                        </a:rPr>
                        <a:t> Петр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3/7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3073"/>
                  </a:ext>
                </a:extLst>
              </a:tr>
              <a:tr h="20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Булашенко Егор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5/8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582114"/>
                  </a:ext>
                </a:extLst>
              </a:tr>
              <a:tr h="414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Ибрагимова Алина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4/8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761451"/>
                  </a:ext>
                </a:extLst>
              </a:tr>
              <a:tr h="414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Живоглядов Давид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454880"/>
                  </a:ext>
                </a:extLst>
              </a:tr>
              <a:tr h="20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Матвеев Артем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812914"/>
                  </a:ext>
                </a:extLst>
              </a:tr>
              <a:tr h="414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Полумыскина Дарина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58299"/>
                  </a:ext>
                </a:extLst>
              </a:tr>
              <a:tr h="20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Фирсанова Вера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39287"/>
                  </a:ext>
                </a:extLst>
              </a:tr>
              <a:tr h="20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Араев Александр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6/10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52386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080D105-6C9A-4A05-96AD-3C4FDB9C9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780850"/>
              </p:ext>
            </p:extLst>
          </p:nvPr>
        </p:nvGraphicFramePr>
        <p:xfrm>
          <a:off x="3275855" y="1916832"/>
          <a:ext cx="541094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01ED152-E196-4492-B389-AFAA93498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64706"/>
              </p:ext>
            </p:extLst>
          </p:nvPr>
        </p:nvGraphicFramePr>
        <p:xfrm>
          <a:off x="457202" y="4221089"/>
          <a:ext cx="2818654" cy="2362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02">
                  <a:extLst>
                    <a:ext uri="{9D8B030D-6E8A-4147-A177-3AD203B41FA5}">
                      <a16:colId xmlns:a16="http://schemas.microsoft.com/office/drawing/2014/main" val="3969104276"/>
                    </a:ext>
                  </a:extLst>
                </a:gridCol>
                <a:gridCol w="1395586">
                  <a:extLst>
                    <a:ext uri="{9D8B030D-6E8A-4147-A177-3AD203B41FA5}">
                      <a16:colId xmlns:a16="http://schemas.microsoft.com/office/drawing/2014/main" val="3682060664"/>
                    </a:ext>
                  </a:extLst>
                </a:gridCol>
                <a:gridCol w="1116066">
                  <a:extLst>
                    <a:ext uri="{9D8B030D-6E8A-4147-A177-3AD203B41FA5}">
                      <a16:colId xmlns:a16="http://schemas.microsoft.com/office/drawing/2014/main" val="983311951"/>
                    </a:ext>
                  </a:extLst>
                </a:gridCol>
              </a:tblGrid>
              <a:tr h="435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Большев Владимир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5/9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228681"/>
                  </a:ext>
                </a:extLst>
              </a:tr>
              <a:tr h="211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Кузнецова Анна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719000"/>
                  </a:ext>
                </a:extLst>
              </a:tr>
              <a:tr h="211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Мартынова Мария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4/8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592106"/>
                  </a:ext>
                </a:extLst>
              </a:tr>
              <a:tr h="211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Пашко Максим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5/9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940079"/>
                  </a:ext>
                </a:extLst>
              </a:tr>
              <a:tr h="435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Роптанов Владимир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5/9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10742"/>
                  </a:ext>
                </a:extLst>
              </a:tr>
              <a:tr h="211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Имайкина Наталья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658529"/>
                  </a:ext>
                </a:extLst>
              </a:tr>
              <a:tr h="211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Сухов Александр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386154"/>
                  </a:ext>
                </a:extLst>
              </a:tr>
              <a:tr h="435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Тимохина Александра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3/4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66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8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05314-D506-4EA1-9040-E1C3474E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Цицерона или метод римской комнаты</a:t>
            </a:r>
          </a:p>
        </p:txBody>
      </p:sp>
      <p:pic>
        <p:nvPicPr>
          <p:cNvPr id="7170" name="Picture 2" descr="Картинки по запросу &quot;метод цицерона пример&quot;">
            <a:extLst>
              <a:ext uri="{FF2B5EF4-FFF2-40B4-BE49-F238E27FC236}">
                <a16:creationId xmlns:a16="http://schemas.microsoft.com/office/drawing/2014/main" id="{EAD0D1D6-0C8F-4F26-9C51-116EE1BD5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8575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1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42E45-214C-4A0A-A3D8-4F1375A5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ассоциации   цифры с предметом.</a:t>
            </a:r>
          </a:p>
        </p:txBody>
      </p:sp>
      <p:pic>
        <p:nvPicPr>
          <p:cNvPr id="6146" name="Picture 2" descr="Картинки по запросу &quot;метод ассоциации цифры с предметом&quot;">
            <a:extLst>
              <a:ext uri="{FF2B5EF4-FFF2-40B4-BE49-F238E27FC236}">
                <a16:creationId xmlns:a16="http://schemas.microsoft.com/office/drawing/2014/main" id="{244A5A09-AC11-4728-88AD-F8B9D7DD66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95117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метод ассоциации цифры с предметом&quot;">
            <a:extLst>
              <a:ext uri="{FF2B5EF4-FFF2-40B4-BE49-F238E27FC236}">
                <a16:creationId xmlns:a16="http://schemas.microsoft.com/office/drawing/2014/main" id="{6AA32773-0D5D-45D1-8EF2-EABBBE26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32452"/>
            <a:ext cx="3028950" cy="25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метод ассоциации цифры с предметом&quot;">
            <a:extLst>
              <a:ext uri="{FF2B5EF4-FFF2-40B4-BE49-F238E27FC236}">
                <a16:creationId xmlns:a16="http://schemas.microsoft.com/office/drawing/2014/main" id="{BBFEA598-BFE4-4E85-BE99-0F37548D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06" y="3386434"/>
            <a:ext cx="39338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&quot;фиксики умножение на 9&quot;">
            <a:extLst>
              <a:ext uri="{FF2B5EF4-FFF2-40B4-BE49-F238E27FC236}">
                <a16:creationId xmlns:a16="http://schemas.microsoft.com/office/drawing/2014/main" id="{47024CB3-75D2-45B0-9A37-61014F09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95267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&quot;фиксики умножение на 9&quot;">
            <a:extLst>
              <a:ext uri="{FF2B5EF4-FFF2-40B4-BE49-F238E27FC236}">
                <a16:creationId xmlns:a16="http://schemas.microsoft.com/office/drawing/2014/main" id="{D759C74D-B25B-4BB6-A0D1-0E578694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524" y="47355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артинки по запросу &quot;карты на умножение&quot;">
            <a:extLst>
              <a:ext uri="{FF2B5EF4-FFF2-40B4-BE49-F238E27FC236}">
                <a16:creationId xmlns:a16="http://schemas.microsoft.com/office/drawing/2014/main" id="{6AA047D3-6FD3-497F-8EC2-71592B15D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719" y="4548484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3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263F9-6C43-4A8D-A5BB-325D0AAC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этикетки.  Метод созвучий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A7DF0-821F-4D1A-82A3-35D983F0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Самый простой и древний метод запоминания иностранных слов. Повесьте</a:t>
            </a:r>
            <a:br>
              <a:rPr lang="ru-RU" dirty="0"/>
            </a:br>
            <a:r>
              <a:rPr lang="ru-RU" dirty="0"/>
              <a:t>маленькие листочки со словами на все, что есть в вашей комнате: шкаф. книжную</a:t>
            </a:r>
            <a:br>
              <a:rPr lang="ru-RU" dirty="0"/>
            </a:br>
            <a:r>
              <a:rPr lang="ru-RU" dirty="0"/>
              <a:t>полку. компьютер. двери. Можно даже на любимую кошку, конечно, если она не будет</a:t>
            </a:r>
            <a:br>
              <a:rPr lang="ru-RU" dirty="0"/>
            </a:br>
            <a:r>
              <a:rPr lang="ru-RU" dirty="0"/>
              <a:t>против. Слова постоянно будут у вас перед глазами, а значит, и легче запомнятся.</a:t>
            </a:r>
            <a:br>
              <a:rPr lang="ru-RU" dirty="0"/>
            </a:br>
            <a:r>
              <a:rPr lang="ru-RU" dirty="0"/>
              <a:t>Но у этого метода есть один существенный недостаток - не все можно наклеить.</a:t>
            </a:r>
            <a:br>
              <a:rPr lang="ru-RU" dirty="0"/>
            </a:br>
            <a:r>
              <a:rPr lang="ru-RU" dirty="0"/>
              <a:t>Поэтому на помощь приходит другой метод. Метод созвучий.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22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89CD0-2AE6-4FB9-ADE0-EBB9EC34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опорного конспекта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DFEF2-F617-4895-9F5E-9552331CC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Метод опорного конспекта</a:t>
            </a:r>
            <a:br>
              <a:rPr lang="ru-RU" b="1" dirty="0"/>
            </a:br>
            <a:r>
              <a:rPr lang="ru-RU" dirty="0"/>
              <a:t>Помнить имена героев литературных произведений, конечно, хорошо, но это далеко не все. что вам понадобится</a:t>
            </a:r>
            <a:br>
              <a:rPr lang="ru-RU" dirty="0"/>
            </a:br>
            <a:r>
              <a:rPr lang="ru-RU" dirty="0"/>
              <a:t>для успешного ответа на экзамене. Знать сюжет и основную идею произведения - тоже задача не из простых.</a:t>
            </a:r>
            <a:br>
              <a:rPr lang="ru-RU" dirty="0"/>
            </a:br>
            <a:r>
              <a:rPr lang="ru-RU" dirty="0"/>
              <a:t>Особенно, если времени на подготовку мало. Попробуйте нарисовать дерево, в котором корни - это главная мысль.</a:t>
            </a:r>
            <a:br>
              <a:rPr lang="ru-RU" dirty="0"/>
            </a:br>
            <a:r>
              <a:rPr lang="ru-RU" dirty="0"/>
              <a:t>идея произведения. ствол краткий сюжет. ветки - второстепенные мысли. листочки на ветках - какие-то</a:t>
            </a:r>
            <a:br>
              <a:rPr lang="ru-RU" dirty="0"/>
            </a:br>
            <a:r>
              <a:rPr lang="ru-RU" dirty="0"/>
              <a:t>конкретные примеры. Двигаясь по дереву снизу вверх, можно разложить всю тему.</a:t>
            </a:r>
            <a:br>
              <a:rPr lang="ru-RU" dirty="0"/>
            </a:br>
            <a:r>
              <a:rPr lang="ru-RU" dirty="0"/>
              <a:t>Этот же метод можно использовать и по другим предметам. Например, если по биологии вам нужно запомнить</a:t>
            </a:r>
            <a:br>
              <a:rPr lang="ru-RU" dirty="0"/>
            </a:br>
            <a:r>
              <a:rPr lang="ru-RU" dirty="0"/>
              <a:t>вид бабочек, нарисуйте на большом листе силуэт этого насекомого. На одном крыле напишите название бабочки,</a:t>
            </a:r>
            <a:br>
              <a:rPr lang="ru-RU" dirty="0"/>
            </a:br>
            <a:r>
              <a:rPr lang="ru-RU" dirty="0"/>
              <a:t>где она обитает, какие ее подвиды существуют, на другом обозначьте классификацию, биохимию и др. Такой</a:t>
            </a:r>
            <a:br>
              <a:rPr lang="ru-RU" dirty="0"/>
            </a:br>
            <a:r>
              <a:rPr lang="ru-RU" dirty="0"/>
              <a:t>способ позволит вам не только лучше запомнить нужную информацию, но и упростит ее повторение. Кстати, этим</a:t>
            </a:r>
            <a:br>
              <a:rPr lang="ru-RU" dirty="0"/>
            </a:br>
            <a:r>
              <a:rPr lang="ru-RU" dirty="0"/>
              <a:t>методом пользуются многие учителя при подготовке к урокам.</a:t>
            </a:r>
            <a:br>
              <a:rPr lang="ru-RU" dirty="0"/>
            </a:br>
            <a:r>
              <a:rPr lang="ru-RU" dirty="0"/>
              <a:t>! </a:t>
            </a:r>
            <a:r>
              <a:rPr lang="ru-RU" i="1" dirty="0"/>
              <a:t>Известный актер Альберт Филозов поделился своим методом запоминания ролей. Готовясь к созданию</a:t>
            </a:r>
            <a:br>
              <a:rPr lang="ru-RU" i="1" dirty="0"/>
            </a:br>
            <a:r>
              <a:rPr lang="ru-RU" i="1" dirty="0"/>
              <a:t>образа, актер замечает, как текст расположен на странице - слева или справа, под картинкой или над ней. </a:t>
            </a:r>
            <a:r>
              <a:rPr lang="ru-RU" i="1"/>
              <a:t>Это</a:t>
            </a:r>
            <a:br>
              <a:rPr lang="ru-RU" i="1"/>
            </a:br>
            <a:r>
              <a:rPr lang="ru-RU" i="1"/>
              <a:t>помогает быстро восстановить текст в памяти.</a:t>
            </a:r>
            <a:r>
              <a:rPr lang="ru-RU"/>
              <a:t> </a:t>
            </a:r>
            <a:br>
              <a:rPr lang="ru-RU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3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 Эйдетика?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/>
              <a:t>           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комплекс упражнений, направленный на тренировку памяти: запоминание информации с максимальной точностью используя образ, звук, запах, вкус, тактильное ощущение. Методика по очередности развивает полушария мозга, а именно центры, отвечающие за мышление, речь, память, внимание, воображение, творчество. Это стимулирует мозг к созданию свободных ассоциаций, образов и запоминанию их. Комплекс упражнений способствует эффективной и успешной тренировке памяти.»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(Гугл)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 тренирует мозг, связь между полушариями и готовит нас к усвоению больших объемов информации. Особенно это может облегчить жизнь тех, кому нужно сдавать экзамены</a:t>
            </a:r>
            <a:b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всевозможные тесты.</a:t>
            </a: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8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F2313-C74F-40A2-8C2B-82C40C24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</a:t>
            </a:r>
            <a:r>
              <a:rPr lang="ru-RU"/>
              <a:t>с опорой.</a:t>
            </a:r>
          </a:p>
        </p:txBody>
      </p:sp>
      <p:pic>
        <p:nvPicPr>
          <p:cNvPr id="5" name="Объект 4" descr="Изображение выглядит как человек, мужчина, держ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5E642325-7790-498B-9615-4BF5B1778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194" y="2194546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238160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1B9FE-4D29-4A7B-BE29-E26277BF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</a:t>
            </a:r>
            <a:r>
              <a:rPr lang="ru-RU"/>
              <a:t>с опорой.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4C8B5A-EDE4-40F6-A62B-6010E3A0D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327141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03CC8-232E-4162-8ABC-822913AA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Нейробика</a:t>
            </a:r>
            <a:endParaRPr lang="ru-RU" dirty="0"/>
          </a:p>
        </p:txBody>
      </p:sp>
      <p:pic>
        <p:nvPicPr>
          <p:cNvPr id="8194" name="Picture 2" descr="Картинки по запросу &quot;Нейробика картинки&quot;">
            <a:extLst>
              <a:ext uri="{FF2B5EF4-FFF2-40B4-BE49-F238E27FC236}">
                <a16:creationId xmlns:a16="http://schemas.microsoft.com/office/drawing/2014/main" id="{2571BABA-3A78-4044-88F9-641820324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3843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Нейробика картинки&quot;">
            <a:extLst>
              <a:ext uri="{FF2B5EF4-FFF2-40B4-BE49-F238E27FC236}">
                <a16:creationId xmlns:a16="http://schemas.microsoft.com/office/drawing/2014/main" id="{27F7CF6C-9AFB-4A7E-8DEF-729BE6BA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57374"/>
            <a:ext cx="2990850" cy="21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0D520-7EB9-4CEC-89D8-3C3F2F36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83126-542D-4A18-8C81-24AA8DE2E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6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557CC-D805-43A8-8437-12C191C1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1F25D-1910-435B-8644-3F59EC962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B577E1-EE88-4285-908C-60246FC07C80}"/>
              </a:ext>
            </a:extLst>
          </p:cNvPr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напоследок...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Есть такой мудрый анекдот. Встретились два друга. Один говорит: «Память, как тот полицейский, которого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никогда не дозовешься». «Не согласен, - парирует другой. - Память - это единственный рай, из которого нас никто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 выгонит».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Относитесь к своей памяти бережно, не перегружайте ее. Прислушивайтесь к себе и верьте в свои возможности.</a:t>
            </a:r>
            <a:r>
              <a:rPr lang="ru-RU" dirty="0"/>
              <a:t> 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8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заниматься </a:t>
            </a:r>
            <a:r>
              <a:rPr 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эйдетикой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практика: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эйдетические способности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той или иной степени, проявляет каждый человек. 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Запоминая некую информацию, люди бессознательно применяют метод ассоциаций. Случается, что не совсем верно. Для примера, вспомните, рассказ Чехова и его незримого литературного героя с "лошадиной фамилией"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Овсова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инструментарий для работы с любой информацией в любом возрасте.</a:t>
            </a:r>
          </a:p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строится на развитии ярких образов и произвольном управлении ими. Принцип работы методики заключается в следующем: изучаемая информация представляется в виде ассоциативных образов, которые очень быстро запоминаются и с такой же легкостью могут позже воспроизводиться.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эйдетических способностей приходится на подростковый возраст с 11 до 16 лет. Подросткам легче осваивать новую информацию и усвоение материалов проходит быстрее.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высокие результаты показывают и пожилые, и совсем юные люди, развивающие память и обучающиеся эйдетике. В учебе важно стремление и регулярность. Тогда положительная динамика проявится независимо от возраста. Сейчас занятия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эйдетикой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начинаются с 2-летнего возраста.</a:t>
            </a:r>
          </a:p>
          <a:p>
            <a:pPr marL="0" indent="0">
              <a:buNone/>
            </a:pP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0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–этап работы над темой самообразования- подбор и апробация  заданий, упражнений, методов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/>
              <a:t>На занятиях с детьми можно учить их запоминать стихи, тексты, последовательности чисел, действий, большое количество слов, не связанных между собой. На уроках эйдетики мы сочиняем истории, фантазируем и… играем, играем, играем.</a:t>
            </a:r>
          </a:p>
          <a:p>
            <a:pPr fontAlgn="base"/>
            <a:r>
              <a:rPr lang="ru-RU" dirty="0"/>
              <a:t>Дети на занятии много смеются, и поэтому выходят из класса в хорошем настроении. У них уходит зажатость и страх ошибки, появляется чувство свободного полета.</a:t>
            </a:r>
          </a:p>
          <a:p>
            <a:pPr fontAlgn="base"/>
            <a:r>
              <a:rPr lang="ru-RU" dirty="0"/>
              <a:t>Со взрослыми эйдетика вообще не имеет никаких границ. Можно делать все то же самое, что и с детьми (с не меньшей пользой), а также существуют десятки эйдетических способов научиться запоминать имена и лица незнакомых людей, даты, названия</a:t>
            </a:r>
            <a:br>
              <a:rPr lang="ru-RU" dirty="0"/>
            </a:br>
            <a:r>
              <a:rPr lang="ru-RU" dirty="0"/>
              <a:t>– все, что может вызывать у человека сложности в повседневной жизни.</a:t>
            </a:r>
          </a:p>
          <a:p>
            <a:pPr fontAlgn="base"/>
            <a:r>
              <a:rPr lang="ru-RU" dirty="0"/>
              <a:t>Мы учили стихи, запоминали многозначные числа и номера телефонов, таблицу умножения, сочиняли длинные истории – в общем, использовали большинство техник эйдетики. Кое-что удалось выудить из Интернета, но большинство упражнений я придумываю просто на ходу, пока веду урок. И своими наработками хочу поделиться с вами сегодня.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1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1DA11-82C6-4D1C-9A7C-9E527B66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 образами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2FF0A-9DEE-421B-A5B5-D6F208D8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81865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началось с работы над образами. Ребята не понимали, что такое образ. Начала использовать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монотипию.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доск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10D4493-83BB-4EB6-9103-144A1C9D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783823"/>
            <a:ext cx="4465245" cy="3373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538B4-9BB1-49A0-993C-B6CE7A1D8374}"/>
              </a:ext>
            </a:extLst>
          </p:cNvPr>
          <p:cNvSpPr txBox="1"/>
          <p:nvPr/>
        </p:nvSpPr>
        <p:spPr>
          <a:xfrm>
            <a:off x="3203848" y="19888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Мозг</a:t>
            </a:r>
          </a:p>
          <a:p>
            <a:r>
              <a:rPr lang="ru-RU" dirty="0"/>
              <a:t>Артем М.</a:t>
            </a:r>
          </a:p>
        </p:txBody>
      </p:sp>
      <p:pic>
        <p:nvPicPr>
          <p:cNvPr id="10" name="Рисунок 9" descr="Изображение выглядит как сидит, еда, маленьк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0927A279-3BE3-4174-939F-B4B66B5B19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5618" y="2971955"/>
            <a:ext cx="4465246" cy="3611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8BB3FE-49A4-4C8F-A082-69A24A709FFC}"/>
              </a:ext>
            </a:extLst>
          </p:cNvPr>
          <p:cNvSpPr txBox="1"/>
          <p:nvPr/>
        </p:nvSpPr>
        <p:spPr>
          <a:xfrm>
            <a:off x="4572000" y="61417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Сова. Алина И.</a:t>
            </a:r>
          </a:p>
        </p:txBody>
      </p:sp>
    </p:spTree>
    <p:extLst>
      <p:ext uri="{BB962C8B-B14F-4D97-AF65-F5344CB8AC3E}">
        <p14:creationId xmlns:p14="http://schemas.microsoft.com/office/powerpoint/2010/main" val="239614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BB3DF-3940-45E8-A27E-CFA88488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образами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02A6CAA-8690-4FFD-8E61-5025592DD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494762"/>
            <a:ext cx="4536504" cy="417646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88F8C2-685C-4EA1-B36D-2450940E7BFA}"/>
              </a:ext>
            </a:extLst>
          </p:cNvPr>
          <p:cNvSpPr txBox="1"/>
          <p:nvPr/>
        </p:nvSpPr>
        <p:spPr>
          <a:xfrm>
            <a:off x="2699792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Скелет. Давид Ж.</a:t>
            </a:r>
          </a:p>
        </p:txBody>
      </p:sp>
      <p:pic>
        <p:nvPicPr>
          <p:cNvPr id="12" name="Рисунок 11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C65BA80-4828-4B4F-A484-48A4719A3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448" y="980728"/>
            <a:ext cx="4968552" cy="49685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BC7E3C-0F17-433F-A0D5-E0419A8B9D4F}"/>
              </a:ext>
            </a:extLst>
          </p:cNvPr>
          <p:cNvSpPr txBox="1"/>
          <p:nvPr/>
        </p:nvSpPr>
        <p:spPr>
          <a:xfrm>
            <a:off x="6012160" y="606193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Корона. Вера Ф.</a:t>
            </a:r>
          </a:p>
        </p:txBody>
      </p:sp>
    </p:spTree>
    <p:extLst>
      <p:ext uri="{BB962C8B-B14F-4D97-AF65-F5344CB8AC3E}">
        <p14:creationId xmlns:p14="http://schemas.microsoft.com/office/powerpoint/2010/main" val="219543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B6641-FBB7-4CFF-8723-8D94297D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образами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A4E5DC-F86E-4AAD-8A55-EAAB2B665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736811"/>
            <a:ext cx="3096344" cy="3384377"/>
          </a:xfrm>
        </p:spPr>
      </p:pic>
      <p:pic>
        <p:nvPicPr>
          <p:cNvPr id="7" name="Рисунок 6" descr="Изображение выглядит как сидит, еда, стол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5F4397D4-CD5E-4F3F-AAB1-CC348F5E2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063" y="1736811"/>
            <a:ext cx="5184576" cy="4428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30F4DC-E369-4338-A60C-895B5DAD0BB6}"/>
              </a:ext>
            </a:extLst>
          </p:cNvPr>
          <p:cNvSpPr txBox="1"/>
          <p:nvPr/>
        </p:nvSpPr>
        <p:spPr>
          <a:xfrm>
            <a:off x="683568" y="51571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Петя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DF814-7822-48C0-8ED1-FEDCC1D3E94D}"/>
              </a:ext>
            </a:extLst>
          </p:cNvPr>
          <p:cNvSpPr txBox="1"/>
          <p:nvPr/>
        </p:nvSpPr>
        <p:spPr>
          <a:xfrm>
            <a:off x="6588224" y="173681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Маска быка</a:t>
            </a:r>
          </a:p>
        </p:txBody>
      </p:sp>
    </p:spTree>
    <p:extLst>
      <p:ext uri="{BB962C8B-B14F-4D97-AF65-F5344CB8AC3E}">
        <p14:creationId xmlns:p14="http://schemas.microsoft.com/office/powerpoint/2010/main" val="258751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DD408-8A3D-44D7-B286-B410A4FA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859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образами</a:t>
            </a:r>
          </a:p>
        </p:txBody>
      </p:sp>
      <p:pic>
        <p:nvPicPr>
          <p:cNvPr id="4" name="Объект 3" descr="Изображение выглядит как мебель, занавеска, зелен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27FF495-AB51-4466-9F39-47989EF62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2212" y="1606140"/>
            <a:ext cx="4525963" cy="4571284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еленый, сидит, знак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C7893154-F718-42AD-A43E-65571875D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811" y="1117255"/>
            <a:ext cx="3394719" cy="504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6CC46B-0414-496A-ACCD-767AAA0AB7FF}"/>
              </a:ext>
            </a:extLst>
          </p:cNvPr>
          <p:cNvSpPr txBox="1"/>
          <p:nvPr/>
        </p:nvSpPr>
        <p:spPr>
          <a:xfrm>
            <a:off x="6012160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Пуанты. Дарина П.</a:t>
            </a:r>
          </a:p>
        </p:txBody>
      </p:sp>
    </p:spTree>
    <p:extLst>
      <p:ext uri="{BB962C8B-B14F-4D97-AF65-F5344CB8AC3E}">
        <p14:creationId xmlns:p14="http://schemas.microsoft.com/office/powerpoint/2010/main" val="198866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B3D12-C20C-40C4-9C12-6F2B6FB1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Бабы Яги. Аня К.</a:t>
            </a:r>
          </a:p>
        </p:txBody>
      </p:sp>
      <p:pic>
        <p:nvPicPr>
          <p:cNvPr id="4" name="Объект 3" descr="Изображение выглядит как мебель, занавеска, зелен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109699DE-3787-488F-9D97-4D8FE5BA5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628800"/>
            <a:ext cx="6192687" cy="45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9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1515</Words>
  <Application>Microsoft Office PowerPoint</Application>
  <PresentationFormat>Экран 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 Краевое государственное казенное общеобразовательное учреждение, реализующее адаптированные  основные общеобразовательные программы «Школа-интернат № 11» Приемы эйдетики в работе учителя-дефектолога</vt:lpstr>
      <vt:lpstr>Что такое  Эйдетика? </vt:lpstr>
      <vt:lpstr>Кто может заниматься эйдетикой?</vt:lpstr>
      <vt:lpstr>II –этап работы над темой самообразования- подбор и апробация  заданий, упражнений, методов</vt:lpstr>
      <vt:lpstr>1. Работа с образами</vt:lpstr>
      <vt:lpstr>Работа с образами</vt:lpstr>
      <vt:lpstr>Работа с образами</vt:lpstr>
      <vt:lpstr>Работа с образами</vt:lpstr>
      <vt:lpstr>Лес Бабы Яги. Аня К.</vt:lpstr>
      <vt:lpstr>2. Запоминание слов по цепочке</vt:lpstr>
      <vt:lpstr>2. Запоминание слов по цепочке</vt:lpstr>
      <vt:lpstr>Заучивание стихотворений, загадок по пиктограммам</vt:lpstr>
      <vt:lpstr>Презентация PowerPoint</vt:lpstr>
      <vt:lpstr>Результаты можно проследить по заучиванию стихов по пиктограммам на начало и конец года. В диаграмме отражается количество попыток рассказать стихотворение по нарисованной пиктограмме, количество к концу года уменьшается.  </vt:lpstr>
      <vt:lpstr>Запоминание картинок (оживление образов)</vt:lpstr>
      <vt:lpstr>Метод Цицерона или метод римской комнаты</vt:lpstr>
      <vt:lpstr>Метод ассоциации   цифры с предметом.</vt:lpstr>
      <vt:lpstr>Метод этикетки.  Метод созвучий.</vt:lpstr>
      <vt:lpstr>Метод опорного конспекта</vt:lpstr>
      <vt:lpstr>Задания с опорой.</vt:lpstr>
      <vt:lpstr>Задания с опорой.</vt:lpstr>
      <vt:lpstr>Нейробика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antonesku@dnevnik.ru</cp:lastModifiedBy>
  <cp:revision>33</cp:revision>
  <dcterms:created xsi:type="dcterms:W3CDTF">2020-02-20T12:54:47Z</dcterms:created>
  <dcterms:modified xsi:type="dcterms:W3CDTF">2020-03-05T01:30:13Z</dcterms:modified>
</cp:coreProperties>
</file>