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70" r:id="rId13"/>
    <p:sldId id="271" r:id="rId14"/>
    <p:sldId id="272" r:id="rId15"/>
    <p:sldId id="264" r:id="rId16"/>
    <p:sldId id="265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125D3-9A8F-40B3-8532-2656F4613B0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8B06C6-095B-40ED-A1D8-E27DEBD13D52}">
      <dgm:prSet custT="1"/>
      <dgm:spPr/>
      <dgm:t>
        <a:bodyPr/>
        <a:lstStyle/>
        <a:p>
          <a:pPr algn="ctr"/>
          <a:r>
            <a:rPr lang="ru-RU" sz="2400" dirty="0">
              <a:solidFill>
                <a:schemeClr val="tx1"/>
              </a:solidFill>
            </a:rPr>
            <a:t>….. </a:t>
          </a:r>
          <a:r>
            <a:rPr lang="ru-RU" sz="2000" dirty="0">
              <a:solidFill>
                <a:schemeClr val="tx1"/>
              </a:solidFill>
            </a:rPr>
            <a:t>нарушения в овладении счётными операциями» .</a:t>
          </a:r>
        </a:p>
        <a:p>
          <a:pPr algn="r"/>
          <a:r>
            <a:rPr lang="ru-RU" sz="2000" dirty="0">
              <a:solidFill>
                <a:schemeClr val="tx1"/>
              </a:solidFill>
            </a:rPr>
            <a:t>                Р.И. </a:t>
          </a:r>
          <a:r>
            <a:rPr lang="ru-RU" sz="2000" dirty="0" err="1">
              <a:solidFill>
                <a:schemeClr val="tx1"/>
              </a:solidFill>
            </a:rPr>
            <a:t>Лалаева</a:t>
          </a:r>
          <a:r>
            <a:rPr lang="ru-RU" sz="2000" dirty="0">
              <a:solidFill>
                <a:schemeClr val="tx1"/>
              </a:solidFill>
            </a:rPr>
            <a:t>, А. Гермаковска,2005</a:t>
          </a:r>
        </a:p>
        <a:p>
          <a:pPr algn="ctr"/>
          <a:endParaRPr lang="en-US" sz="800" dirty="0"/>
        </a:p>
      </dgm:t>
    </dgm:pt>
    <dgm:pt modelId="{1277FA11-F6DE-453E-ADBC-112352120949}" type="parTrans" cxnId="{9391BFCE-AB5B-479E-A9D1-729DF3E6A903}">
      <dgm:prSet/>
      <dgm:spPr/>
      <dgm:t>
        <a:bodyPr/>
        <a:lstStyle/>
        <a:p>
          <a:endParaRPr lang="en-US"/>
        </a:p>
      </dgm:t>
    </dgm:pt>
    <dgm:pt modelId="{6CD4858C-20F5-4D17-9082-416918364F49}" type="sibTrans" cxnId="{9391BFCE-AB5B-479E-A9D1-729DF3E6A903}">
      <dgm:prSet/>
      <dgm:spPr/>
      <dgm:t>
        <a:bodyPr/>
        <a:lstStyle/>
        <a:p>
          <a:endParaRPr lang="en-US"/>
        </a:p>
      </dgm:t>
    </dgm:pt>
    <dgm:pt modelId="{8973A5D5-B5C1-484E-8F35-5BC1F408F544}">
      <dgm:prSet custT="1"/>
      <dgm:spPr/>
      <dgm:t>
        <a:bodyPr/>
        <a:lstStyle/>
        <a:p>
          <a:pPr algn="ctr"/>
          <a:r>
            <a:rPr lang="ru-RU" sz="2000" dirty="0">
              <a:solidFill>
                <a:schemeClr val="tx1"/>
              </a:solidFill>
            </a:rPr>
            <a:t>….. специфическое, стойкое и сложное нарушение в овладении счётными операциями, обусловленное несформированностью высших, психических функций»</a:t>
          </a:r>
        </a:p>
        <a:p>
          <a:pPr algn="r"/>
          <a:r>
            <a:rPr lang="ru-RU" sz="2400" dirty="0">
              <a:solidFill>
                <a:schemeClr val="tx1"/>
              </a:solidFill>
            </a:rPr>
            <a:t>О.В. Степкова,2008 г</a:t>
          </a:r>
          <a:endParaRPr lang="en-US" sz="2400" dirty="0">
            <a:solidFill>
              <a:schemeClr val="tx1"/>
            </a:solidFill>
          </a:endParaRPr>
        </a:p>
      </dgm:t>
    </dgm:pt>
    <dgm:pt modelId="{DD76BBE4-1DAA-475E-AB1E-0649E1B4F3FB}" type="parTrans" cxnId="{CF2625AC-868B-4453-9B92-C3D99EC8CC13}">
      <dgm:prSet/>
      <dgm:spPr/>
      <dgm:t>
        <a:bodyPr/>
        <a:lstStyle/>
        <a:p>
          <a:endParaRPr lang="en-US"/>
        </a:p>
      </dgm:t>
    </dgm:pt>
    <dgm:pt modelId="{5BE196FA-A379-48A3-B350-F4FA41E5E6B5}" type="sibTrans" cxnId="{CF2625AC-868B-4453-9B92-C3D99EC8CC13}">
      <dgm:prSet/>
      <dgm:spPr/>
      <dgm:t>
        <a:bodyPr/>
        <a:lstStyle/>
        <a:p>
          <a:endParaRPr lang="en-US"/>
        </a:p>
      </dgm:t>
    </dgm:pt>
    <dgm:pt modelId="{19CD1C98-57CB-484B-81CB-A569BE0175FA}">
      <dgm:prSet custT="1"/>
      <dgm:spPr/>
      <dgm:t>
        <a:bodyPr/>
        <a:lstStyle/>
        <a:p>
          <a:pPr algn="r"/>
          <a:r>
            <a:rPr lang="ru-RU" sz="2000" dirty="0">
              <a:solidFill>
                <a:schemeClr val="tx1"/>
              </a:solidFill>
            </a:rPr>
            <a:t>….. частичное нарушение счётной деятельности, проявляющееся в стойких специфических математических ошибках, обусловленных недостаточной сформированностью, с одной стороны. Интеллектуальной деятельности и сенсорно-перцептивных функций, и , с другой, «математической» речи, приводящей к снижению уровня познания математики.»</a:t>
          </a:r>
        </a:p>
        <a:p>
          <a:pPr algn="r"/>
          <a:r>
            <a:rPr lang="ru-RU" sz="2000" dirty="0">
              <a:solidFill>
                <a:schemeClr val="tx1"/>
              </a:solidFill>
            </a:rPr>
            <a:t>С.Ю. Кондратьева,2009</a:t>
          </a:r>
          <a:endParaRPr lang="en-US" sz="2000" dirty="0">
            <a:solidFill>
              <a:schemeClr val="tx1"/>
            </a:solidFill>
          </a:endParaRPr>
        </a:p>
      </dgm:t>
    </dgm:pt>
    <dgm:pt modelId="{2F0DFF9C-125F-4E82-B9D3-CA70CED31A59}" type="parTrans" cxnId="{A326563F-61D5-4936-843A-6047ED0704B2}">
      <dgm:prSet/>
      <dgm:spPr/>
      <dgm:t>
        <a:bodyPr/>
        <a:lstStyle/>
        <a:p>
          <a:endParaRPr lang="en-US"/>
        </a:p>
      </dgm:t>
    </dgm:pt>
    <dgm:pt modelId="{A96050FC-21EB-4A54-AF9C-165DF7F49DD1}" type="sibTrans" cxnId="{A326563F-61D5-4936-843A-6047ED0704B2}">
      <dgm:prSet/>
      <dgm:spPr/>
      <dgm:t>
        <a:bodyPr/>
        <a:lstStyle/>
        <a:p>
          <a:endParaRPr lang="en-US"/>
        </a:p>
      </dgm:t>
    </dgm:pt>
    <dgm:pt modelId="{176CB7A0-8EF2-4E4E-B6E3-34AA1B2EBB8C}" type="pres">
      <dgm:prSet presAssocID="{4B9125D3-9A8F-40B3-8532-2656F4613B00}" presName="Name0" presStyleCnt="0">
        <dgm:presLayoutVars>
          <dgm:dir/>
          <dgm:animLvl val="lvl"/>
          <dgm:resizeHandles val="exact"/>
        </dgm:presLayoutVars>
      </dgm:prSet>
      <dgm:spPr/>
    </dgm:pt>
    <dgm:pt modelId="{94100581-E776-453E-95D2-7ACCA317C2CC}" type="pres">
      <dgm:prSet presAssocID="{DE8B06C6-095B-40ED-A1D8-E27DEBD13D52}" presName="linNode" presStyleCnt="0"/>
      <dgm:spPr/>
    </dgm:pt>
    <dgm:pt modelId="{B95CD399-CCB3-4999-AE21-A013F8FCC0AE}" type="pres">
      <dgm:prSet presAssocID="{DE8B06C6-095B-40ED-A1D8-E27DEBD13D52}" presName="parentText" presStyleLbl="node1" presStyleIdx="0" presStyleCnt="3" custScaleX="268142" custScaleY="89935" custLinFactNeighborX="1354" custLinFactNeighborY="3390">
        <dgm:presLayoutVars>
          <dgm:chMax val="1"/>
          <dgm:bulletEnabled val="1"/>
        </dgm:presLayoutVars>
      </dgm:prSet>
      <dgm:spPr/>
    </dgm:pt>
    <dgm:pt modelId="{E706C542-C148-41D7-BE90-DF46FE2D2231}" type="pres">
      <dgm:prSet presAssocID="{6CD4858C-20F5-4D17-9082-416918364F49}" presName="sp" presStyleCnt="0"/>
      <dgm:spPr/>
    </dgm:pt>
    <dgm:pt modelId="{35B9C22A-69BA-457B-8670-412102E66527}" type="pres">
      <dgm:prSet presAssocID="{8973A5D5-B5C1-484E-8F35-5BC1F408F544}" presName="linNode" presStyleCnt="0"/>
      <dgm:spPr/>
    </dgm:pt>
    <dgm:pt modelId="{62DB9090-24DC-439A-BAEE-00605AF53759}" type="pres">
      <dgm:prSet presAssocID="{8973A5D5-B5C1-484E-8F35-5BC1F408F544}" presName="parentText" presStyleLbl="node1" presStyleIdx="1" presStyleCnt="3" custScaleX="277432" custScaleY="67720" custLinFactNeighborX="6331" custLinFactNeighborY="-3682">
        <dgm:presLayoutVars>
          <dgm:chMax val="1"/>
          <dgm:bulletEnabled val="1"/>
        </dgm:presLayoutVars>
      </dgm:prSet>
      <dgm:spPr/>
    </dgm:pt>
    <dgm:pt modelId="{E53AF9FE-7948-42E3-B2D4-57446DA63A43}" type="pres">
      <dgm:prSet presAssocID="{5BE196FA-A379-48A3-B350-F4FA41E5E6B5}" presName="sp" presStyleCnt="0"/>
      <dgm:spPr/>
    </dgm:pt>
    <dgm:pt modelId="{FEC511C1-EF1A-457D-9AC9-7F1892E52544}" type="pres">
      <dgm:prSet presAssocID="{19CD1C98-57CB-484B-81CB-A569BE0175FA}" presName="linNode" presStyleCnt="0"/>
      <dgm:spPr/>
    </dgm:pt>
    <dgm:pt modelId="{1B02C44A-8779-4B4E-BC63-DD566FDF1337}" type="pres">
      <dgm:prSet presAssocID="{19CD1C98-57CB-484B-81CB-A569BE0175FA}" presName="parentText" presStyleLbl="node1" presStyleIdx="2" presStyleCnt="3" custScaleX="272235" custScaleY="124273">
        <dgm:presLayoutVars>
          <dgm:chMax val="1"/>
          <dgm:bulletEnabled val="1"/>
        </dgm:presLayoutVars>
      </dgm:prSet>
      <dgm:spPr/>
    </dgm:pt>
  </dgm:ptLst>
  <dgm:cxnLst>
    <dgm:cxn modelId="{A326563F-61D5-4936-843A-6047ED0704B2}" srcId="{4B9125D3-9A8F-40B3-8532-2656F4613B00}" destId="{19CD1C98-57CB-484B-81CB-A569BE0175FA}" srcOrd="2" destOrd="0" parTransId="{2F0DFF9C-125F-4E82-B9D3-CA70CED31A59}" sibTransId="{A96050FC-21EB-4A54-AF9C-165DF7F49DD1}"/>
    <dgm:cxn modelId="{C86D0580-75AB-4B9B-BD94-0152ADA4735F}" type="presOf" srcId="{19CD1C98-57CB-484B-81CB-A569BE0175FA}" destId="{1B02C44A-8779-4B4E-BC63-DD566FDF1337}" srcOrd="0" destOrd="0" presId="urn:microsoft.com/office/officeart/2005/8/layout/vList5"/>
    <dgm:cxn modelId="{2CEA1E93-0D92-4C84-A34E-D5926D45AF10}" type="presOf" srcId="{8973A5D5-B5C1-484E-8F35-5BC1F408F544}" destId="{62DB9090-24DC-439A-BAEE-00605AF53759}" srcOrd="0" destOrd="0" presId="urn:microsoft.com/office/officeart/2005/8/layout/vList5"/>
    <dgm:cxn modelId="{CF2625AC-868B-4453-9B92-C3D99EC8CC13}" srcId="{4B9125D3-9A8F-40B3-8532-2656F4613B00}" destId="{8973A5D5-B5C1-484E-8F35-5BC1F408F544}" srcOrd="1" destOrd="0" parTransId="{DD76BBE4-1DAA-475E-AB1E-0649E1B4F3FB}" sibTransId="{5BE196FA-A379-48A3-B350-F4FA41E5E6B5}"/>
    <dgm:cxn modelId="{244AC2B0-70D8-4E80-884A-D5B331CFDD5E}" type="presOf" srcId="{DE8B06C6-095B-40ED-A1D8-E27DEBD13D52}" destId="{B95CD399-CCB3-4999-AE21-A013F8FCC0AE}" srcOrd="0" destOrd="0" presId="urn:microsoft.com/office/officeart/2005/8/layout/vList5"/>
    <dgm:cxn modelId="{32E9E4B0-02D0-433D-AEF0-5E8615009488}" type="presOf" srcId="{4B9125D3-9A8F-40B3-8532-2656F4613B00}" destId="{176CB7A0-8EF2-4E4E-B6E3-34AA1B2EBB8C}" srcOrd="0" destOrd="0" presId="urn:microsoft.com/office/officeart/2005/8/layout/vList5"/>
    <dgm:cxn modelId="{9391BFCE-AB5B-479E-A9D1-729DF3E6A903}" srcId="{4B9125D3-9A8F-40B3-8532-2656F4613B00}" destId="{DE8B06C6-095B-40ED-A1D8-E27DEBD13D52}" srcOrd="0" destOrd="0" parTransId="{1277FA11-F6DE-453E-ADBC-112352120949}" sibTransId="{6CD4858C-20F5-4D17-9082-416918364F49}"/>
    <dgm:cxn modelId="{7CB3B3C7-8999-468D-8CAD-DD9999692DC1}" type="presParOf" srcId="{176CB7A0-8EF2-4E4E-B6E3-34AA1B2EBB8C}" destId="{94100581-E776-453E-95D2-7ACCA317C2CC}" srcOrd="0" destOrd="0" presId="urn:microsoft.com/office/officeart/2005/8/layout/vList5"/>
    <dgm:cxn modelId="{3D498783-B6C9-48F6-80C3-8009B17C5B37}" type="presParOf" srcId="{94100581-E776-453E-95D2-7ACCA317C2CC}" destId="{B95CD399-CCB3-4999-AE21-A013F8FCC0AE}" srcOrd="0" destOrd="0" presId="urn:microsoft.com/office/officeart/2005/8/layout/vList5"/>
    <dgm:cxn modelId="{19EF1AD8-ACC5-46E3-8DE0-8A305C094485}" type="presParOf" srcId="{176CB7A0-8EF2-4E4E-B6E3-34AA1B2EBB8C}" destId="{E706C542-C148-41D7-BE90-DF46FE2D2231}" srcOrd="1" destOrd="0" presId="urn:microsoft.com/office/officeart/2005/8/layout/vList5"/>
    <dgm:cxn modelId="{0B5DA4D8-D07F-48C0-B089-191C804369D1}" type="presParOf" srcId="{176CB7A0-8EF2-4E4E-B6E3-34AA1B2EBB8C}" destId="{35B9C22A-69BA-457B-8670-412102E66527}" srcOrd="2" destOrd="0" presId="urn:microsoft.com/office/officeart/2005/8/layout/vList5"/>
    <dgm:cxn modelId="{ABE1C2B0-013E-4B9B-BB0F-3407CE59390B}" type="presParOf" srcId="{35B9C22A-69BA-457B-8670-412102E66527}" destId="{62DB9090-24DC-439A-BAEE-00605AF53759}" srcOrd="0" destOrd="0" presId="urn:microsoft.com/office/officeart/2005/8/layout/vList5"/>
    <dgm:cxn modelId="{433E8946-DDCB-4D6D-A7F4-61797547F171}" type="presParOf" srcId="{176CB7A0-8EF2-4E4E-B6E3-34AA1B2EBB8C}" destId="{E53AF9FE-7948-42E3-B2D4-57446DA63A43}" srcOrd="3" destOrd="0" presId="urn:microsoft.com/office/officeart/2005/8/layout/vList5"/>
    <dgm:cxn modelId="{F3604D5A-AA2F-49AA-8093-0127FB7AE7C0}" type="presParOf" srcId="{176CB7A0-8EF2-4E4E-B6E3-34AA1B2EBB8C}" destId="{FEC511C1-EF1A-457D-9AC9-7F1892E52544}" srcOrd="4" destOrd="0" presId="urn:microsoft.com/office/officeart/2005/8/layout/vList5"/>
    <dgm:cxn modelId="{4661B797-1433-4F29-A24E-28C744D11ED6}" type="presParOf" srcId="{FEC511C1-EF1A-457D-9AC9-7F1892E52544}" destId="{1B02C44A-8779-4B4E-BC63-DD566FDF133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12246-9333-45FB-869D-685ED9BE12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331E296-55CF-4826-BBBA-0C479709176B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Специфические логопедические приёмы  профилактики и коррекции нарушений чтения и письма предполагают наличие сформированного  умения оперировать числами: определение количества слов в предложении, звуков в слове, определение «номера» звука в слове, слова в предложении. </a:t>
          </a:r>
          <a:endParaRPr lang="en-US" sz="1600" dirty="0">
            <a:solidFill>
              <a:schemeClr val="tx1"/>
            </a:solidFill>
          </a:endParaRPr>
        </a:p>
      </dgm:t>
    </dgm:pt>
    <dgm:pt modelId="{9594E858-FCAA-4F75-9C8D-5F1412D312AE}" type="parTrans" cxnId="{FC3A9F8D-0B9C-4B8F-AF77-035A1CADF986}">
      <dgm:prSet/>
      <dgm:spPr/>
      <dgm:t>
        <a:bodyPr/>
        <a:lstStyle/>
        <a:p>
          <a:endParaRPr lang="en-US"/>
        </a:p>
      </dgm:t>
    </dgm:pt>
    <dgm:pt modelId="{09718B4F-932F-44EF-9F3A-4EF78C4FB65E}" type="sibTrans" cxnId="{FC3A9F8D-0B9C-4B8F-AF77-035A1CADF986}">
      <dgm:prSet/>
      <dgm:spPr/>
      <dgm:t>
        <a:bodyPr/>
        <a:lstStyle/>
        <a:p>
          <a:endParaRPr lang="en-US"/>
        </a:p>
      </dgm:t>
    </dgm:pt>
    <dgm:pt modelId="{E1C21400-A970-4115-9FAA-77F0AAD11AA6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В структуру  речевого дефекта обучающихся с умственной отсталостью в большинстве случаев наряду с нарушениями чтения и письма входит </a:t>
          </a:r>
          <a:r>
            <a:rPr lang="ru-RU" sz="2000" dirty="0" err="1">
              <a:solidFill>
                <a:schemeClr val="tx1"/>
              </a:solidFill>
            </a:rPr>
            <a:t>дискалькулия</a:t>
          </a:r>
          <a:r>
            <a:rPr lang="ru-RU" sz="2000" dirty="0">
              <a:solidFill>
                <a:schemeClr val="tx1"/>
              </a:solidFill>
            </a:rPr>
            <a:t> (нарушение счёта)</a:t>
          </a:r>
          <a:endParaRPr lang="en-US" sz="2000" dirty="0">
            <a:solidFill>
              <a:schemeClr val="tx1"/>
            </a:solidFill>
          </a:endParaRPr>
        </a:p>
      </dgm:t>
    </dgm:pt>
    <dgm:pt modelId="{E2616389-F61E-44D7-AB4F-5851EF0C8894}" type="parTrans" cxnId="{A5F0A984-EC45-4B34-BF9F-946D29FFE76C}">
      <dgm:prSet/>
      <dgm:spPr/>
      <dgm:t>
        <a:bodyPr/>
        <a:lstStyle/>
        <a:p>
          <a:endParaRPr lang="en-US"/>
        </a:p>
      </dgm:t>
    </dgm:pt>
    <dgm:pt modelId="{BDA59C5B-0386-43F9-9042-DC346A5FCEF0}" type="sibTrans" cxnId="{A5F0A984-EC45-4B34-BF9F-946D29FFE76C}">
      <dgm:prSet/>
      <dgm:spPr/>
      <dgm:t>
        <a:bodyPr/>
        <a:lstStyle/>
        <a:p>
          <a:endParaRPr lang="en-US"/>
        </a:p>
      </dgm:t>
    </dgm:pt>
    <dgm:pt modelId="{B69E57E5-BFF4-41D2-AA42-DD9E6E55A756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Возникает необходимость использования приемов коррекции нарушений счета в логопедической практике.</a:t>
          </a:r>
          <a:endParaRPr lang="en-US" dirty="0">
            <a:solidFill>
              <a:schemeClr val="tx1"/>
            </a:solidFill>
          </a:endParaRPr>
        </a:p>
      </dgm:t>
    </dgm:pt>
    <dgm:pt modelId="{2A6794FB-6A22-40B1-951D-3232B36BF926}" type="parTrans" cxnId="{00428732-DE90-4260-9CDB-6EFD0E32A70F}">
      <dgm:prSet/>
      <dgm:spPr/>
      <dgm:t>
        <a:bodyPr/>
        <a:lstStyle/>
        <a:p>
          <a:endParaRPr lang="en-US"/>
        </a:p>
      </dgm:t>
    </dgm:pt>
    <dgm:pt modelId="{82395A20-41C8-40D1-9F90-04A1E8A4A326}" type="sibTrans" cxnId="{00428732-DE90-4260-9CDB-6EFD0E32A70F}">
      <dgm:prSet/>
      <dgm:spPr/>
      <dgm:t>
        <a:bodyPr/>
        <a:lstStyle/>
        <a:p>
          <a:endParaRPr lang="en-US"/>
        </a:p>
      </dgm:t>
    </dgm:pt>
    <dgm:pt modelId="{B3FD9AFC-2168-4253-8801-25A1A2D10E26}" type="pres">
      <dgm:prSet presAssocID="{A9D12246-9333-45FB-869D-685ED9BE12E8}" presName="root" presStyleCnt="0">
        <dgm:presLayoutVars>
          <dgm:dir/>
          <dgm:resizeHandles val="exact"/>
        </dgm:presLayoutVars>
      </dgm:prSet>
      <dgm:spPr/>
    </dgm:pt>
    <dgm:pt modelId="{4B794CA8-6332-49C9-868A-4A0DCB9E3BC1}" type="pres">
      <dgm:prSet presAssocID="{7331E296-55CF-4826-BBBA-0C479709176B}" presName="compNode" presStyleCnt="0"/>
      <dgm:spPr/>
    </dgm:pt>
    <dgm:pt modelId="{7FDDE1C8-CB7A-4DED-9F5D-055BA238498C}" type="pres">
      <dgm:prSet presAssocID="{7331E296-55CF-4826-BBBA-0C479709176B}" presName="bgRect" presStyleLbl="bgShp" presStyleIdx="0" presStyleCnt="3" custLinFactNeighborX="6239" custLinFactNeighborY="5379"/>
      <dgm:spPr/>
    </dgm:pt>
    <dgm:pt modelId="{DE75CEB3-C8B0-43F1-938C-C109D9ACD4E8}" type="pres">
      <dgm:prSet presAssocID="{7331E296-55CF-4826-BBBA-0C479709176B}" presName="iconRect" presStyleLbl="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B2C6168-CF09-4C84-B9EA-F6D80DB41384}" type="pres">
      <dgm:prSet presAssocID="{7331E296-55CF-4826-BBBA-0C479709176B}" presName="spaceRect" presStyleCnt="0"/>
      <dgm:spPr/>
    </dgm:pt>
    <dgm:pt modelId="{A2A7084E-E4FB-4073-89CA-49D7E5E4BEAF}" type="pres">
      <dgm:prSet presAssocID="{7331E296-55CF-4826-BBBA-0C479709176B}" presName="parTx" presStyleLbl="revTx" presStyleIdx="0" presStyleCnt="3">
        <dgm:presLayoutVars>
          <dgm:chMax val="0"/>
          <dgm:chPref val="0"/>
        </dgm:presLayoutVars>
      </dgm:prSet>
      <dgm:spPr/>
    </dgm:pt>
    <dgm:pt modelId="{F186DCAD-B6AE-4AB3-87CF-D3E55982AC4A}" type="pres">
      <dgm:prSet presAssocID="{09718B4F-932F-44EF-9F3A-4EF78C4FB65E}" presName="sibTrans" presStyleCnt="0"/>
      <dgm:spPr/>
    </dgm:pt>
    <dgm:pt modelId="{C2F36650-AD12-4159-8B8B-E7488270B5A7}" type="pres">
      <dgm:prSet presAssocID="{E1C21400-A970-4115-9FAA-77F0AAD11AA6}" presName="compNode" presStyleCnt="0"/>
      <dgm:spPr/>
    </dgm:pt>
    <dgm:pt modelId="{2F1A22B2-C5D7-4167-8533-7F0146963F0B}" type="pres">
      <dgm:prSet presAssocID="{E1C21400-A970-4115-9FAA-77F0AAD11AA6}" presName="bgRect" presStyleLbl="bgShp" presStyleIdx="1" presStyleCnt="3"/>
      <dgm:spPr/>
    </dgm:pt>
    <dgm:pt modelId="{B3F280BE-224B-452C-8567-D8523D6A20C4}" type="pres">
      <dgm:prSet presAssocID="{E1C21400-A970-4115-9FAA-77F0AAD11AA6}" presName="iconRect" presStyleLbl="node1" presStyleIdx="1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4A3AAD23-6F42-4D1F-B78A-26DB1377089D}" type="pres">
      <dgm:prSet presAssocID="{E1C21400-A970-4115-9FAA-77F0AAD11AA6}" presName="spaceRect" presStyleCnt="0"/>
      <dgm:spPr/>
    </dgm:pt>
    <dgm:pt modelId="{82F7E4D3-CBBD-44C8-8214-ECEAEE0D018D}" type="pres">
      <dgm:prSet presAssocID="{E1C21400-A970-4115-9FAA-77F0AAD11AA6}" presName="parTx" presStyleLbl="revTx" presStyleIdx="1" presStyleCnt="3">
        <dgm:presLayoutVars>
          <dgm:chMax val="0"/>
          <dgm:chPref val="0"/>
        </dgm:presLayoutVars>
      </dgm:prSet>
      <dgm:spPr/>
    </dgm:pt>
    <dgm:pt modelId="{1AFAEEBA-9086-4A2F-9396-867785CFB82C}" type="pres">
      <dgm:prSet presAssocID="{BDA59C5B-0386-43F9-9042-DC346A5FCEF0}" presName="sibTrans" presStyleCnt="0"/>
      <dgm:spPr/>
    </dgm:pt>
    <dgm:pt modelId="{561CE0C3-CE9C-4DAC-9B6B-BE86285AA3E0}" type="pres">
      <dgm:prSet presAssocID="{B69E57E5-BFF4-41D2-AA42-DD9E6E55A756}" presName="compNode" presStyleCnt="0"/>
      <dgm:spPr/>
    </dgm:pt>
    <dgm:pt modelId="{73109D0A-F225-46C4-8BDB-0A3F53D58099}" type="pres">
      <dgm:prSet presAssocID="{B69E57E5-BFF4-41D2-AA42-DD9E6E55A756}" presName="bgRect" presStyleLbl="bgShp" presStyleIdx="2" presStyleCnt="3"/>
      <dgm:spPr/>
    </dgm:pt>
    <dgm:pt modelId="{2E7BC2D9-BF68-4DA2-AA98-433569A33D90}" type="pres">
      <dgm:prSet presAssocID="{B69E57E5-BFF4-41D2-AA42-DD9E6E55A756}" presName="iconRect" presStyleLbl="node1" presStyleIdx="2" presStyleCnt="3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3DC1F04-08E1-4AC9-9951-EFFE77E6A542}" type="pres">
      <dgm:prSet presAssocID="{B69E57E5-BFF4-41D2-AA42-DD9E6E55A756}" presName="spaceRect" presStyleCnt="0"/>
      <dgm:spPr/>
    </dgm:pt>
    <dgm:pt modelId="{0AF04647-A3E6-4D4E-B497-42739F0767A3}" type="pres">
      <dgm:prSet presAssocID="{B69E57E5-BFF4-41D2-AA42-DD9E6E55A75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344A211-F8C8-4A77-B61D-1B88C5D8B4B1}" type="presOf" srcId="{E1C21400-A970-4115-9FAA-77F0AAD11AA6}" destId="{82F7E4D3-CBBD-44C8-8214-ECEAEE0D018D}" srcOrd="0" destOrd="0" presId="urn:microsoft.com/office/officeart/2018/2/layout/IconVerticalSolidList"/>
    <dgm:cxn modelId="{00428732-DE90-4260-9CDB-6EFD0E32A70F}" srcId="{A9D12246-9333-45FB-869D-685ED9BE12E8}" destId="{B69E57E5-BFF4-41D2-AA42-DD9E6E55A756}" srcOrd="2" destOrd="0" parTransId="{2A6794FB-6A22-40B1-951D-3232B36BF926}" sibTransId="{82395A20-41C8-40D1-9F90-04A1E8A4A326}"/>
    <dgm:cxn modelId="{746DDC63-7700-4A95-A0A3-F5F7E711FB32}" type="presOf" srcId="{B69E57E5-BFF4-41D2-AA42-DD9E6E55A756}" destId="{0AF04647-A3E6-4D4E-B497-42739F0767A3}" srcOrd="0" destOrd="0" presId="urn:microsoft.com/office/officeart/2018/2/layout/IconVerticalSolidList"/>
    <dgm:cxn modelId="{A5F0A984-EC45-4B34-BF9F-946D29FFE76C}" srcId="{A9D12246-9333-45FB-869D-685ED9BE12E8}" destId="{E1C21400-A970-4115-9FAA-77F0AAD11AA6}" srcOrd="1" destOrd="0" parTransId="{E2616389-F61E-44D7-AB4F-5851EF0C8894}" sibTransId="{BDA59C5B-0386-43F9-9042-DC346A5FCEF0}"/>
    <dgm:cxn modelId="{FC3A9F8D-0B9C-4B8F-AF77-035A1CADF986}" srcId="{A9D12246-9333-45FB-869D-685ED9BE12E8}" destId="{7331E296-55CF-4826-BBBA-0C479709176B}" srcOrd="0" destOrd="0" parTransId="{9594E858-FCAA-4F75-9C8D-5F1412D312AE}" sibTransId="{09718B4F-932F-44EF-9F3A-4EF78C4FB65E}"/>
    <dgm:cxn modelId="{5B96DFEE-5951-4648-BFCE-14ED2AD21C98}" type="presOf" srcId="{7331E296-55CF-4826-BBBA-0C479709176B}" destId="{A2A7084E-E4FB-4073-89CA-49D7E5E4BEAF}" srcOrd="0" destOrd="0" presId="urn:microsoft.com/office/officeart/2018/2/layout/IconVerticalSolidList"/>
    <dgm:cxn modelId="{EB9BB5F4-DC8C-4F59-BD72-FCC493CC9EF5}" type="presOf" srcId="{A9D12246-9333-45FB-869D-685ED9BE12E8}" destId="{B3FD9AFC-2168-4253-8801-25A1A2D10E26}" srcOrd="0" destOrd="0" presId="urn:microsoft.com/office/officeart/2018/2/layout/IconVerticalSolidList"/>
    <dgm:cxn modelId="{7F747736-5425-4DB9-964C-C3179116875B}" type="presParOf" srcId="{B3FD9AFC-2168-4253-8801-25A1A2D10E26}" destId="{4B794CA8-6332-49C9-868A-4A0DCB9E3BC1}" srcOrd="0" destOrd="0" presId="urn:microsoft.com/office/officeart/2018/2/layout/IconVerticalSolidList"/>
    <dgm:cxn modelId="{123E8966-5B44-4BFD-921D-B8CD3BDA9016}" type="presParOf" srcId="{4B794CA8-6332-49C9-868A-4A0DCB9E3BC1}" destId="{7FDDE1C8-CB7A-4DED-9F5D-055BA238498C}" srcOrd="0" destOrd="0" presId="urn:microsoft.com/office/officeart/2018/2/layout/IconVerticalSolidList"/>
    <dgm:cxn modelId="{B0316495-34B4-4682-991D-B63B15217DD8}" type="presParOf" srcId="{4B794CA8-6332-49C9-868A-4A0DCB9E3BC1}" destId="{DE75CEB3-C8B0-43F1-938C-C109D9ACD4E8}" srcOrd="1" destOrd="0" presId="urn:microsoft.com/office/officeart/2018/2/layout/IconVerticalSolidList"/>
    <dgm:cxn modelId="{1502596B-7626-439A-97A5-74E7DAAE12DB}" type="presParOf" srcId="{4B794CA8-6332-49C9-868A-4A0DCB9E3BC1}" destId="{0B2C6168-CF09-4C84-B9EA-F6D80DB41384}" srcOrd="2" destOrd="0" presId="urn:microsoft.com/office/officeart/2018/2/layout/IconVerticalSolidList"/>
    <dgm:cxn modelId="{4B83A7A1-FE90-43F9-9E98-BC4EBA37A9CC}" type="presParOf" srcId="{4B794CA8-6332-49C9-868A-4A0DCB9E3BC1}" destId="{A2A7084E-E4FB-4073-89CA-49D7E5E4BEAF}" srcOrd="3" destOrd="0" presId="urn:microsoft.com/office/officeart/2018/2/layout/IconVerticalSolidList"/>
    <dgm:cxn modelId="{F39F5753-F247-4B40-AA73-DFAEAFA3BF34}" type="presParOf" srcId="{B3FD9AFC-2168-4253-8801-25A1A2D10E26}" destId="{F186DCAD-B6AE-4AB3-87CF-D3E55982AC4A}" srcOrd="1" destOrd="0" presId="urn:microsoft.com/office/officeart/2018/2/layout/IconVerticalSolidList"/>
    <dgm:cxn modelId="{E7B97862-6EEC-4027-B1D8-ABFB79C3A878}" type="presParOf" srcId="{B3FD9AFC-2168-4253-8801-25A1A2D10E26}" destId="{C2F36650-AD12-4159-8B8B-E7488270B5A7}" srcOrd="2" destOrd="0" presId="urn:microsoft.com/office/officeart/2018/2/layout/IconVerticalSolidList"/>
    <dgm:cxn modelId="{145DA6A7-385A-479C-B000-CDFD3F42BA56}" type="presParOf" srcId="{C2F36650-AD12-4159-8B8B-E7488270B5A7}" destId="{2F1A22B2-C5D7-4167-8533-7F0146963F0B}" srcOrd="0" destOrd="0" presId="urn:microsoft.com/office/officeart/2018/2/layout/IconVerticalSolidList"/>
    <dgm:cxn modelId="{A3B469EA-83B5-4C2B-A4FE-BD298BE907E1}" type="presParOf" srcId="{C2F36650-AD12-4159-8B8B-E7488270B5A7}" destId="{B3F280BE-224B-452C-8567-D8523D6A20C4}" srcOrd="1" destOrd="0" presId="urn:microsoft.com/office/officeart/2018/2/layout/IconVerticalSolidList"/>
    <dgm:cxn modelId="{92B59165-1BDC-4A91-871F-56D39DE4DB91}" type="presParOf" srcId="{C2F36650-AD12-4159-8B8B-E7488270B5A7}" destId="{4A3AAD23-6F42-4D1F-B78A-26DB1377089D}" srcOrd="2" destOrd="0" presId="urn:microsoft.com/office/officeart/2018/2/layout/IconVerticalSolidList"/>
    <dgm:cxn modelId="{F69C6673-C6FD-4CF5-8760-A7C11A3739BE}" type="presParOf" srcId="{C2F36650-AD12-4159-8B8B-E7488270B5A7}" destId="{82F7E4D3-CBBD-44C8-8214-ECEAEE0D018D}" srcOrd="3" destOrd="0" presId="urn:microsoft.com/office/officeart/2018/2/layout/IconVerticalSolidList"/>
    <dgm:cxn modelId="{38322547-9747-4461-8BCF-4E90B4847F32}" type="presParOf" srcId="{B3FD9AFC-2168-4253-8801-25A1A2D10E26}" destId="{1AFAEEBA-9086-4A2F-9396-867785CFB82C}" srcOrd="3" destOrd="0" presId="urn:microsoft.com/office/officeart/2018/2/layout/IconVerticalSolidList"/>
    <dgm:cxn modelId="{70AC7454-C0FF-47B9-B016-FF8470C398B5}" type="presParOf" srcId="{B3FD9AFC-2168-4253-8801-25A1A2D10E26}" destId="{561CE0C3-CE9C-4DAC-9B6B-BE86285AA3E0}" srcOrd="4" destOrd="0" presId="urn:microsoft.com/office/officeart/2018/2/layout/IconVerticalSolidList"/>
    <dgm:cxn modelId="{F0C800D1-2619-4743-8C45-9F95CAE817FB}" type="presParOf" srcId="{561CE0C3-CE9C-4DAC-9B6B-BE86285AA3E0}" destId="{73109D0A-F225-46C4-8BDB-0A3F53D58099}" srcOrd="0" destOrd="0" presId="urn:microsoft.com/office/officeart/2018/2/layout/IconVerticalSolidList"/>
    <dgm:cxn modelId="{D795F167-467F-420F-BD54-1015B2D4673A}" type="presParOf" srcId="{561CE0C3-CE9C-4DAC-9B6B-BE86285AA3E0}" destId="{2E7BC2D9-BF68-4DA2-AA98-433569A33D90}" srcOrd="1" destOrd="0" presId="urn:microsoft.com/office/officeart/2018/2/layout/IconVerticalSolidList"/>
    <dgm:cxn modelId="{DEDE804A-7D65-48A9-8A5B-E719519A3823}" type="presParOf" srcId="{561CE0C3-CE9C-4DAC-9B6B-BE86285AA3E0}" destId="{E3DC1F04-08E1-4AC9-9951-EFFE77E6A542}" srcOrd="2" destOrd="0" presId="urn:microsoft.com/office/officeart/2018/2/layout/IconVerticalSolidList"/>
    <dgm:cxn modelId="{C5C952F3-D66B-42D2-815B-86370A1274FD}" type="presParOf" srcId="{561CE0C3-CE9C-4DAC-9B6B-BE86285AA3E0}" destId="{0AF04647-A3E6-4D4E-B497-42739F0767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D399-CCB3-4999-AE21-A013F8FCC0AE}">
      <dsp:nvSpPr>
        <dsp:cNvPr id="0" name=""/>
        <dsp:cNvSpPr/>
      </dsp:nvSpPr>
      <dsp:spPr>
        <a:xfrm>
          <a:off x="55973" y="52170"/>
          <a:ext cx="9829704" cy="13393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….. </a:t>
          </a:r>
          <a:r>
            <a:rPr lang="ru-RU" sz="2000" kern="1200" dirty="0">
              <a:solidFill>
                <a:schemeClr val="tx1"/>
              </a:solidFill>
            </a:rPr>
            <a:t>нарушения в овладении счётными операциями» .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                Р.И. </a:t>
          </a:r>
          <a:r>
            <a:rPr lang="ru-RU" sz="2000" kern="1200" dirty="0" err="1">
              <a:solidFill>
                <a:schemeClr val="tx1"/>
              </a:solidFill>
            </a:rPr>
            <a:t>Лалаева</a:t>
          </a:r>
          <a:r>
            <a:rPr lang="ru-RU" sz="2000" kern="1200" dirty="0">
              <a:solidFill>
                <a:schemeClr val="tx1"/>
              </a:solidFill>
            </a:rPr>
            <a:t>, А. Гермаковска,2005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121357" y="117554"/>
        <a:ext cx="9698936" cy="1208626"/>
      </dsp:txXfrm>
    </dsp:sp>
    <dsp:sp modelId="{62DB9090-24DC-439A-BAEE-00605AF53759}">
      <dsp:nvSpPr>
        <dsp:cNvPr id="0" name=""/>
        <dsp:cNvSpPr/>
      </dsp:nvSpPr>
      <dsp:spPr>
        <a:xfrm>
          <a:off x="12675" y="1360706"/>
          <a:ext cx="10170262" cy="10085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….. специфическое, стойкое и сложное нарушение в овладении счётными операциями, обусловленное несформированностью высших, психических функций»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О.В. Степкова,2008 г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908" y="1409939"/>
        <a:ext cx="10071796" cy="910082"/>
      </dsp:txXfrm>
    </dsp:sp>
    <dsp:sp modelId="{1B02C44A-8779-4B4E-BC63-DD566FDF1337}">
      <dsp:nvSpPr>
        <dsp:cNvPr id="0" name=""/>
        <dsp:cNvSpPr/>
      </dsp:nvSpPr>
      <dsp:spPr>
        <a:xfrm>
          <a:off x="6337" y="2498554"/>
          <a:ext cx="9970001" cy="18507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….. частичное нарушение счётной деятельности, проявляющееся в стойких специфических математических ошибках, обусловленных недостаточной сформированностью, с одной стороны. Интеллектуальной деятельности и сенсорно-перцептивных функций, и , с другой, «математической» речи, приводящей к снижению уровня познания математики.»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С.Ю. Кондратьева,2009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96685" y="2588902"/>
        <a:ext cx="9789305" cy="1670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DE1C8-CB7A-4DED-9F5D-055BA238498C}">
      <dsp:nvSpPr>
        <dsp:cNvPr id="0" name=""/>
        <dsp:cNvSpPr/>
      </dsp:nvSpPr>
      <dsp:spPr>
        <a:xfrm>
          <a:off x="0" y="86498"/>
          <a:ext cx="7347655" cy="1522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5CEB3-C8B0-43F1-938C-C109D9ACD4E8}">
      <dsp:nvSpPr>
        <dsp:cNvPr id="0" name=""/>
        <dsp:cNvSpPr/>
      </dsp:nvSpPr>
      <dsp:spPr>
        <a:xfrm>
          <a:off x="460465" y="347114"/>
          <a:ext cx="838028" cy="837210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7084E-E4FB-4073-89CA-49D7E5E4BEAF}">
      <dsp:nvSpPr>
        <dsp:cNvPr id="0" name=""/>
        <dsp:cNvSpPr/>
      </dsp:nvSpPr>
      <dsp:spPr>
        <a:xfrm>
          <a:off x="1758960" y="4619"/>
          <a:ext cx="5472615" cy="1523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7" tIns="161257" rIns="161257" bIns="1612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Специфические логопедические приёмы  профилактики и коррекции нарушений чтения и письма предполагают наличие сформированного  умения оперировать числами: определение количества слов в предложении, звуков в слове, определение «номера» звука в слове, слова в предложении.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758960" y="4619"/>
        <a:ext cx="5472615" cy="1523688"/>
      </dsp:txXfrm>
    </dsp:sp>
    <dsp:sp modelId="{2F1A22B2-C5D7-4167-8533-7F0146963F0B}">
      <dsp:nvSpPr>
        <dsp:cNvPr id="0" name=""/>
        <dsp:cNvSpPr/>
      </dsp:nvSpPr>
      <dsp:spPr>
        <a:xfrm>
          <a:off x="0" y="1876580"/>
          <a:ext cx="7347655" cy="15222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280BE-224B-452C-8567-D8523D6A20C4}">
      <dsp:nvSpPr>
        <dsp:cNvPr id="0" name=""/>
        <dsp:cNvSpPr/>
      </dsp:nvSpPr>
      <dsp:spPr>
        <a:xfrm>
          <a:off x="460465" y="2219075"/>
          <a:ext cx="838028" cy="837210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7E4D3-CBBD-44C8-8214-ECEAEE0D018D}">
      <dsp:nvSpPr>
        <dsp:cNvPr id="0" name=""/>
        <dsp:cNvSpPr/>
      </dsp:nvSpPr>
      <dsp:spPr>
        <a:xfrm>
          <a:off x="1758960" y="1876580"/>
          <a:ext cx="5472615" cy="1523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7" tIns="161257" rIns="161257" bIns="16125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В структуру  речевого дефекта обучающихся с умственной отсталостью в большинстве случаев наряду с нарушениями чтения и письма входит </a:t>
          </a:r>
          <a:r>
            <a:rPr lang="ru-RU" sz="2000" kern="1200" dirty="0" err="1">
              <a:solidFill>
                <a:schemeClr val="tx1"/>
              </a:solidFill>
            </a:rPr>
            <a:t>дискалькулия</a:t>
          </a:r>
          <a:r>
            <a:rPr lang="ru-RU" sz="2000" kern="1200" dirty="0">
              <a:solidFill>
                <a:schemeClr val="tx1"/>
              </a:solidFill>
            </a:rPr>
            <a:t> (нарушение счёта)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8960" y="1876580"/>
        <a:ext cx="5472615" cy="1523688"/>
      </dsp:txXfrm>
    </dsp:sp>
    <dsp:sp modelId="{73109D0A-F225-46C4-8BDB-0A3F53D58099}">
      <dsp:nvSpPr>
        <dsp:cNvPr id="0" name=""/>
        <dsp:cNvSpPr/>
      </dsp:nvSpPr>
      <dsp:spPr>
        <a:xfrm>
          <a:off x="0" y="3748541"/>
          <a:ext cx="7347655" cy="15222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BC2D9-BF68-4DA2-AA98-433569A33D90}">
      <dsp:nvSpPr>
        <dsp:cNvPr id="0" name=""/>
        <dsp:cNvSpPr/>
      </dsp:nvSpPr>
      <dsp:spPr>
        <a:xfrm>
          <a:off x="460465" y="4091036"/>
          <a:ext cx="838028" cy="837210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04647-A3E6-4D4E-B497-42739F0767A3}">
      <dsp:nvSpPr>
        <dsp:cNvPr id="0" name=""/>
        <dsp:cNvSpPr/>
      </dsp:nvSpPr>
      <dsp:spPr>
        <a:xfrm>
          <a:off x="1758960" y="3748541"/>
          <a:ext cx="5472615" cy="1523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7" tIns="161257" rIns="161257" bIns="16125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/>
              </a:solidFill>
            </a:rPr>
            <a:t>Возникает необходимость использования приемов коррекции нарушений счета в логопедической практике.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758960" y="3748541"/>
        <a:ext cx="5472615" cy="1523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7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3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7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9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5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736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5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6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095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6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70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7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21AF3C-3594-4B0F-B23B-212A8226641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00A94B-F699-4EEB-A8B0-05DDF6E6F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9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  <p:sldLayoutId id="21474841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65BA8-F249-45D6-91EB-927C0C983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133" y="1399822"/>
            <a:ext cx="8099777" cy="2959983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дискалькулических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расстройств в системе логопедического сопровождения  обучающихся с умственной отсталостью (интеллектуальными нарушениями) 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435595-A02F-41E2-B313-F88B2667D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4488" y="5498572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Савицкая, учитель-логопед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2A6A0F-3383-4B9F-AE07-9162F4814B99}"/>
              </a:ext>
            </a:extLst>
          </p:cNvPr>
          <p:cNvSpPr/>
          <p:nvPr/>
        </p:nvSpPr>
        <p:spPr>
          <a:xfrm>
            <a:off x="2494844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казенное общеобразовательное учреждение, реализующее адаптированные «Школа-интернат №11»</a:t>
            </a:r>
          </a:p>
        </p:txBody>
      </p:sp>
    </p:spTree>
    <p:extLst>
      <p:ext uri="{BB962C8B-B14F-4D97-AF65-F5344CB8AC3E}">
        <p14:creationId xmlns:p14="http://schemas.microsoft.com/office/powerpoint/2010/main" val="158593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AE31E-D9E6-42CC-8678-E4B47569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000" b="1" dirty="0"/>
              <a:t>На протяжении трех лет реализую программу внеурочного курса «Пространство и время»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71859-5E30-4AB6-BDEA-936B4675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1800" u="sng" dirty="0"/>
              <a:t>Выбору данного курса способствовали следующие причины: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Для всех учащихся с интеллектуальными нарушениями характерно нарушение речевой системы в той или иной степени. Несмотря на реализуемые в учреждении курсы логопедических занятий, все учащиеся нуждаются в специально организованных занятиях по развитию различных сторон речи. Недостаточное развитие </a:t>
            </a:r>
            <a:r>
              <a:rPr lang="ru-RU" sz="1800" dirty="0" err="1"/>
              <a:t>фонетико</a:t>
            </a:r>
            <a:r>
              <a:rPr lang="ru-RU" sz="1800" dirty="0"/>
              <a:t> - фонематической и лексико- грамматической сторон речи являются значительным препятствием на пути овладения обучающимся письмом и чтением, препятствуют формированию полноценных математических представлений, счётных операций,  что, в свою очередь, оказывает дальнейшее влияние на его социализацию. 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	Исследования доказывают, что в овладении операциями чтения,  письма и счёта существенную роль играет как уровень сформированности устной речи, так и особенности развития пространственно- временных представлений.</a:t>
            </a:r>
          </a:p>
          <a:p>
            <a:pPr>
              <a:lnSpc>
                <a:spcPct val="900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971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A9D48-BA2F-4890-84F8-5D21044E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300" b="1" dirty="0"/>
              <a:t>«</a:t>
            </a:r>
            <a:r>
              <a:rPr lang="ru-RU" sz="2300" b="1" dirty="0" err="1"/>
              <a:t>Логостарт</a:t>
            </a:r>
            <a:r>
              <a:rPr lang="ru-RU" sz="2300" b="1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D177B8-E436-40E0-983D-539080469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Как показывает опыт работы, формирование пространственных  и временных представлений необходимо начитать с первого класса. Данная программа «</a:t>
            </a:r>
            <a:r>
              <a:rPr lang="ru-RU" dirty="0" err="1"/>
              <a:t>Логостарт</a:t>
            </a:r>
            <a:r>
              <a:rPr lang="ru-RU" dirty="0"/>
              <a:t>» является начальным блоком ранее известной программы «Пространство и время», реализуемой в нашем учреждении в 2017/2019 учебных годах с обучающимися 3-4 классов. Анализ затруднений, возникших при реализации программы позволил спроектировать программу для обучающихся 1 классов, добавив в уже имеющееся содержание дидактический материал по профилактике и коррекции </a:t>
            </a:r>
            <a:r>
              <a:rPr lang="ru-RU" dirty="0" err="1"/>
              <a:t>дискалькулических</a:t>
            </a:r>
            <a:r>
              <a:rPr lang="ru-RU" dirty="0"/>
              <a:t> нарушений.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01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4E1B1-730A-46D9-B9FE-04B70578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программы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Логостарт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0213E8-DBE4-40AA-8910-87AFFBB79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Развитие мелкой моторики кистей и пальцев рук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Уточнение и развитие зрительного гнозиса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Дифференциация предметов по различным признакам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Ориентировка в пространстве и схеме тела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Развитие зрительного анализа и синтеза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Формирование </a:t>
            </a:r>
            <a:r>
              <a:rPr lang="ru-RU" sz="1500" err="1"/>
              <a:t>сериации</a:t>
            </a:r>
            <a:r>
              <a:rPr lang="ru-RU" sz="1500"/>
              <a:t> на невербальном материале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Формирование </a:t>
            </a:r>
            <a:r>
              <a:rPr lang="ru-RU" sz="1500" err="1"/>
              <a:t>сериации</a:t>
            </a:r>
            <a:r>
              <a:rPr lang="ru-RU" sz="1500"/>
              <a:t> на вербальном материале;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Формирование </a:t>
            </a:r>
            <a:r>
              <a:rPr lang="ru-RU" sz="1500" err="1"/>
              <a:t>сериации</a:t>
            </a:r>
            <a:r>
              <a:rPr lang="ru-RU" sz="1500"/>
              <a:t> на числовом материале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Анализ последовательности речевых единиц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500"/>
              <a:t>Временные представления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endParaRPr lang="ru-RU" sz="1500"/>
          </a:p>
        </p:txBody>
      </p:sp>
    </p:spTree>
    <p:extLst>
      <p:ext uri="{BB962C8B-B14F-4D97-AF65-F5344CB8AC3E}">
        <p14:creationId xmlns:p14="http://schemas.microsoft.com/office/powerpoint/2010/main" val="355328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AF969-9128-4923-B20C-0B00F56B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Параллельное формирование представлений о времени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E2C99-581C-4A78-96C0-9722AD22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 fontScale="92500" lnSpcReduction="10000"/>
          </a:bodyPr>
          <a:lstStyle/>
          <a:p>
            <a:r>
              <a:rPr lang="ru-RU" b="1" dirty="0"/>
              <a:t>Отличительной особенностью программы является то, что деятельность по формированию представлений о времени, не вынесена в отдельный блок, актуальные темы о времени внесены во все блоки на протяжении учебного года. Это представляется наиболее целесообразным, потому что формирование представлений о времени и пространстве эффективные осуществлять параллельно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82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1F9E9A7-F331-4F40-A967-EF66F683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22B8C6-230C-4EF2-95E4-ECF7A5ECF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8504775-5C63-4E54-B4A8-B88C0295D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9BA80B-7C18-4719-8106-257AC40083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0484" y="643466"/>
            <a:ext cx="4448479" cy="557106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A87B0A-642E-4459-82DB-208903F9266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8153" y="772301"/>
            <a:ext cx="5163363" cy="530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D575F-11E8-4BAB-BE6E-F3C04935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1800" b="1" dirty="0"/>
              <a:t>Предметные результаты внеурочного логопедического  курса «Пространство и время», блок 1: «</a:t>
            </a:r>
            <a:r>
              <a:rPr lang="ru-RU" sz="1800" b="1" dirty="0" err="1"/>
              <a:t>Логостарт</a:t>
            </a:r>
            <a:r>
              <a:rPr lang="ru-RU" sz="1800" b="1" dirty="0"/>
              <a:t>» 1 класс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5D205E-8230-4E16-A54C-F9323FD9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044" y="282221"/>
            <a:ext cx="5674347" cy="6005689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1900" b="1" dirty="0"/>
              <a:t>Предметные результаты внеурочного логопедического  курса «Пространство и время», блок 1: «</a:t>
            </a:r>
            <a:r>
              <a:rPr lang="ru-RU" sz="1900" b="1" dirty="0" err="1"/>
              <a:t>Логостарт</a:t>
            </a:r>
            <a:r>
              <a:rPr lang="ru-RU" sz="1900" b="1" dirty="0"/>
              <a:t>» 1 класс</a:t>
            </a:r>
            <a:endParaRPr lang="ru-RU" sz="19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1600" b="1" u="sng" dirty="0"/>
              <a:t>Минимальный уровень</a:t>
            </a:r>
            <a:endParaRPr lang="ru-RU" sz="1600" u="sng" dirty="0"/>
          </a:p>
          <a:p>
            <a:pPr>
              <a:lnSpc>
                <a:spcPct val="90000"/>
              </a:lnSpc>
            </a:pPr>
            <a:r>
              <a:rPr lang="ru-RU" sz="1600" dirty="0"/>
              <a:t>-различать (показывать) правую и левую стороны тела, листа бумаги;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отсчитывать заданное количество клеточек в заданном направлении;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называть дни недели;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-называть текущее время года, времена года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определять количество звуков в слове, слов в предложении;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различение возраста людей;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знание названий месяцев, текущего месяца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b="1" u="sng" dirty="0"/>
              <a:t>Достаточный уровень</a:t>
            </a:r>
            <a:endParaRPr lang="ru-RU" sz="1600" u="sng" dirty="0"/>
          </a:p>
          <a:p>
            <a:pPr>
              <a:lnSpc>
                <a:spcPct val="90000"/>
              </a:lnSpc>
            </a:pPr>
            <a:r>
              <a:rPr lang="ru-RU" sz="1600" dirty="0"/>
              <a:t>- словесно объяснять расположение объектов по отношению друг к другу;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определять день недели по заданию (последующий, предыдущий, за два дня до..)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определять последующий и предыдущий звук в слове;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определять последующее и предыдущее слово в предложении;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- различать времена суток;</a:t>
            </a:r>
          </a:p>
          <a:p>
            <a:pPr>
              <a:lnSpc>
                <a:spcPct val="90000"/>
              </a:lnSpc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667684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803AD-02F0-4585-8309-166549CA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11" y="2286000"/>
            <a:ext cx="2286000" cy="2286000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1900">
                <a:solidFill>
                  <a:srgbClr val="FFFFFF"/>
                </a:solidFill>
              </a:rPr>
              <a:t>Критерии и оценка достижения планируемых результатов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8756BA8-48DF-4C91-9A4C-74001370F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799386"/>
              </p:ext>
            </p:extLst>
          </p:nvPr>
        </p:nvGraphicFramePr>
        <p:xfrm>
          <a:off x="3973775" y="640080"/>
          <a:ext cx="8037606" cy="6610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803">
                  <a:extLst>
                    <a:ext uri="{9D8B030D-6E8A-4147-A177-3AD203B41FA5}">
                      <a16:colId xmlns:a16="http://schemas.microsoft.com/office/drawing/2014/main" val="2359768391"/>
                    </a:ext>
                  </a:extLst>
                </a:gridCol>
                <a:gridCol w="2450546">
                  <a:extLst>
                    <a:ext uri="{9D8B030D-6E8A-4147-A177-3AD203B41FA5}">
                      <a16:colId xmlns:a16="http://schemas.microsoft.com/office/drawing/2014/main" val="1935370185"/>
                    </a:ext>
                  </a:extLst>
                </a:gridCol>
                <a:gridCol w="1918257">
                  <a:extLst>
                    <a:ext uri="{9D8B030D-6E8A-4147-A177-3AD203B41FA5}">
                      <a16:colId xmlns:a16="http://schemas.microsoft.com/office/drawing/2014/main" val="918909659"/>
                    </a:ext>
                  </a:extLst>
                </a:gridCol>
              </a:tblGrid>
              <a:tr h="37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Критерий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Оценка достижения планируемых результатов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>
                  <a:txBody>
                    <a:bodyPr/>
                    <a:lstStyle/>
                    <a:p>
                      <a:pPr indent="228600"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Динамика развития обучающихся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extLst>
                  <a:ext uri="{0D108BD9-81ED-4DB2-BD59-A6C34878D82A}">
                    <a16:rowId xmlns:a16="http://schemas.microsoft.com/office/drawing/2014/main" val="4213561779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Различение правой и левой стороны собственного тела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rowSpan="17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отсутствие, невозможность принять помощь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сопряженно/со значительной стимулирующей помощью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отражённо/ с помощью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частично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самостоятельно с большим количеством ошибок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самостоятельно с единичными ошибками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rowSpan="16">
                  <a:txBody>
                    <a:bodyPr/>
                    <a:lstStyle/>
                    <a:p>
                      <a:pPr indent="228600" algn="just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оценивалась   по результатам относительно себя: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 баллов ― нет фиксируемой динамики;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 балл ― минимальная динамика;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 балла ― удовлетворительная динамика;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 балла ― значительная динамика.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extLst>
                  <a:ext uri="{0D108BD9-81ED-4DB2-BD59-A6C34878D82A}">
                    <a16:rowId xmlns:a16="http://schemas.microsoft.com/office/drawing/2014/main" val="2857080511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Различение понятий «впереди», «сзади», «перед», «за»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76078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Употребление во фразе понятий «впереди», «сзади», «перед», «за»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357473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Различение и употребление в речи понятия «между»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65666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Ориентация на листе бумаги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1165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Определение количества слов в предложении (3-4 слова)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232471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Называние заданного слова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19533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Определение первого звука в слове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84080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Определение последнего звука в слове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850189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Определение количества звуков в слове (3-5 звуков)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645867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Называние текущего дня недели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917007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Называние следующего, предыдущего дня недели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47525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Различение выходных и рабочих 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16075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Называние текущего времени года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48156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Определение следующего и предыдущего времени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75394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Определение времени суток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86141"/>
                  </a:ext>
                </a:extLst>
              </a:tr>
              <a:tr h="378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Соотнесение деятельности человека со временем суток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1" marR="39571" marT="0" marB="0"/>
                </a:tc>
                <a:extLst>
                  <a:ext uri="{0D108BD9-81ED-4DB2-BD59-A6C34878D82A}">
                    <a16:rowId xmlns:a16="http://schemas.microsoft.com/office/drawing/2014/main" val="232680385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EB9114B-3008-4EE2-AFFC-025BF7F3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70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298ED-04B4-4FB1-B872-1B7D9BDE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Перспектива работы </a:t>
            </a:r>
            <a:br>
              <a:rPr lang="ru-RU" dirty="0"/>
            </a:br>
            <a:r>
              <a:rPr lang="ru-RU" dirty="0"/>
              <a:t>( обобщающий этап),2021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10E0F-AB34-45B6-8AA8-4CA97EBD8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(заключительная диагностика по актуальным параметрам)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работы по теме самообразования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материалов</a:t>
            </a:r>
          </a:p>
          <a:p>
            <a:pPr marL="0" indent="0">
              <a:buNone/>
            </a:pPr>
            <a:r>
              <a:rPr lang="ru-RU" dirty="0"/>
              <a:t>Разработка программы по коррекции </a:t>
            </a:r>
            <a:r>
              <a:rPr lang="ru-RU" dirty="0" err="1"/>
              <a:t>дискалькулических</a:t>
            </a:r>
            <a:r>
              <a:rPr lang="ru-RU" dirty="0"/>
              <a:t> расстройств и пространственно-временных представлений 1-4 класс</a:t>
            </a:r>
          </a:p>
        </p:txBody>
      </p:sp>
    </p:spTree>
    <p:extLst>
      <p:ext uri="{BB962C8B-B14F-4D97-AF65-F5344CB8AC3E}">
        <p14:creationId xmlns:p14="http://schemas.microsoft.com/office/powerpoint/2010/main" val="673895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2D25AE-4531-4866-8D6A-78F5011CBCFC}"/>
              </a:ext>
            </a:extLst>
          </p:cNvPr>
          <p:cNvSpPr/>
          <p:nvPr/>
        </p:nvSpPr>
        <p:spPr>
          <a:xfrm>
            <a:off x="1989177" y="2967335"/>
            <a:ext cx="82136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внимание!!!!</a:t>
            </a:r>
          </a:p>
        </p:txBody>
      </p:sp>
    </p:spTree>
    <p:extLst>
      <p:ext uri="{BB962C8B-B14F-4D97-AF65-F5344CB8AC3E}">
        <p14:creationId xmlns:p14="http://schemas.microsoft.com/office/powerpoint/2010/main" val="27787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BBA7E-1059-478A-B8EB-64CBD06A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884" y="5463821"/>
            <a:ext cx="9742318" cy="1163637"/>
          </a:xfrm>
        </p:spPr>
        <p:txBody>
          <a:bodyPr>
            <a:normAutofit/>
          </a:bodyPr>
          <a:lstStyle/>
          <a:p>
            <a:r>
              <a:rPr lang="ru-RU" dirty="0" err="1"/>
              <a:t>Дискалькулия</a:t>
            </a:r>
            <a:r>
              <a:rPr lang="ru-RU" dirty="0"/>
              <a:t>- это… </a:t>
            </a:r>
          </a:p>
        </p:txBody>
      </p:sp>
      <p:graphicFrame>
        <p:nvGraphicFramePr>
          <p:cNvPr id="19" name="Объект 2">
            <a:extLst>
              <a:ext uri="{FF2B5EF4-FFF2-40B4-BE49-F238E27FC236}">
                <a16:creationId xmlns:a16="http://schemas.microsoft.com/office/drawing/2014/main" id="{ADD91859-3320-4AFE-8DD5-8940EB358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38732"/>
              </p:ext>
            </p:extLst>
          </p:nvPr>
        </p:nvGraphicFramePr>
        <p:xfrm>
          <a:off x="1783284" y="943463"/>
          <a:ext cx="10182938" cy="435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610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12199-3AD7-4DC3-83F5-AC584AD62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chemeClr val="tx1"/>
                </a:solidFill>
              </a:rPr>
              <a:t>Дискалькулия</a:t>
            </a:r>
            <a:r>
              <a:rPr lang="ru-RU" sz="3600" dirty="0">
                <a:solidFill>
                  <a:schemeClr val="tx1"/>
                </a:solidFill>
              </a:rPr>
              <a:t> и её симптоматика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38C5E-2414-40BF-9FE1-D7B2EF31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Недостаточное знание состава числа; трудности усвоения правила образования чисел;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Несформированность количественных отношений чисел;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Автоматическое воспроизведение порядка следования чисел;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Трудности установления отношения числа к его соседям;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Затруднения в определении места числа в ряду натуральных чисел;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Недостаточное овладение математическим словарем;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Неправильное называние чисел;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Неточное представление о графической структуре цифр;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Элементарный способ выполнения арифметических действий;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Незнание таблицы сложения и вычитания, умножения и деления;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400">
                <a:solidFill>
                  <a:schemeClr val="bg1"/>
                </a:solidFill>
              </a:rPr>
              <a:t>Преимущественно конкретный характер мыслительных операций.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>
                <a:solidFill>
                  <a:schemeClr val="bg1"/>
                </a:solidFill>
              </a:rPr>
              <a:t>(С.С.Мнухин,1948; Ю.Г. Демьянов,1970;М.В. Ипполитов,1972;М.И. Непомнящая,1972;С.Л. Шапиро,1976).</a:t>
            </a:r>
          </a:p>
        </p:txBody>
      </p:sp>
    </p:spTree>
    <p:extLst>
      <p:ext uri="{BB962C8B-B14F-4D97-AF65-F5344CB8AC3E}">
        <p14:creationId xmlns:p14="http://schemas.microsoft.com/office/powerpoint/2010/main" val="2535803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8127E-6C98-41E3-8780-42F4423F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ru-RU"/>
              <a:t>Актуальность проблемы</a:t>
            </a: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52224B7-1242-4788-8D06-C19D4D324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02381"/>
              </p:ext>
            </p:extLst>
          </p:nvPr>
        </p:nvGraphicFramePr>
        <p:xfrm>
          <a:off x="4607277" y="605896"/>
          <a:ext cx="7347655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74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AFA0D-B571-4647-9EEF-8D0B232D9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216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3600" dirty="0"/>
              <a:t>Патогенез нарушений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90E7C-5AF3-4839-9920-B76459FD78D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5881511" y="6197603"/>
            <a:ext cx="4944534" cy="210560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sz="1100" dirty="0"/>
          </a:p>
          <a:p>
            <a:pPr>
              <a:lnSpc>
                <a:spcPct val="90000"/>
              </a:lnSpc>
            </a:pPr>
            <a:endParaRPr lang="ru-RU" sz="11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9168C6-4F96-4054-A9D2-8D5C5450F2E6}"/>
              </a:ext>
            </a:extLst>
          </p:cNvPr>
          <p:cNvSpPr/>
          <p:nvPr/>
        </p:nvSpPr>
        <p:spPr>
          <a:xfrm>
            <a:off x="6555362" y="517679"/>
            <a:ext cx="4846416" cy="767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Неполноценные пространственно-временные представления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69D7FD3C-2BB7-4424-946B-56CF5FDC7DC1}"/>
              </a:ext>
            </a:extLst>
          </p:cNvPr>
          <p:cNvSpPr/>
          <p:nvPr/>
        </p:nvSpPr>
        <p:spPr>
          <a:xfrm>
            <a:off x="6293926" y="1682727"/>
            <a:ext cx="5723467" cy="1119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Нарушение игровой, конструктивной, графической деятельности и счета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9C57E97-4870-4502-BCB1-831CFE03B4D0}"/>
              </a:ext>
            </a:extLst>
          </p:cNvPr>
          <p:cNvSpPr/>
          <p:nvPr/>
        </p:nvSpPr>
        <p:spPr>
          <a:xfrm>
            <a:off x="7251369" y="2850445"/>
            <a:ext cx="4270683" cy="361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426124F-C0B1-4544-888D-87FE32D97CA8}"/>
              </a:ext>
            </a:extLst>
          </p:cNvPr>
          <p:cNvSpPr/>
          <p:nvPr/>
        </p:nvSpPr>
        <p:spPr>
          <a:xfrm>
            <a:off x="4865985" y="3283655"/>
            <a:ext cx="1367842" cy="198786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Целостного восприятия объекта, буквы,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 цифры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372A0F9-6211-4029-B69F-AFDC8228EF9F}"/>
              </a:ext>
            </a:extLst>
          </p:cNvPr>
          <p:cNvSpPr/>
          <p:nvPr/>
        </p:nvSpPr>
        <p:spPr>
          <a:xfrm>
            <a:off x="6337671" y="3283655"/>
            <a:ext cx="1418892" cy="198786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Ориентировки на листе бумаги при выполнении графических заданий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2AF079D-1FE9-48D1-977E-6AA97C8C20B5}"/>
              </a:ext>
            </a:extLst>
          </p:cNvPr>
          <p:cNvSpPr/>
          <p:nvPr/>
        </p:nvSpPr>
        <p:spPr>
          <a:xfrm>
            <a:off x="7867299" y="3312583"/>
            <a:ext cx="1320799" cy="195893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Ориентировки в последовательности и выкладывании написания элементов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BE0A7CB-4787-47F9-8C09-71E442F3C476}"/>
              </a:ext>
            </a:extLst>
          </p:cNvPr>
          <p:cNvSpPr/>
          <p:nvPr/>
        </p:nvSpPr>
        <p:spPr>
          <a:xfrm>
            <a:off x="9234401" y="3325809"/>
            <a:ext cx="1320800" cy="19487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Зрительно-пространственного анализа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8D352FE-D4F3-4470-8B9D-A2BB71666A40}"/>
              </a:ext>
            </a:extLst>
          </p:cNvPr>
          <p:cNvSpPr/>
          <p:nvPr/>
        </p:nvSpPr>
        <p:spPr>
          <a:xfrm>
            <a:off x="10608395" y="3306230"/>
            <a:ext cx="1408998" cy="198786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Осуществления зрительного. слухового и кинестетического контроля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9103C6F-6262-4B44-962E-D5BF731F9F43}"/>
              </a:ext>
            </a:extLst>
          </p:cNvPr>
          <p:cNvSpPr/>
          <p:nvPr/>
        </p:nvSpPr>
        <p:spPr>
          <a:xfrm>
            <a:off x="4945906" y="5848899"/>
            <a:ext cx="6983290" cy="98284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Нарушения чтения, письма, счета.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Трудности при ориентировке в схеме тетрадного листа: пропуск определённого количества клеточек и строчек, зеркальное написание букв и цифр, а так же сложности в усвоении числа в числовом ряду.</a:t>
            </a:r>
          </a:p>
          <a:p>
            <a:pPr algn="ctr"/>
            <a:endParaRPr lang="ru-RU" dirty="0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A82B704B-121B-4CF6-8D95-EC71E6A5F806}"/>
              </a:ext>
            </a:extLst>
          </p:cNvPr>
          <p:cNvSpPr/>
          <p:nvPr/>
        </p:nvSpPr>
        <p:spPr>
          <a:xfrm>
            <a:off x="8890371" y="1312422"/>
            <a:ext cx="496340" cy="347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2F06AF72-E0D6-42FD-AC41-EFABCB1164A0}"/>
              </a:ext>
            </a:extLst>
          </p:cNvPr>
          <p:cNvSpPr/>
          <p:nvPr/>
        </p:nvSpPr>
        <p:spPr>
          <a:xfrm>
            <a:off x="8189381" y="5372411"/>
            <a:ext cx="496340" cy="347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1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B3DF0-460B-4964-8CA3-16980E99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>
                <a:solidFill>
                  <a:schemeClr val="tx1"/>
                </a:solidFill>
              </a:rPr>
              <a:t>Исследования по проблеме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58C42-E536-46EE-B1A7-644E2FCEB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061" y="802638"/>
            <a:ext cx="6965678" cy="6055362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000" dirty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sz="2300" dirty="0">
                <a:solidFill>
                  <a:schemeClr val="bg1"/>
                </a:solidFill>
              </a:rPr>
              <a:t>Адаптированная примерная основная образовательная программа для дошкольников с тяжелыми нарушениями речи / Л.Б. </a:t>
            </a:r>
            <a:r>
              <a:rPr lang="ru-RU" sz="2300" dirty="0" err="1">
                <a:solidFill>
                  <a:schemeClr val="bg1"/>
                </a:solidFill>
              </a:rPr>
              <a:t>Баряева</a:t>
            </a:r>
            <a:r>
              <a:rPr lang="ru-RU" sz="2300" dirty="0">
                <a:solidFill>
                  <a:schemeClr val="bg1"/>
                </a:solidFill>
              </a:rPr>
              <a:t>, Т.В. </a:t>
            </a:r>
            <a:r>
              <a:rPr lang="ru-RU" sz="2300" dirty="0" err="1">
                <a:solidFill>
                  <a:schemeClr val="bg1"/>
                </a:solidFill>
              </a:rPr>
              <a:t>Волосовец</a:t>
            </a:r>
            <a:r>
              <a:rPr lang="ru-RU" sz="2300" dirty="0">
                <a:solidFill>
                  <a:schemeClr val="bg1"/>
                </a:solidFill>
              </a:rPr>
              <a:t>, О.П. </a:t>
            </a:r>
            <a:r>
              <a:rPr lang="ru-RU" sz="2300" dirty="0" err="1">
                <a:solidFill>
                  <a:schemeClr val="bg1"/>
                </a:solidFill>
              </a:rPr>
              <a:t>Гаврилушкина</a:t>
            </a:r>
            <a:r>
              <a:rPr lang="ru-RU" sz="2300" dirty="0">
                <a:solidFill>
                  <a:schemeClr val="bg1"/>
                </a:solidFill>
              </a:rPr>
              <a:t> и др. ; под ред. проф. Л.В. Лопатиной. СПб., 2014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2. Афанасьева Е.А. Коррекционно-педагогическая работа по профилактике </a:t>
            </a:r>
            <a:r>
              <a:rPr lang="ru-RU" sz="2300" dirty="0" err="1">
                <a:solidFill>
                  <a:schemeClr val="bg1"/>
                </a:solidFill>
              </a:rPr>
              <a:t>дискалькулии</a:t>
            </a:r>
            <a:r>
              <a:rPr lang="ru-RU" sz="2300" dirty="0">
                <a:solidFill>
                  <a:schemeClr val="bg1"/>
                </a:solidFill>
              </a:rPr>
              <a:t> у младших школьников с тяжелыми нарушениями речи.,-диссертация кандидата </a:t>
            </a:r>
            <a:r>
              <a:rPr lang="ru-RU" sz="2300" dirty="0" err="1">
                <a:solidFill>
                  <a:schemeClr val="bg1"/>
                </a:solidFill>
              </a:rPr>
              <a:t>пед.наук</a:t>
            </a:r>
            <a:r>
              <a:rPr lang="ru-RU" sz="2300" dirty="0">
                <a:solidFill>
                  <a:schemeClr val="bg1"/>
                </a:solidFill>
              </a:rPr>
              <a:t>, 2009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3. </a:t>
            </a:r>
            <a:r>
              <a:rPr lang="ru-RU" sz="2300" dirty="0" err="1">
                <a:solidFill>
                  <a:schemeClr val="bg1"/>
                </a:solidFill>
              </a:rPr>
              <a:t>Баряева</a:t>
            </a:r>
            <a:r>
              <a:rPr lang="ru-RU" sz="2300" dirty="0">
                <a:solidFill>
                  <a:schemeClr val="bg1"/>
                </a:solidFill>
              </a:rPr>
              <a:t> Л.Б., Кондратьева С.Ю. </a:t>
            </a:r>
            <a:r>
              <a:rPr lang="ru-RU" sz="2300" dirty="0" err="1">
                <a:solidFill>
                  <a:schemeClr val="bg1"/>
                </a:solidFill>
              </a:rPr>
              <a:t>Дискалькулия</a:t>
            </a:r>
            <a:r>
              <a:rPr lang="ru-RU" sz="2300" dirty="0">
                <a:solidFill>
                  <a:schemeClr val="bg1"/>
                </a:solidFill>
              </a:rPr>
              <a:t> у детей: профилактика и коррекция нарушений в овладении счетной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 деятельностью. СПб., 2012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4.Кондратьева С.Ю. Развитие математического словаря детей старшего дошкольного возраста в процессе составления рассказа по картине. – СПб: Детство-Пресс, 2015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5. </a:t>
            </a:r>
            <a:r>
              <a:rPr lang="ru-RU" sz="2300" dirty="0" err="1">
                <a:solidFill>
                  <a:schemeClr val="bg1"/>
                </a:solidFill>
              </a:rPr>
              <a:t>Лалаева</a:t>
            </a:r>
            <a:r>
              <a:rPr lang="ru-RU" sz="2300" dirty="0">
                <a:solidFill>
                  <a:schemeClr val="bg1"/>
                </a:solidFill>
              </a:rPr>
              <a:t> Р.И., </a:t>
            </a:r>
            <a:r>
              <a:rPr lang="ru-RU" sz="2300" dirty="0" err="1">
                <a:solidFill>
                  <a:schemeClr val="bg1"/>
                </a:solidFill>
              </a:rPr>
              <a:t>Гермаковска</a:t>
            </a:r>
            <a:r>
              <a:rPr lang="ru-RU" sz="2300" dirty="0">
                <a:solidFill>
                  <a:schemeClr val="bg1"/>
                </a:solidFill>
              </a:rPr>
              <a:t> А. Нарушения в овладении математикой (</a:t>
            </a:r>
            <a:r>
              <a:rPr lang="ru-RU" sz="2300" dirty="0" err="1">
                <a:solidFill>
                  <a:schemeClr val="bg1"/>
                </a:solidFill>
              </a:rPr>
              <a:t>дискалькулии</a:t>
            </a:r>
            <a:r>
              <a:rPr lang="ru-RU" sz="2300" dirty="0">
                <a:solidFill>
                  <a:schemeClr val="bg1"/>
                </a:solidFill>
              </a:rPr>
              <a:t>) у младших школьников. Диагностика, профилактика и </a:t>
            </a:r>
            <a:r>
              <a:rPr lang="ru-RU" sz="2300" dirty="0" err="1">
                <a:solidFill>
                  <a:schemeClr val="bg1"/>
                </a:solidFill>
              </a:rPr>
              <a:t>коррекция.:Учебно-методическое</a:t>
            </a:r>
            <a:r>
              <a:rPr lang="ru-RU" sz="2300" dirty="0">
                <a:solidFill>
                  <a:schemeClr val="bg1"/>
                </a:solidFill>
              </a:rPr>
              <a:t> пособие.-</a:t>
            </a:r>
            <a:r>
              <a:rPr lang="ru-RU" sz="2300" dirty="0" err="1">
                <a:solidFill>
                  <a:schemeClr val="bg1"/>
                </a:solidFill>
              </a:rPr>
              <a:t>Спб</a:t>
            </a:r>
            <a:r>
              <a:rPr lang="ru-RU" sz="2300" dirty="0">
                <a:solidFill>
                  <a:schemeClr val="bg1"/>
                </a:solidFill>
              </a:rPr>
              <a:t>.:Издательство «Союз», 2005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6. Дунаева З.М. Формирование пространственных представлений у детей с задержкой психического развития// Дефектология.-1980.-№4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7. Елецкая О.В., Горбачевская Н.Ю. Уточнение и обогащение </a:t>
            </a:r>
            <a:r>
              <a:rPr lang="ru-RU" sz="2300" dirty="0" err="1">
                <a:solidFill>
                  <a:schemeClr val="bg1"/>
                </a:solidFill>
              </a:rPr>
              <a:t>пространствено</a:t>
            </a:r>
            <a:r>
              <a:rPr lang="ru-RU" sz="2300" dirty="0">
                <a:solidFill>
                  <a:schemeClr val="bg1"/>
                </a:solidFill>
              </a:rPr>
              <a:t>-временных представлений у детей с нарушениями речи// Логопед .-2005.-№2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8. Елецкая О.В., Горбачевская Н.Ю. Логопедическая помощь школьникам с нарушением письменной речи: Формирование представлений о пространстве и времени: Методическое пособие/ </a:t>
            </a:r>
            <a:r>
              <a:rPr lang="ru-RU" sz="2300" dirty="0" err="1">
                <a:solidFill>
                  <a:schemeClr val="bg1"/>
                </a:solidFill>
              </a:rPr>
              <a:t>Научн.ред</a:t>
            </a:r>
            <a:r>
              <a:rPr lang="ru-RU" sz="2300" dirty="0">
                <a:solidFill>
                  <a:schemeClr val="bg1"/>
                </a:solidFill>
              </a:rPr>
              <a:t>. О.В. </a:t>
            </a:r>
            <a:r>
              <a:rPr lang="ru-RU" sz="2300" dirty="0" err="1">
                <a:solidFill>
                  <a:schemeClr val="bg1"/>
                </a:solidFill>
              </a:rPr>
              <a:t>Защиринская</a:t>
            </a:r>
            <a:r>
              <a:rPr lang="ru-RU" sz="2300" dirty="0">
                <a:solidFill>
                  <a:schemeClr val="bg1"/>
                </a:solidFill>
              </a:rPr>
              <a:t>. – СПб.: Издательство «Речь», 2006.-180 с.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9. Елецкая О.В., Горбачевская Н.Ю. Путешествие по времени и пространству. СПб., 2002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10. </a:t>
            </a:r>
            <a:r>
              <a:rPr lang="ru-RU" sz="2300" dirty="0" err="1">
                <a:solidFill>
                  <a:schemeClr val="bg1"/>
                </a:solidFill>
              </a:rPr>
              <a:t>Степкова</a:t>
            </a:r>
            <a:r>
              <a:rPr lang="ru-RU" sz="2300" dirty="0">
                <a:solidFill>
                  <a:schemeClr val="bg1"/>
                </a:solidFill>
              </a:rPr>
              <a:t> О. </a:t>
            </a:r>
            <a:r>
              <a:rPr lang="ru-RU" sz="2300" dirty="0" err="1">
                <a:solidFill>
                  <a:schemeClr val="bg1"/>
                </a:solidFill>
              </a:rPr>
              <a:t>В.Профилактика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дискалькулии</a:t>
            </a:r>
            <a:r>
              <a:rPr lang="ru-RU" sz="2300" dirty="0">
                <a:solidFill>
                  <a:schemeClr val="bg1"/>
                </a:solidFill>
              </a:rPr>
              <a:t> у дошкольников с общим недоразвитием речи,  –диссертация кандидата пед.наук,2008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300" dirty="0">
                <a:solidFill>
                  <a:schemeClr val="bg1"/>
                </a:solidFill>
              </a:rPr>
              <a:t>11. Цветкова Л.С. Нейропсихология счёта, письма и чтения: нарушение и восстановление. М., 1997</a:t>
            </a:r>
          </a:p>
          <a:p>
            <a:pPr marL="0" indent="0">
              <a:lnSpc>
                <a:spcPct val="90000"/>
              </a:lnSpc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endParaRPr lang="ru-RU" sz="10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10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82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7870E-26E1-4BBE-AB3A-CB59D539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1900" dirty="0">
                <a:solidFill>
                  <a:srgbClr val="FFFFFF"/>
                </a:solidFill>
              </a:rPr>
              <a:t>Исследования в области </a:t>
            </a:r>
            <a:r>
              <a:rPr lang="ru-RU" sz="1900" dirty="0" err="1">
                <a:solidFill>
                  <a:srgbClr val="FFFFFF"/>
                </a:solidFill>
              </a:rPr>
              <a:t>дискалькулии</a:t>
            </a:r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54D87-AF0E-4342-AADF-6FF6D4E9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472" y="682905"/>
            <a:ext cx="7469528" cy="598882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highlight>
                  <a:srgbClr val="FFFF00"/>
                </a:highlight>
              </a:rPr>
              <a:t> Цветкова Л.С-  </a:t>
            </a:r>
            <a:r>
              <a:rPr lang="ru-RU" sz="1600" dirty="0"/>
              <a:t>При локальных поражениях мозга происходит нарушение счёта в разных формах проявлений. Так же данным автором описаны особенности нарушения счёта у детей при локальных поражениях головного мозга.</a:t>
            </a:r>
          </a:p>
          <a:p>
            <a:pPr marL="0" indent="0">
              <a:lnSpc>
                <a:spcPct val="90000"/>
              </a:lnSpc>
              <a:buNone/>
            </a:pPr>
            <a:endParaRPr lang="ru-RU" sz="1600" dirty="0"/>
          </a:p>
          <a:p>
            <a:pPr>
              <a:lnSpc>
                <a:spcPct val="90000"/>
              </a:lnSpc>
            </a:pPr>
            <a:r>
              <a:rPr lang="ru-RU" sz="1600" dirty="0"/>
              <a:t>Методики коррекционной работы по профилактике и преодолению нарушений счета у детей с тяжёлыми нарушениями речи разработаны </a:t>
            </a:r>
            <a:r>
              <a:rPr lang="ru-RU" sz="1600" dirty="0" err="1">
                <a:highlight>
                  <a:srgbClr val="FFFF00"/>
                </a:highlight>
              </a:rPr>
              <a:t>Лалаевой</a:t>
            </a:r>
            <a:r>
              <a:rPr lang="ru-RU" sz="1600" dirty="0">
                <a:highlight>
                  <a:srgbClr val="FFFF00"/>
                </a:highlight>
              </a:rPr>
              <a:t> Р.И, </a:t>
            </a:r>
            <a:r>
              <a:rPr lang="ru-RU" sz="1600" dirty="0" err="1">
                <a:highlight>
                  <a:srgbClr val="FFFF00"/>
                </a:highlight>
              </a:rPr>
              <a:t>Гермаковска</a:t>
            </a:r>
            <a:r>
              <a:rPr lang="ru-RU" sz="1600" dirty="0">
                <a:highlight>
                  <a:srgbClr val="FFFF00"/>
                </a:highlight>
              </a:rPr>
              <a:t> А.(2005). </a:t>
            </a:r>
            <a:r>
              <a:rPr lang="ru-RU" sz="1600" dirty="0"/>
              <a:t>(дифференцированный подход с учётом симптоматики, степени выраженности </a:t>
            </a:r>
            <a:r>
              <a:rPr lang="ru-RU" sz="1600" dirty="0" err="1"/>
              <a:t>дискалькулии</a:t>
            </a:r>
            <a:r>
              <a:rPr lang="ru-RU" sz="1600" dirty="0"/>
              <a:t>, а также механизмов и </a:t>
            </a:r>
            <a:r>
              <a:rPr lang="ru-RU" sz="1600" dirty="0" err="1"/>
              <a:t>струкуры</a:t>
            </a:r>
            <a:r>
              <a:rPr lang="ru-RU" sz="1600" dirty="0"/>
              <a:t> речевого дефекта).</a:t>
            </a:r>
          </a:p>
          <a:p>
            <a:pPr>
              <a:lnSpc>
                <a:spcPct val="90000"/>
              </a:lnSpc>
            </a:pPr>
            <a:r>
              <a:rPr lang="ru-RU" sz="1600" dirty="0" err="1">
                <a:highlight>
                  <a:srgbClr val="FFFF00"/>
                </a:highlight>
              </a:rPr>
              <a:t>Баряева</a:t>
            </a:r>
            <a:r>
              <a:rPr lang="ru-RU" sz="1600" dirty="0">
                <a:highlight>
                  <a:srgbClr val="FFFF00"/>
                </a:highlight>
              </a:rPr>
              <a:t> Л.Б. и Кондратьева С.Ю. (2012)  </a:t>
            </a:r>
            <a:r>
              <a:rPr lang="ru-RU" sz="1600" dirty="0"/>
              <a:t>заложили в основу логопедической работы по профилактике и коррекции </a:t>
            </a:r>
            <a:r>
              <a:rPr lang="ru-RU" sz="1600" dirty="0" err="1"/>
              <a:t>дискалькулии</a:t>
            </a:r>
            <a:r>
              <a:rPr lang="ru-RU" sz="1600" dirty="0"/>
              <a:t> у детей с тяжёлыми нарушениями речи дифференцированный подход с учётом формы </a:t>
            </a:r>
            <a:r>
              <a:rPr lang="ru-RU" sz="1600" dirty="0" err="1"/>
              <a:t>дикалькулии</a:t>
            </a:r>
            <a:r>
              <a:rPr lang="ru-RU" sz="1600" dirty="0"/>
              <a:t> (вербальная, </a:t>
            </a:r>
            <a:r>
              <a:rPr lang="ru-RU" sz="1600" dirty="0" err="1"/>
              <a:t>практогностическая</a:t>
            </a:r>
            <a:r>
              <a:rPr lang="ru-RU" sz="1600" dirty="0"/>
              <a:t>, графическая, </a:t>
            </a:r>
            <a:r>
              <a:rPr lang="ru-RU" sz="1600" dirty="0" err="1"/>
              <a:t>дислексическая</a:t>
            </a:r>
            <a:r>
              <a:rPr lang="ru-RU" sz="1600" dirty="0"/>
              <a:t>, </a:t>
            </a:r>
            <a:r>
              <a:rPr lang="ru-RU" sz="1600" dirty="0" err="1"/>
              <a:t>операциональная</a:t>
            </a:r>
            <a:r>
              <a:rPr lang="ru-RU" sz="1600" dirty="0"/>
              <a:t>).Учитывается преимущественное формирование одного из компонентов культуры познания математики:   мотивационного, деятельностного, речевого или когнитивного.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Технология психолого-педагогического и медико-социального сопровождения школьника с тяжёлыми нарушениями  речи стала базой для методики коррекционно-педагогической работы для профилактики </a:t>
            </a:r>
            <a:r>
              <a:rPr lang="ru-RU" sz="1600" dirty="0" err="1"/>
              <a:t>дискалькулии</a:t>
            </a:r>
            <a:r>
              <a:rPr lang="ru-RU" sz="1600" dirty="0"/>
              <a:t> </a:t>
            </a:r>
            <a:r>
              <a:rPr lang="ru-RU" sz="1600" dirty="0">
                <a:highlight>
                  <a:srgbClr val="FFFF00"/>
                </a:highlight>
              </a:rPr>
              <a:t>Афанасьевой Е.А.(2009). </a:t>
            </a:r>
            <a:r>
              <a:rPr lang="ru-RU" sz="1600" dirty="0"/>
              <a:t>Данная методика предполагает междисциплинарный подход и работу целой команды специалистов, каждый из которых реализует свои, чётко поставленные цели и задачи. Принцип дифференцированного подхода в данном случае выражается в учёте преобладающей формы </a:t>
            </a:r>
            <a:r>
              <a:rPr lang="ru-RU" sz="1600" dirty="0" err="1"/>
              <a:t>дискалькулии</a:t>
            </a:r>
            <a:r>
              <a:rPr lang="ru-RU" sz="16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 Афанасьева Е.А. выделяет следующие </a:t>
            </a:r>
            <a:r>
              <a:rPr lang="ru-RU" sz="1600" dirty="0">
                <a:highlight>
                  <a:srgbClr val="FFFF00"/>
                </a:highlight>
              </a:rPr>
              <a:t>направления работы</a:t>
            </a:r>
            <a:r>
              <a:rPr lang="ru-RU" sz="1600" dirty="0"/>
              <a:t>: развитие зрительной и слуховой памяти, пространственного восприятия, зрительно-двигательных координаций, логических операций мышления, формирование количественных представлений.</a:t>
            </a:r>
          </a:p>
          <a:p>
            <a:pPr marL="0" indent="0">
              <a:lnSpc>
                <a:spcPct val="90000"/>
              </a:lnSpc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54249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73DB2-80BF-42A2-99C2-D57896A2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 работы, представленные Р.И. </a:t>
            </a:r>
            <a:r>
              <a:rPr lang="ru-RU" dirty="0" err="1"/>
              <a:t>Лалаевой</a:t>
            </a:r>
            <a:r>
              <a:rPr lang="ru-RU" dirty="0"/>
              <a:t>, А. </a:t>
            </a:r>
            <a:r>
              <a:rPr lang="ru-RU" dirty="0" err="1"/>
              <a:t>Гермаковска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84969B-A8C5-447A-9953-3C13AAD4A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54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	Формирование сенсомоторных (</a:t>
            </a:r>
            <a:r>
              <a:rPr lang="ru-RU" dirty="0" err="1"/>
              <a:t>гностико</a:t>
            </a:r>
            <a:r>
              <a:rPr lang="ru-RU" dirty="0"/>
              <a:t>-практических функций)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Развитие зрительного гнозиса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Развитие пространственного гнозиса и </a:t>
            </a:r>
            <a:r>
              <a:rPr lang="ru-RU" dirty="0" err="1"/>
              <a:t>гнозиопраксиса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Развитие ручной моторики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   Развитие временных представлений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Развитие слухового восприятия, </a:t>
            </a:r>
            <a:r>
              <a:rPr lang="ru-RU" dirty="0" err="1"/>
              <a:t>слухомоторной</a:t>
            </a:r>
            <a:r>
              <a:rPr lang="ru-RU" dirty="0"/>
              <a:t> и </a:t>
            </a:r>
            <a:r>
              <a:rPr lang="ru-RU" dirty="0" err="1"/>
              <a:t>слухо</a:t>
            </a:r>
            <a:r>
              <a:rPr lang="ru-RU" dirty="0"/>
              <a:t>-зрительно-моторной координации;</a:t>
            </a:r>
          </a:p>
          <a:p>
            <a:pPr marL="0" indent="0">
              <a:buNone/>
            </a:pPr>
            <a:r>
              <a:rPr lang="ru-RU" dirty="0"/>
              <a:t>2.	Формирование логических операций (</a:t>
            </a:r>
            <a:r>
              <a:rPr lang="ru-RU" dirty="0" err="1"/>
              <a:t>сериация</a:t>
            </a:r>
            <a:r>
              <a:rPr lang="ru-RU" dirty="0"/>
              <a:t>, классификация, сравнение, умозаключение).</a:t>
            </a:r>
          </a:p>
          <a:p>
            <a:pPr marL="0" indent="0">
              <a:buNone/>
            </a:pPr>
            <a:r>
              <a:rPr lang="ru-RU" dirty="0"/>
              <a:t>3.	Формирование </a:t>
            </a:r>
            <a:r>
              <a:rPr lang="ru-RU" dirty="0" err="1"/>
              <a:t>сукцессивных</a:t>
            </a:r>
            <a:r>
              <a:rPr lang="ru-RU" dirty="0"/>
              <a:t> и симультанных процессов (анализ и синтез)</a:t>
            </a:r>
          </a:p>
          <a:p>
            <a:pPr marL="0" indent="0">
              <a:buNone/>
            </a:pPr>
            <a:r>
              <a:rPr lang="ru-RU" dirty="0"/>
              <a:t>4.	Формирование количественных представлений</a:t>
            </a:r>
          </a:p>
          <a:p>
            <a:pPr marL="0" indent="0">
              <a:buNone/>
            </a:pPr>
            <a:r>
              <a:rPr lang="ru-RU" dirty="0"/>
              <a:t>5.	Формирование речевых предпосылок овладения математическими знаниями, умениями, навыками</a:t>
            </a:r>
          </a:p>
          <a:p>
            <a:pPr marL="0" indent="0">
              <a:buNone/>
            </a:pPr>
            <a:r>
              <a:rPr lang="ru-RU" dirty="0"/>
              <a:t>6.	Интеграция речевых и неречевых функций в процессе овладения математической деятельностью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6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150D2-9A34-45D4-81BF-A15EB03D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337" y="1361125"/>
            <a:ext cx="4198104" cy="40538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000" b="1" dirty="0"/>
              <a:t>Несформированность пространственно-временных представлений- одна из ведущих причин нарушения чтения, счета, 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36CB4E-8E0F-4BC4-B4BB-23E923DDE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sz="1100"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B156635-A0C7-422E-9ADD-CF0FA3745F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61" y="1402079"/>
            <a:ext cx="2790392" cy="4053839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06F8DE87-F128-449E-B711-0E5F791606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3042" y="1402080"/>
            <a:ext cx="2689349" cy="401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82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1822</Words>
  <Application>Microsoft Office PowerPoint</Application>
  <PresentationFormat>Широкоэкранный</PresentationFormat>
  <Paragraphs>152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Symbol</vt:lpstr>
      <vt:lpstr>Times New Roman</vt:lpstr>
      <vt:lpstr>Wingdings</vt:lpstr>
      <vt:lpstr>Параллакс</vt:lpstr>
      <vt:lpstr>Коррекция дискалькулических расстройств в системе логопедического сопровождения  обучающихся с умственной отсталостью (интеллектуальными нарушениями)   </vt:lpstr>
      <vt:lpstr>Дискалькулия- это… </vt:lpstr>
      <vt:lpstr>Дискалькулия и её симптоматика</vt:lpstr>
      <vt:lpstr>Актуальность проблемы</vt:lpstr>
      <vt:lpstr>Патогенез нарушений</vt:lpstr>
      <vt:lpstr>Исследования по проблеме</vt:lpstr>
      <vt:lpstr>Исследования в области дискалькулии</vt:lpstr>
      <vt:lpstr>Этапы  работы, представленные Р.И. Лалаевой, А. Гермаковска.</vt:lpstr>
      <vt:lpstr>Несформированность пространственно-временных представлений- одна из ведущих причин нарушения чтения, счета,  письма</vt:lpstr>
      <vt:lpstr>На протяжении трех лет реализую программу внеурочного курса «Пространство и время»</vt:lpstr>
      <vt:lpstr>«Логостарт»</vt:lpstr>
      <vt:lpstr>Разделы программы «Логостарт»</vt:lpstr>
      <vt:lpstr>Параллельное формирование представлений о времени</vt:lpstr>
      <vt:lpstr>Презентация PowerPoint</vt:lpstr>
      <vt:lpstr>Предметные результаты внеурочного логопедического  курса «Пространство и время», блок 1: «Логостарт» 1 класс </vt:lpstr>
      <vt:lpstr>Критерии и оценка достижения планируемых результатов</vt:lpstr>
      <vt:lpstr>Перспектива работы  ( обобщающий этап),2021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Коррекция дискалькулических расстройств в системе логопедического сопровождения  обучающихся с умственной отсталостью (интеллектуальными нарушениями)   </dc:title>
  <dc:creator>Ольга Савицкая</dc:creator>
  <cp:lastModifiedBy>antonesku@dnevnik.ru</cp:lastModifiedBy>
  <cp:revision>2</cp:revision>
  <dcterms:created xsi:type="dcterms:W3CDTF">2020-02-20T23:27:51Z</dcterms:created>
  <dcterms:modified xsi:type="dcterms:W3CDTF">2020-03-05T01:30:59Z</dcterms:modified>
</cp:coreProperties>
</file>