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2" r:id="rId34"/>
    <p:sldId id="290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84296" y="1546415"/>
            <a:ext cx="5150224" cy="1876607"/>
          </a:xfrm>
        </p:spPr>
        <p:txBody>
          <a:bodyPr>
            <a:normAutofit/>
          </a:bodyPr>
          <a:lstStyle/>
          <a:p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Name of </a:t>
            </a:r>
            <a:b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presentation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84296" y="3367181"/>
            <a:ext cx="5150224" cy="485870"/>
          </a:xfrm>
        </p:spPr>
        <p:txBody>
          <a:bodyPr>
            <a:normAutofit/>
          </a:bodyPr>
          <a:lstStyle/>
          <a:p>
            <a:r>
              <a:rPr lang="en-US" sz="2400" dirty="0"/>
              <a:t>Subtitle here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4DFC5B-93D6-487C-B487-9D3CC9DEEC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21" y="512901"/>
            <a:ext cx="7156174" cy="46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292C6D-8343-4908-8321-01584BA13D4F}"/>
              </a:ext>
            </a:extLst>
          </p:cNvPr>
          <p:cNvSpPr/>
          <p:nvPr/>
        </p:nvSpPr>
        <p:spPr>
          <a:xfrm>
            <a:off x="152400" y="1351508"/>
            <a:ext cx="8839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20 Каждый имеет право на жизнь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22 Каждый имеет право на свободу и личную неприкосновенность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25 Жилище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неприкосновеннно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27 Право на свободу передвижения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34 Каждый имеет право на использование своих способностей для предпринимательской деятельности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37 Труд свободен. Принудительный труд запрещён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40 каждый имеет право на  жилище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41 каждый имеет право на охрану здоровья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43 Каждый имеет право на образование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1EDE6E6-7E17-4A2C-83A5-95787D1C281B}"/>
              </a:ext>
            </a:extLst>
          </p:cNvPr>
          <p:cNvSpPr/>
          <p:nvPr/>
        </p:nvSpPr>
        <p:spPr>
          <a:xfrm>
            <a:off x="2499074" y="501134"/>
            <a:ext cx="5560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права граждан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E011A7-FA28-48C1-9732-2609B61104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994" y="4485917"/>
            <a:ext cx="1140051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16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5FA08A-71EE-4B0D-AD3E-CDF4842A60EB}"/>
              </a:ext>
            </a:extLst>
          </p:cNvPr>
          <p:cNvSpPr/>
          <p:nvPr/>
        </p:nvSpPr>
        <p:spPr>
          <a:xfrm>
            <a:off x="92765" y="185676"/>
            <a:ext cx="90512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давайте попробуем применить наши знания о Конституции.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буду задавать вопросы, а вы должны подумать, какое право нарушено.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0F07FA-E4E9-4676-AB10-0225DA4261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455" y="1663368"/>
            <a:ext cx="6279528" cy="401761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26D5D4D-64CC-4B37-AE2D-35D93D8ADBA1}"/>
              </a:ext>
            </a:extLst>
          </p:cNvPr>
          <p:cNvSpPr/>
          <p:nvPr/>
        </p:nvSpPr>
        <p:spPr>
          <a:xfrm>
            <a:off x="3004228" y="2477941"/>
            <a:ext cx="6480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какой сказке и кто нарушил право зайчика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неприкосновенность жилища?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9135E6-E0A8-4C7C-8E61-8CFF0E10DC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505" y="2613891"/>
            <a:ext cx="1844950" cy="370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30A58B-0F56-4CAB-BB27-27DFB159B1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607" y="1205947"/>
            <a:ext cx="5704786" cy="500269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79C1AA-D44F-442F-A719-ABD458B655D0}"/>
              </a:ext>
            </a:extLst>
          </p:cNvPr>
          <p:cNvSpPr/>
          <p:nvPr/>
        </p:nvSpPr>
        <p:spPr>
          <a:xfrm>
            <a:off x="3521479" y="464691"/>
            <a:ext cx="1710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Лиса и заяц</a:t>
            </a:r>
          </a:p>
        </p:txBody>
      </p:sp>
    </p:spTree>
    <p:extLst>
      <p:ext uri="{BB962C8B-B14F-4D97-AF65-F5344CB8AC3E}">
        <p14:creationId xmlns:p14="http://schemas.microsoft.com/office/powerpoint/2010/main" val="153971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FF6E9D-FD45-4F4E-853F-C4A3DE4EE5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695" y="293760"/>
            <a:ext cx="7498730" cy="401761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53D9EF4-50C7-463B-A493-130720853B21}"/>
              </a:ext>
            </a:extLst>
          </p:cNvPr>
          <p:cNvSpPr/>
          <p:nvPr/>
        </p:nvSpPr>
        <p:spPr>
          <a:xfrm>
            <a:off x="2763079" y="117101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воспользовался правом на свободное передвижение?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FB2B04-738B-45DF-B19A-BF29A25467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381" y="3198673"/>
            <a:ext cx="2060627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63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F71A1C-9CB8-4F84-8798-3E394988A8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6430" y="1113517"/>
            <a:ext cx="2458719" cy="184403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7717273-BBDA-4B86-9037-B55B6180E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619" y="1715406"/>
            <a:ext cx="2807654" cy="342718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7D9B14-5424-4748-B97E-B3F0BBA8DF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851" y="1264290"/>
            <a:ext cx="2429826" cy="19803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756FF7-DF5F-4FD1-BFA2-C6060043FDE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00" y="4210681"/>
            <a:ext cx="2458719" cy="138302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C5852B-9207-48A1-812B-65ACAB5903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1572" y="3900444"/>
            <a:ext cx="2429827" cy="202283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CB71BFD-4D33-4B82-9C65-5B6CAB04BD8D}"/>
              </a:ext>
            </a:extLst>
          </p:cNvPr>
          <p:cNvSpPr/>
          <p:nvPr/>
        </p:nvSpPr>
        <p:spPr>
          <a:xfrm>
            <a:off x="75932" y="37732"/>
            <a:ext cx="2895664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Элли. </a:t>
            </a:r>
            <a:endParaRPr lang="ru-RU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Волшебник изумрудного</a:t>
            </a:r>
            <a:endParaRPr lang="ru-RU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города.</a:t>
            </a:r>
            <a:r>
              <a:rPr lang="ru-RU" dirty="0"/>
              <a:t> </a:t>
            </a:r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AF5173F-1F09-41EA-9233-AA8BD54DB532}"/>
              </a:ext>
            </a:extLst>
          </p:cNvPr>
          <p:cNvSpPr/>
          <p:nvPr/>
        </p:nvSpPr>
        <p:spPr>
          <a:xfrm>
            <a:off x="6200927" y="3036581"/>
            <a:ext cx="265341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Емеля.</a:t>
            </a:r>
          </a:p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щучьему веленью.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0CC0072-0831-48C1-854D-4F94477E299B}"/>
              </a:ext>
            </a:extLst>
          </p:cNvPr>
          <p:cNvSpPr/>
          <p:nvPr/>
        </p:nvSpPr>
        <p:spPr>
          <a:xfrm>
            <a:off x="6614565" y="473836"/>
            <a:ext cx="18261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Илья Муромец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913C887-33C7-4F2F-A0F4-B350555035D4}"/>
              </a:ext>
            </a:extLst>
          </p:cNvPr>
          <p:cNvSpPr/>
          <p:nvPr/>
        </p:nvSpPr>
        <p:spPr>
          <a:xfrm>
            <a:off x="970760" y="3621356"/>
            <a:ext cx="11060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Колобок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83D3F17-E03E-4451-A60C-F137BD3B0EAF}"/>
              </a:ext>
            </a:extLst>
          </p:cNvPr>
          <p:cNvSpPr/>
          <p:nvPr/>
        </p:nvSpPr>
        <p:spPr>
          <a:xfrm>
            <a:off x="3714582" y="1064235"/>
            <a:ext cx="1099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Карлсон</a:t>
            </a:r>
          </a:p>
        </p:txBody>
      </p:sp>
    </p:spTree>
    <p:extLst>
      <p:ext uri="{BB962C8B-B14F-4D97-AF65-F5344CB8AC3E}">
        <p14:creationId xmlns:p14="http://schemas.microsoft.com/office/powerpoint/2010/main" val="2438149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4342C1-D6F3-4011-9089-47FFD85AFB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3311" y="3178040"/>
            <a:ext cx="2060627" cy="316409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C44E99-7D98-406D-8C48-44B76932FC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24" y="365391"/>
            <a:ext cx="6252370" cy="4745145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E05987DF-CE73-43FA-8A5E-09306A1A4A07}"/>
              </a:ext>
            </a:extLst>
          </p:cNvPr>
          <p:cNvSpPr/>
          <p:nvPr/>
        </p:nvSpPr>
        <p:spPr>
          <a:xfrm>
            <a:off x="843077" y="706170"/>
            <a:ext cx="4920781" cy="288805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какой сказке и кто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нарушил право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свободу, свободный труд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вознаграждение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держал героев в рабстве?</a:t>
            </a:r>
          </a:p>
        </p:txBody>
      </p:sp>
    </p:spTree>
    <p:extLst>
      <p:ext uri="{BB962C8B-B14F-4D97-AF65-F5344CB8AC3E}">
        <p14:creationId xmlns:p14="http://schemas.microsoft.com/office/powerpoint/2010/main" val="2877430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9740ED-1322-441C-A86B-F2E3F5642B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 rot="21480000">
            <a:off x="853377" y="1003258"/>
            <a:ext cx="7437246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07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4BE400-7BE7-482E-99D6-6EBB70A0D6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4857" y="390891"/>
            <a:ext cx="7498730" cy="487722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4CB836-FBEE-4B17-8909-BC7CF7A4F0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823" y="3224338"/>
            <a:ext cx="2054530" cy="316409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751A295-2B94-46C0-A8EF-AB8F42927FDA}"/>
              </a:ext>
            </a:extLst>
          </p:cNvPr>
          <p:cNvSpPr/>
          <p:nvPr/>
        </p:nvSpPr>
        <p:spPr>
          <a:xfrm>
            <a:off x="2827143" y="79193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ru-RU" sz="3200" b="1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Кто пользуется правом свободного передвижения на оригинальном  летательном аппарате?</a:t>
            </a:r>
          </a:p>
        </p:txBody>
      </p:sp>
    </p:spTree>
    <p:extLst>
      <p:ext uri="{BB962C8B-B14F-4D97-AF65-F5344CB8AC3E}">
        <p14:creationId xmlns:p14="http://schemas.microsoft.com/office/powerpoint/2010/main" val="2423791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818" y="0"/>
            <a:ext cx="7472363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76200" sx="102000" sy="102000" algn="ct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A5C57EF-5376-46E3-B751-60E0EA343E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835819" y="10"/>
            <a:ext cx="7472362" cy="6857990"/>
          </a:xfrm>
          <a:custGeom>
            <a:avLst/>
            <a:gdLst>
              <a:gd name="connsiteX0" fmla="*/ 1593452 w 9948672"/>
              <a:gd name="connsiteY0" fmla="*/ 0 h 6858000"/>
              <a:gd name="connsiteX1" fmla="*/ 8355220 w 9948672"/>
              <a:gd name="connsiteY1" fmla="*/ 0 h 6858000"/>
              <a:gd name="connsiteX2" fmla="*/ 8491722 w 9948672"/>
              <a:gd name="connsiteY2" fmla="*/ 130333 h 6858000"/>
              <a:gd name="connsiteX3" fmla="*/ 9948672 w 9948672"/>
              <a:gd name="connsiteY3" fmla="*/ 3652838 h 6858000"/>
              <a:gd name="connsiteX4" fmla="*/ 8812775 w 9948672"/>
              <a:gd name="connsiteY4" fmla="*/ 6821583 h 6858000"/>
              <a:gd name="connsiteX5" fmla="*/ 8781276 w 9948672"/>
              <a:gd name="connsiteY5" fmla="*/ 6858000 h 6858000"/>
              <a:gd name="connsiteX6" fmla="*/ 1167397 w 9948672"/>
              <a:gd name="connsiteY6" fmla="*/ 6858000 h 6858000"/>
              <a:gd name="connsiteX7" fmla="*/ 1135897 w 9948672"/>
              <a:gd name="connsiteY7" fmla="*/ 6821583 h 6858000"/>
              <a:gd name="connsiteX8" fmla="*/ 0 w 9948672"/>
              <a:gd name="connsiteY8" fmla="*/ 3652838 h 6858000"/>
              <a:gd name="connsiteX9" fmla="*/ 1456950 w 9948672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27945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975037-E465-46E3-9E95-D73977CD50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782" y="413196"/>
            <a:ext cx="5816088" cy="401761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7ECFE2-C970-4857-B677-D0D6F87B2A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489" y="2848759"/>
            <a:ext cx="2054530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32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FBB8363-1F6A-46A1-A51A-6835BC9B56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248" y="2160843"/>
            <a:ext cx="2840982" cy="436511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7A51D1-BA35-44EF-B2BD-B80599ACAD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565" y="157313"/>
            <a:ext cx="4980864" cy="365922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08C3789-D614-42B3-A0C0-80AFC9A0B716}"/>
              </a:ext>
            </a:extLst>
          </p:cNvPr>
          <p:cNvSpPr/>
          <p:nvPr/>
        </p:nvSpPr>
        <p:spPr>
          <a:xfrm>
            <a:off x="324679" y="310583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Сегодня у нас праздник. Догадались какой? Нет?! Подскажу…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A2251F0-E407-4EE6-8D59-57316BCF77CF}"/>
              </a:ext>
            </a:extLst>
          </p:cNvPr>
          <p:cNvSpPr/>
          <p:nvPr/>
        </p:nvSpPr>
        <p:spPr>
          <a:xfrm>
            <a:off x="324679" y="381935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Сегодня 12 декабря - День Конституции нашей страны.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E5A26BA-F12B-44A7-B505-F7D0E03116A8}"/>
              </a:ext>
            </a:extLst>
          </p:cNvPr>
          <p:cNvSpPr/>
          <p:nvPr/>
        </p:nvSpPr>
        <p:spPr>
          <a:xfrm>
            <a:off x="324679" y="4602993"/>
            <a:ext cx="44911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Ребята, а что такое КОНСТИТУЦИЯ?</a:t>
            </a:r>
          </a:p>
        </p:txBody>
      </p:sp>
    </p:spTree>
    <p:extLst>
      <p:ext uri="{BB962C8B-B14F-4D97-AF65-F5344CB8AC3E}">
        <p14:creationId xmlns:p14="http://schemas.microsoft.com/office/powerpoint/2010/main" val="413110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5CA71C-FE24-42EE-BE5B-4277C98333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80000">
            <a:off x="853377" y="1003258"/>
            <a:ext cx="7437246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9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EC1D26E-9078-4F20-94F6-5FB55F9DE5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0265" y="505794"/>
            <a:ext cx="7498730" cy="401761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F22FA21-A30F-4BCD-AF16-02AEF14F94D7}"/>
              </a:ext>
            </a:extLst>
          </p:cNvPr>
          <p:cNvSpPr/>
          <p:nvPr/>
        </p:nvSpPr>
        <p:spPr>
          <a:xfrm>
            <a:off x="2666245" y="945418"/>
            <a:ext cx="4572000" cy="21605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ru-RU" sz="3200" b="1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Кто нарушил право на свободу 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ru-RU" sz="3200" b="1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и держал Кая в холодном плену?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414FFA-50FC-45BB-BFFD-C3AD5FE30A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05" y="3429000"/>
            <a:ext cx="2054530" cy="316409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708BE4-1CBB-4DAE-9A46-977750D914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3455" y="3992850"/>
            <a:ext cx="3145809" cy="2359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0558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A7FDF3C-0DEB-46B2-9C83-E8CFCF4BB5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80000">
            <a:off x="853377" y="1003258"/>
            <a:ext cx="7437246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15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2680E2-2604-4F6C-A7F2-9EB32DE591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719" y="332530"/>
            <a:ext cx="6739430" cy="468823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B8F04F-D9D3-4038-B934-3E616B9138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851" y="3189614"/>
            <a:ext cx="2054530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66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93A020-56BF-4C53-8AEF-B3137FE7E1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 rot="21480000">
            <a:off x="853377" y="1003258"/>
            <a:ext cx="7437246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08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3674AD-B78A-4634-8126-734A661259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652" y="274657"/>
            <a:ext cx="7876715" cy="468823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617F0C5-E7B9-452D-B084-1743334A41C6}"/>
              </a:ext>
            </a:extLst>
          </p:cNvPr>
          <p:cNvSpPr/>
          <p:nvPr/>
        </p:nvSpPr>
        <p:spPr>
          <a:xfrm>
            <a:off x="2218801" y="864419"/>
            <a:ext cx="55354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 2" pitchFamily="18" charset="2"/>
              <a:buChar char=""/>
            </a:pPr>
            <a:r>
              <a:rPr lang="ru-RU" sz="3600" b="1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Кто пользовался правом вести подсобное хозяйство и вырастил гигантский урожай?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A5C744-AFC3-4040-BD23-089D8188CD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271" y="3172743"/>
            <a:ext cx="2054530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57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A78D24-49C9-4C4B-92B5-FC93C7395F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80000">
            <a:off x="853377" y="1003258"/>
            <a:ext cx="7437246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68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1F4C22-A64C-4354-845D-159C8759FA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881" y="741184"/>
            <a:ext cx="7498730" cy="401761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95E5BA4-AF06-4A00-9A03-AD981D77C066}"/>
              </a:ext>
            </a:extLst>
          </p:cNvPr>
          <p:cNvSpPr/>
          <p:nvPr/>
        </p:nvSpPr>
        <p:spPr>
          <a:xfrm>
            <a:off x="2421802" y="1563874"/>
            <a:ext cx="4572000" cy="18651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ru-RU" sz="3600" b="1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Кто и в какой сказке 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ru-RU" sz="3600" b="1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нарушил право на жизнь?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6F7560-6817-432D-A81F-1DFD1DFD69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68" y="3256013"/>
            <a:ext cx="2054530" cy="31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57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614282F-8DFA-43A0-89A2-2B4E820A31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00" y="451412"/>
            <a:ext cx="3968749" cy="315988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4CD0A8-11D0-43D2-AAB8-D576C7DD02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648" y="451412"/>
            <a:ext cx="3968751" cy="315988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821236-6AB0-4F1A-8AA4-4ED465938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384" y="3779132"/>
            <a:ext cx="4328931" cy="262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49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B2D8FBF-69FD-4542-82DC-F58392A7C8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873" y="262726"/>
            <a:ext cx="5968501" cy="40176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9CAC16-15BB-4FF7-B54C-6F679F9AD0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9" y="3684495"/>
            <a:ext cx="2591025" cy="2591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9940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CEE9758-17C4-4261-A62F-9EF98EBF8E69}"/>
              </a:ext>
            </a:extLst>
          </p:cNvPr>
          <p:cNvSpPr/>
          <p:nvPr/>
        </p:nvSpPr>
        <p:spPr>
          <a:xfrm>
            <a:off x="496956" y="360548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РФ - это основной закон государства, то есть самые главные правила, которые должны соблюдать граждане России.</a:t>
            </a:r>
          </a:p>
          <a:p>
            <a:pPr algn="just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другие законы и правила, действующие в нашей стране, даже правила перехода улицы, не должны противоречить главным правилам, записанным в Конституции.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B2CFF5-90E8-4721-93F1-5C34985D21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399" y="543339"/>
            <a:ext cx="3286540" cy="520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52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BE8D9A-B5B2-4BA1-8152-C3DB252C9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642" y="3016643"/>
            <a:ext cx="3810000" cy="2943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881CAC-E19B-40C9-A3B4-AA1280ADE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48" y="1471598"/>
            <a:ext cx="2571750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730F17-AA60-4291-A475-A4B0A474F0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0406" y="540204"/>
            <a:ext cx="4218798" cy="401761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A858725-214A-4417-BE0E-452DF9378D9C}"/>
              </a:ext>
            </a:extLst>
          </p:cNvPr>
          <p:cNvSpPr/>
          <p:nvPr/>
        </p:nvSpPr>
        <p:spPr>
          <a:xfrm>
            <a:off x="2204519" y="120460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Какую конституционную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обязанность нарушил Буратино?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7AC8DD-26D8-4C5D-BF5A-61BD14F149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901" y="3147601"/>
            <a:ext cx="2054530" cy="317019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274883-B01A-4421-BC94-3B1745D1ABD8}"/>
              </a:ext>
            </a:extLst>
          </p:cNvPr>
          <p:cNvSpPr/>
          <p:nvPr/>
        </p:nvSpPr>
        <p:spPr>
          <a:xfrm>
            <a:off x="1475715" y="-30501"/>
            <a:ext cx="60296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граждан России</a:t>
            </a:r>
          </a:p>
          <a:p>
            <a:pPr lvl="0"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5722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9C950B-2AC7-4945-BFC3-98902C064C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8931" y="571417"/>
            <a:ext cx="6657409" cy="296291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B0CD41A-BF57-4280-823D-889FA00DC59F}"/>
              </a:ext>
            </a:extLst>
          </p:cNvPr>
          <p:cNvSpPr/>
          <p:nvPr/>
        </p:nvSpPr>
        <p:spPr>
          <a:xfrm>
            <a:off x="2965010" y="97653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ru-RU" sz="3600" b="1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Какую обязанность  исполнил богатырь?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0ADD5B-0453-4CE3-8DEB-B6CC1A3005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171" y="3285138"/>
            <a:ext cx="5218628" cy="28226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42DCE8-C5FC-454B-B108-61CDA9D5B7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617" y="3218776"/>
            <a:ext cx="2060627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315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5FD026B-7956-4925-B647-D4C086567C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7984" y="290759"/>
            <a:ext cx="6657409" cy="296291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2474C03-FBF9-4B90-97BD-7515EB9E7B01}"/>
              </a:ext>
            </a:extLst>
          </p:cNvPr>
          <p:cNvSpPr/>
          <p:nvPr/>
        </p:nvSpPr>
        <p:spPr>
          <a:xfrm>
            <a:off x="2910688" y="433347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ru-RU" sz="3200" b="1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Как вы думаете, а какие обязанности есть ещё у граждан России?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A8D881-A8EB-46AC-9C1C-70BFD97148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07" y="3131741"/>
            <a:ext cx="2054530" cy="316409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501864-A7B3-4320-BF12-9F6879CDBB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6016" y="2638038"/>
            <a:ext cx="3810000" cy="34954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70025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540231F-FC99-43C6-A563-035D91AEA958}"/>
              </a:ext>
            </a:extLst>
          </p:cNvPr>
          <p:cNvSpPr/>
          <p:nvPr/>
        </p:nvSpPr>
        <p:spPr>
          <a:xfrm>
            <a:off x="63374" y="148420"/>
            <a:ext cx="87365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граждан РФ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15 Соблюдение законов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17 Не допускать нарушения прав и свобод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38 часть 2 Забота родителей о своих детях, их воспитании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38 часть 3 По достижении 18 лет заботиться о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своих нетрудоспособных родителях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43 часть 4 Основное общее образование обязательно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43 часть 4 Родители или лица, их заменяющие, обеспечивают получение детьми основного общего образования.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44 Охрана исторических и культурных памятников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57 Уплата налогов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58 Охрана природы и окружающей среды, бережное отношение к природным богатствам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59 Защита Отечества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5107D5-25BD-4164-9ABF-28828E50C8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1589" y="4497595"/>
            <a:ext cx="1140051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206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066451-078B-476C-9D2D-CE633BE0CF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766" y="136172"/>
            <a:ext cx="6273328" cy="459068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15206A-5FF3-4746-B281-1F005BFF93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38519"/>
            <a:ext cx="2944623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621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976988-FB5D-4948-ADCB-866DC2D91C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130" y="196402"/>
            <a:ext cx="5358848" cy="554174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7A2369-C3A7-4CD2-B090-C6BBB773F5A6}"/>
              </a:ext>
            </a:extLst>
          </p:cNvPr>
          <p:cNvSpPr/>
          <p:nvPr/>
        </p:nvSpPr>
        <p:spPr>
          <a:xfrm>
            <a:off x="3644020" y="58729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ru-RU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Запомните!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декабря</a:t>
            </a:r>
            <a:r>
              <a:rPr lang="ru-RU" sz="2000" b="1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 является государственным праздником нашей страны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декабря</a:t>
            </a:r>
            <a:r>
              <a:rPr lang="ru-RU" sz="2000" b="1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 – праздник наших законов, прав и обязанностей.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578DEE-63C2-431D-837E-A4B9F4D78C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807" y="3429000"/>
            <a:ext cx="1908213" cy="29324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7D4535-D284-4126-8F70-040B9186C7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022" y="239773"/>
            <a:ext cx="2024047" cy="296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39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02776F-2204-4AF4-8D58-208974A7FD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6842">
            <a:off x="3776870" y="927653"/>
            <a:ext cx="4820478" cy="521473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E606E26-03C5-4890-8500-3BB964931C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27265" cy="21886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5094E8-C939-46FF-8364-ED9BE14796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287" y="1911609"/>
            <a:ext cx="2840982" cy="437121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2DDCF3E-A1AB-4D1B-98E8-C91F67884FD8}"/>
              </a:ext>
            </a:extLst>
          </p:cNvPr>
          <p:cNvSpPr/>
          <p:nvPr/>
        </p:nvSpPr>
        <p:spPr>
          <a:xfrm>
            <a:off x="4989443" y="3997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Ребята ,как вы думаете, зачем нужны законы</a:t>
            </a:r>
          </a:p>
        </p:txBody>
      </p:sp>
    </p:spTree>
    <p:extLst>
      <p:ext uri="{BB962C8B-B14F-4D97-AF65-F5344CB8AC3E}">
        <p14:creationId xmlns:p14="http://schemas.microsoft.com/office/powerpoint/2010/main" val="244740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E636DA-052D-45AF-8471-281D9C3B517E}"/>
              </a:ext>
            </a:extLst>
          </p:cNvPr>
          <p:cNvSpPr/>
          <p:nvPr/>
        </p:nvSpPr>
        <p:spPr>
          <a:xfrm>
            <a:off x="0" y="148513"/>
            <a:ext cx="902473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 состоялся референдум. Каждый гражданин имел возможность прийти в специальное место и заявить, согласен он с такой Конституцией или не согласен. Оказалось, что большинство граждан согласно.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 12 декабря 1993 года была принята наша Конституция.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день стал всенародным праздником.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D0E852-628A-4535-BB86-C367EE3118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57" y="1950850"/>
            <a:ext cx="5194852" cy="389335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84326C-966A-48DD-B1B6-C215E5471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817" y="2093843"/>
            <a:ext cx="2226365" cy="348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9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73D19E1-923D-4C56-BF12-9B1B02622069}"/>
              </a:ext>
            </a:extLst>
          </p:cNvPr>
          <p:cNvSpPr/>
          <p:nvPr/>
        </p:nvSpPr>
        <p:spPr>
          <a:xfrm>
            <a:off x="53008" y="1060174"/>
            <a:ext cx="903798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Конституции сказано: человек, его права и свободы являются высшей ценностью. </a:t>
            </a:r>
          </a:p>
          <a:p>
            <a:pPr algn="just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Во-вторых, объявляется, что наше государство считает своей обязанностью защищать права своих граждан</a:t>
            </a:r>
          </a:p>
          <a:p>
            <a:pPr algn="just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В-третьих, в Конституции перечислены основные права и обязанности человека и гражданина, то есть, сказано, что можно делать человеку и гражданину РФ, а что - нельзя.</a:t>
            </a:r>
          </a:p>
          <a:p>
            <a:pPr algn="just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Конституции записано, что все взрослые имеют право выбирать главу государства, обязаны защищать страну, если ей грозит опасность, что Россия — дружная семья равноправных народов.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55E0E7F-636D-4AD9-875E-136D3335D8D8}"/>
              </a:ext>
            </a:extLst>
          </p:cNvPr>
          <p:cNvSpPr/>
          <p:nvPr/>
        </p:nvSpPr>
        <p:spPr>
          <a:xfrm>
            <a:off x="1985643" y="421621"/>
            <a:ext cx="5674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сказано в нашей Конституции?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179A60-9954-43A0-9B95-8228A3EA28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398" y="4744278"/>
            <a:ext cx="1298561" cy="169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5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3068E8-F22D-4687-BFD6-DC42AA2BB343}"/>
              </a:ext>
            </a:extLst>
          </p:cNvPr>
          <p:cNvSpPr/>
          <p:nvPr/>
        </p:nvSpPr>
        <p:spPr>
          <a:xfrm>
            <a:off x="377686" y="138645"/>
            <a:ext cx="86337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думаете, когда у человека появляются права, которые закреплены нашим основным документом Конституцией?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DA02F56-062B-4896-867E-FD566A5C56A2}"/>
              </a:ext>
            </a:extLst>
          </p:cNvPr>
          <p:cNvSpPr/>
          <p:nvPr/>
        </p:nvSpPr>
        <p:spPr>
          <a:xfrm>
            <a:off x="377683" y="938864"/>
            <a:ext cx="86337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Итак ,когда человек рождается на свет, он уже имеет право на жизнь, на гражданство, образование, медицинское обслуживание, свободу, отдых, труд и т.д.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B80076-46C3-45F0-8872-20C183C0F0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723" y="1923749"/>
            <a:ext cx="7181710" cy="141439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D37B79-D9B2-48C3-BB76-EBF71E6B73DE}"/>
              </a:ext>
            </a:extLst>
          </p:cNvPr>
          <p:cNvSpPr/>
          <p:nvPr/>
        </p:nvSpPr>
        <p:spPr>
          <a:xfrm>
            <a:off x="377683" y="3157856"/>
            <a:ext cx="86337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у нас с Вами и обязанности. 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наша обязанность - соблюдать законы, учиться в школе, выбрать профессию и стать достойными гражданами своей Родины.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776E18-93DD-45D9-AFF8-4EB7F825AC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317" y="4173518"/>
            <a:ext cx="1755800" cy="23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9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0036089-594A-4B96-8EFE-BB5951C965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4234" y="178183"/>
            <a:ext cx="6590347" cy="440779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EC0AF9-E7AA-43FE-8067-186EF5FD45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168" y="2690182"/>
            <a:ext cx="2133785" cy="32799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9F1249-7B6F-4CEA-8E7C-8265688091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356" y="3591338"/>
            <a:ext cx="1975480" cy="268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28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9F2FC6-EEC4-43E2-8375-E84BCCE896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282" y="307011"/>
            <a:ext cx="6962235" cy="401761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053AFB-DFE4-4D32-91B4-4ECD458158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71" y="3429000"/>
            <a:ext cx="1902117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765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660</Words>
  <Application>Microsoft Office PowerPoint</Application>
  <PresentationFormat>Экран (4:3)</PresentationFormat>
  <Paragraphs>83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Impact</vt:lpstr>
      <vt:lpstr>Times New Roman</vt:lpstr>
      <vt:lpstr>Wingdings 2</vt:lpstr>
      <vt:lpstr>Тема Office</vt:lpstr>
      <vt:lpstr>Name of  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08021</dc:creator>
  <cp:lastModifiedBy>antonesku@dnevnik.ru</cp:lastModifiedBy>
  <cp:revision>8</cp:revision>
  <dcterms:created xsi:type="dcterms:W3CDTF">2019-12-09T06:04:53Z</dcterms:created>
  <dcterms:modified xsi:type="dcterms:W3CDTF">2019-12-20T01:20:20Z</dcterms:modified>
</cp:coreProperties>
</file>