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9" r:id="rId3"/>
    <p:sldId id="260" r:id="rId4"/>
    <p:sldId id="284" r:id="rId5"/>
    <p:sldId id="257" r:id="rId6"/>
    <p:sldId id="265" r:id="rId7"/>
    <p:sldId id="266" r:id="rId8"/>
    <p:sldId id="263" r:id="rId9"/>
    <p:sldId id="264" r:id="rId10"/>
    <p:sldId id="267" r:id="rId11"/>
    <p:sldId id="271" r:id="rId12"/>
    <p:sldId id="285" r:id="rId1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99"/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C8762F-3289-4539-B9B8-B04C09D586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AC06FC-1505-4CCC-92C9-8A560355A6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3FDD6A-057B-4EAD-96EE-647DB63C30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71449-8625-4927-BDF6-4DFD6B4E9D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434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164044-BC80-4A2F-B759-777647CC11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A39D74-05F3-4ECE-A064-8F75FF47BF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B5B28B-1871-486B-99EA-5CDB7837D4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3CFF1-96AD-440E-8AB2-5337082EEE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696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D09C17-89A5-480D-85D1-644013BB25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E35065-E47A-480A-B182-0629B88979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FF6529-FE03-4AA7-9CC7-F06541C7B5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EA11C-B453-4C1B-847B-C29445AF9A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966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AF9B27-CE0D-4C12-B937-7917A62556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B6D65F-DB49-4E2F-BB74-AA350C136E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6E5A20-A15F-46DD-9040-84C7602C25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C033A-CF30-461A-A245-F9DDAC1C78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545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6F32B0-AB4C-44FD-997B-4E4080C41A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605FE1-F334-4787-A03D-AFE6B1180C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BEE503-CC29-43B2-A696-6F363955BC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E8D25-5F57-4A0E-8D58-8545947150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485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0F48A3-7C14-4CD8-98F7-6767A1827A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6E2DC4-C0AB-43D6-AA00-E9DA347912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7F1091-CF94-43E9-A7D4-981694F565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B6FFA-F901-4315-9699-E9264C0C02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638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BDBD942-A786-4B68-B024-E8B2F3DC15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77C7A30-2FB1-42FA-B52D-B8C1A4CEEA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754F62E-04B4-44D0-9F4C-127A62634A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3A9BE-28EB-49AC-B283-A4634AFA00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229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4E12F51-8741-4180-9F48-52AF8FB158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C4E3FC1-AA8A-47E2-8B91-924B8AB8E3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25FF01-083A-4CB1-8548-9567AD143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56E63-51D3-4EE4-81FD-4CA8AE7D08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1831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23C7AFD-5711-404C-8F43-FCF93B54E9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85F4565-5AB9-459F-B141-B61EBADA7F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A43C430-AF7E-4F70-912B-3C8239FD70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951C5-D1F9-4065-8A9D-7FA7F5E58D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131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7DE188-B6F4-443D-8E68-0DB345EEBE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13CBBA-E9F3-4637-BF76-3EE8828E91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1DDF21-0BA8-4A01-B1DD-0C6F1392C6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68F2C-843E-4435-BDF8-20F8A41368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188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11AFBA-A49A-437A-8839-5A8A3A0860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705CAB-4836-445C-8EE4-204BAB53D3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6ECCB8-A4C6-4F87-BB33-1CBDFA5D88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D090A-D3F9-4253-97D3-197ACFDA8A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838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AB0F133-0F64-4CA5-AAE1-9CD278A7DC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D581CEA-969F-4234-9617-C20B978439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A6EF47EF-FF96-4B1D-8EC4-13788244D6C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4BB6758D-0A2E-49FC-A368-512942506A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4" name="Rectangle 6">
            <a:extLst>
              <a:ext uri="{FF2B5EF4-FFF2-40B4-BE49-F238E27FC236}">
                <a16:creationId xmlns:a16="http://schemas.microsoft.com/office/drawing/2014/main" id="{E96CEE89-FB1F-4214-B9BE-4D729AE30D7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>
              <a:defRPr/>
            </a:pPr>
            <a:fld id="{652AD06A-5036-45AD-96B2-541A8E2311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2666б">
            <a:extLst>
              <a:ext uri="{FF2B5EF4-FFF2-40B4-BE49-F238E27FC236}">
                <a16:creationId xmlns:a16="http://schemas.microsoft.com/office/drawing/2014/main" id="{B01A5995-9B3F-400C-B834-66E35EA82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>
            <a:extLst>
              <a:ext uri="{FF2B5EF4-FFF2-40B4-BE49-F238E27FC236}">
                <a16:creationId xmlns:a16="http://schemas.microsoft.com/office/drawing/2014/main" id="{BBFF881B-1FCC-4B06-BACA-68110E81F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-347663"/>
            <a:ext cx="6264275" cy="637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000" b="1" u="sng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u="sng">
                <a:solidFill>
                  <a:schemeClr val="bg1"/>
                </a:solidFill>
                <a:latin typeface="Bookman Old Style" panose="02050604050505020204" pitchFamily="18" charset="0"/>
              </a:rPr>
              <a:t>Разнообразные методы и приемы по развитию связной речи на уроках в 1классе </a:t>
            </a:r>
            <a:br>
              <a:rPr lang="ru-RU" altLang="ru-RU" sz="4000" b="1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endParaRPr lang="ru-RU" altLang="ru-RU" sz="4000" b="1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chemeClr val="bg1"/>
                </a:solidFill>
                <a:latin typeface="Bookman Old Style" panose="02050604050505020204" pitchFamily="18" charset="0"/>
              </a:rPr>
              <a:t>Подготовила учитель КГКОУ «Школа-интернат № 11» : Антонова А.А.</a:t>
            </a:r>
            <a:br>
              <a:rPr lang="ru-RU" altLang="ru-RU" b="1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ru-RU" altLang="ru-RU" b="1">
                <a:solidFill>
                  <a:schemeClr val="bg1"/>
                </a:solidFill>
                <a:latin typeface="Bookman Old Style" panose="02050604050505020204" pitchFamily="18" charset="0"/>
              </a:rPr>
              <a:t>п.Ванино-2019г.</a:t>
            </a:r>
            <a:endParaRPr lang="ru-RU" altLang="ru-RU" sz="4000" b="1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2666б">
            <a:extLst>
              <a:ext uri="{FF2B5EF4-FFF2-40B4-BE49-F238E27FC236}">
                <a16:creationId xmlns:a16="http://schemas.microsoft.com/office/drawing/2014/main" id="{DF0DCE2C-2F13-4D62-ADC6-BE449282E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3">
            <a:extLst>
              <a:ext uri="{FF2B5EF4-FFF2-40B4-BE49-F238E27FC236}">
                <a16:creationId xmlns:a16="http://schemas.microsoft.com/office/drawing/2014/main" id="{7E0419FB-67C2-4953-A46F-E74BDD164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49275"/>
            <a:ext cx="3768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Развитие речи  на всех уроках</a:t>
            </a:r>
          </a:p>
        </p:txBody>
      </p:sp>
      <p:pic>
        <p:nvPicPr>
          <p:cNvPr id="11268" name="Рисунок 5">
            <a:extLst>
              <a:ext uri="{FF2B5EF4-FFF2-40B4-BE49-F238E27FC236}">
                <a16:creationId xmlns:a16="http://schemas.microsoft.com/office/drawing/2014/main" id="{FBDE2C61-9011-4C5C-9ED9-20DB7B198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0963" y="1154113"/>
            <a:ext cx="1712912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7">
            <a:extLst>
              <a:ext uri="{FF2B5EF4-FFF2-40B4-BE49-F238E27FC236}">
                <a16:creationId xmlns:a16="http://schemas.microsoft.com/office/drawing/2014/main" id="{D9520CEE-B486-4F94-AEB6-C9A88473F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0" y="1082675"/>
            <a:ext cx="2071688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9">
            <a:extLst>
              <a:ext uri="{FF2B5EF4-FFF2-40B4-BE49-F238E27FC236}">
                <a16:creationId xmlns:a16="http://schemas.microsoft.com/office/drawing/2014/main" id="{FDFC5712-F0B6-43D5-B6DC-9597521BA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1355725"/>
            <a:ext cx="25923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Рисунок 11">
            <a:extLst>
              <a:ext uri="{FF2B5EF4-FFF2-40B4-BE49-F238E27FC236}">
                <a16:creationId xmlns:a16="http://schemas.microsoft.com/office/drawing/2014/main" id="{83A34BD1-E57C-489D-8E8C-EEE5361CB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3013" y="3751263"/>
            <a:ext cx="193833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Рисунок 13">
            <a:extLst>
              <a:ext uri="{FF2B5EF4-FFF2-40B4-BE49-F238E27FC236}">
                <a16:creationId xmlns:a16="http://schemas.microsoft.com/office/drawing/2014/main" id="{BEE0E3E4-8954-4D0D-B8BA-7946724B8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0900" y="3894138"/>
            <a:ext cx="2305050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Рисунок 15">
            <a:extLst>
              <a:ext uri="{FF2B5EF4-FFF2-40B4-BE49-F238E27FC236}">
                <a16:creationId xmlns:a16="http://schemas.microsoft.com/office/drawing/2014/main" id="{2AA6AACA-E9B9-4252-8AF8-6B5444CD6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263" y="3784600"/>
            <a:ext cx="2452687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2666б">
            <a:extLst>
              <a:ext uri="{FF2B5EF4-FFF2-40B4-BE49-F238E27FC236}">
                <a16:creationId xmlns:a16="http://schemas.microsoft.com/office/drawing/2014/main" id="{DBAA11DC-E395-4DDB-A23F-8558FDFB7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3038" y="-242888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2">
            <a:extLst>
              <a:ext uri="{FF2B5EF4-FFF2-40B4-BE49-F238E27FC236}">
                <a16:creationId xmlns:a16="http://schemas.microsoft.com/office/drawing/2014/main" id="{C165AC2A-3D64-4066-97F0-0ECA3D246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13" y="203200"/>
            <a:ext cx="20161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4">
            <a:extLst>
              <a:ext uri="{FF2B5EF4-FFF2-40B4-BE49-F238E27FC236}">
                <a16:creationId xmlns:a16="http://schemas.microsoft.com/office/drawing/2014/main" id="{18006588-48B6-41A0-9E72-DDE65E971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3388" y="1273175"/>
            <a:ext cx="213836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5">
            <a:extLst>
              <a:ext uri="{FF2B5EF4-FFF2-40B4-BE49-F238E27FC236}">
                <a16:creationId xmlns:a16="http://schemas.microsoft.com/office/drawing/2014/main" id="{0B9854D1-2B1B-4F78-9378-E8EE3961F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836613"/>
            <a:ext cx="4222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     РАЗВИТИЕ РЕЧИ НА УРОКАХ…..</a:t>
            </a:r>
          </a:p>
        </p:txBody>
      </p:sp>
      <p:pic>
        <p:nvPicPr>
          <p:cNvPr id="12294" name="Рисунок 7">
            <a:extLst>
              <a:ext uri="{FF2B5EF4-FFF2-40B4-BE49-F238E27FC236}">
                <a16:creationId xmlns:a16="http://schemas.microsoft.com/office/drawing/2014/main" id="{504BD1F6-7416-419C-B936-ABAA30983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7475" y="52388"/>
            <a:ext cx="1909763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Рисунок 9">
            <a:extLst>
              <a:ext uri="{FF2B5EF4-FFF2-40B4-BE49-F238E27FC236}">
                <a16:creationId xmlns:a16="http://schemas.microsoft.com/office/drawing/2014/main" id="{9C6D26A5-2E14-43A8-9B3C-AB1F902E2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88" y="2420938"/>
            <a:ext cx="1711325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Рисунок 11">
            <a:extLst>
              <a:ext uri="{FF2B5EF4-FFF2-40B4-BE49-F238E27FC236}">
                <a16:creationId xmlns:a16="http://schemas.microsoft.com/office/drawing/2014/main" id="{83EB8DA2-24E5-4972-9C1D-898034FE0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138" y="3508375"/>
            <a:ext cx="223202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Рисунок 13">
            <a:extLst>
              <a:ext uri="{FF2B5EF4-FFF2-40B4-BE49-F238E27FC236}">
                <a16:creationId xmlns:a16="http://schemas.microsoft.com/office/drawing/2014/main" id="{715799F3-20B2-42D6-B277-0AD92BDC0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2413" y="2066925"/>
            <a:ext cx="201612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Рисунок 15">
            <a:extLst>
              <a:ext uri="{FF2B5EF4-FFF2-40B4-BE49-F238E27FC236}">
                <a16:creationId xmlns:a16="http://schemas.microsoft.com/office/drawing/2014/main" id="{925C9A6A-1F7B-46F5-A7E8-8B89A7056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6638" y="1712913"/>
            <a:ext cx="1816100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Рисунок 16">
            <a:extLst>
              <a:ext uri="{FF2B5EF4-FFF2-40B4-BE49-F238E27FC236}">
                <a16:creationId xmlns:a16="http://schemas.microsoft.com/office/drawing/2014/main" id="{6EEC905E-8BC4-4E51-9620-29BD3F517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5488" y="3446463"/>
            <a:ext cx="1939925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>
            <a:extLst>
              <a:ext uri="{FF2B5EF4-FFF2-40B4-BE49-F238E27FC236}">
                <a16:creationId xmlns:a16="http://schemas.microsoft.com/office/drawing/2014/main" id="{0CEDA7B7-4A6E-480B-9B35-AA0E58550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92150"/>
            <a:ext cx="98059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chemeClr val="bg1"/>
                </a:solidFill>
              </a:rPr>
              <a:t>СПАСИБО ЗА ВНИМАНИЕ И ДО НОВЫХ ВСТРЕЧ!</a:t>
            </a:r>
          </a:p>
        </p:txBody>
      </p:sp>
      <p:pic>
        <p:nvPicPr>
          <p:cNvPr id="13315" name="Рисунок 5">
            <a:extLst>
              <a:ext uri="{FF2B5EF4-FFF2-40B4-BE49-F238E27FC236}">
                <a16:creationId xmlns:a16="http://schemas.microsoft.com/office/drawing/2014/main" id="{6A042F3E-6A27-4387-BE11-5A50089E7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2636838"/>
            <a:ext cx="6011863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2666б">
            <a:extLst>
              <a:ext uri="{FF2B5EF4-FFF2-40B4-BE49-F238E27FC236}">
                <a16:creationId xmlns:a16="http://schemas.microsoft.com/office/drawing/2014/main" id="{BAF84029-6B4E-449E-B6CB-25AE86CED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>
            <a:extLst>
              <a:ext uri="{FF2B5EF4-FFF2-40B4-BE49-F238E27FC236}">
                <a16:creationId xmlns:a16="http://schemas.microsoft.com/office/drawing/2014/main" id="{C616A02B-3444-4A60-AEE5-B7F27F14C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2773363"/>
            <a:ext cx="69850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</a:rPr>
              <a:t>Есть два основных пути развития речи: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i="0">
                <a:solidFill>
                  <a:schemeClr val="bg1"/>
                </a:solidFill>
              </a:rPr>
              <a:t>Во–первых, развитие речи осуществляется в процессе применения языка в практической деятельности человека, при этом мы не только пользуемся уже имеющимися знаниями, умениями и навыками о языке, но и расширяем свои речевые возможности.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i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i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i="0">
                <a:solidFill>
                  <a:schemeClr val="bg1"/>
                </a:solidFill>
              </a:rPr>
              <a:t>Во-вторых, развитие речи может осуществляться в ходе специально организованного обучения. 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820B4B55-B701-48F6-80E8-A3A385D73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55625"/>
            <a:ext cx="7345363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i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0" u="sng">
                <a:solidFill>
                  <a:schemeClr val="bg1"/>
                </a:solidFill>
              </a:rPr>
              <a:t>Развитие речи</a:t>
            </a:r>
            <a:r>
              <a:rPr lang="ru-RU" altLang="ru-RU" sz="1800" i="0">
                <a:solidFill>
                  <a:schemeClr val="bg1"/>
                </a:solidFill>
              </a:rPr>
              <a:t> – важная задача при обучении языку.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i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i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i="0">
                <a:solidFill>
                  <a:schemeClr val="bg1"/>
                </a:solidFill>
              </a:rPr>
              <a:t>Речь является основой всякой умственной деятельности и средством человеческого общения (коммуникации).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i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2666б">
            <a:extLst>
              <a:ext uri="{FF2B5EF4-FFF2-40B4-BE49-F238E27FC236}">
                <a16:creationId xmlns:a16="http://schemas.microsoft.com/office/drawing/2014/main" id="{C29A04A7-10AB-4427-881A-F050EAF8F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>
            <a:extLst>
              <a:ext uri="{FF2B5EF4-FFF2-40B4-BE49-F238E27FC236}">
                <a16:creationId xmlns:a16="http://schemas.microsoft.com/office/drawing/2014/main" id="{0876ABD3-21FD-46B9-BA2F-9B2AA849C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627063"/>
            <a:ext cx="7056438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i="0" u="sng">
                <a:solidFill>
                  <a:schemeClr val="bg1"/>
                </a:solidFill>
              </a:rPr>
              <a:t>Задачи учителя заключается в том, что необходимо: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i="0" u="sng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800">
                <a:solidFill>
                  <a:schemeClr val="bg1"/>
                </a:solidFill>
              </a:rPr>
              <a:t> обеспечить хорошую речевую среду для обучающихся</a:t>
            </a:r>
            <a:r>
              <a:rPr lang="ru-RU" altLang="ru-RU" sz="1800" i="0">
                <a:solidFill>
                  <a:schemeClr val="bg1"/>
                </a:solidFill>
              </a:rPr>
              <a:t> (восприятие речи взрослых, чтение книг);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endParaRPr lang="ru-RU" altLang="ru-RU" sz="1800" i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800" i="0">
                <a:solidFill>
                  <a:schemeClr val="bg1"/>
                </a:solidFill>
              </a:rPr>
              <a:t> </a:t>
            </a:r>
            <a:r>
              <a:rPr lang="ru-RU" altLang="ru-RU" sz="1800">
                <a:solidFill>
                  <a:schemeClr val="bg1"/>
                </a:solidFill>
              </a:rPr>
              <a:t>обеспечить создание речевых ситуаций;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endParaRPr lang="ru-RU" altLang="ru-RU" sz="1800" i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800" i="0">
                <a:solidFill>
                  <a:schemeClr val="bg1"/>
                </a:solidFill>
              </a:rPr>
              <a:t> </a:t>
            </a:r>
            <a:r>
              <a:rPr lang="ru-RU" altLang="ru-RU" sz="1800">
                <a:solidFill>
                  <a:schemeClr val="bg1"/>
                </a:solidFill>
              </a:rPr>
              <a:t>обеспечить правильное усвоение обучающимися достаточного лексического запаса, грамматических форм, синтаксических конструкций</a:t>
            </a:r>
            <a:r>
              <a:rPr lang="ru-RU" altLang="ru-RU" sz="1800" i="0">
                <a:solidFill>
                  <a:schemeClr val="bg1"/>
                </a:solidFill>
              </a:rPr>
              <a:t>, логических связей, активизировать употребление слов;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endParaRPr lang="ru-RU" altLang="ru-RU" sz="1800" i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800" i="0">
                <a:solidFill>
                  <a:schemeClr val="bg1"/>
                </a:solidFill>
              </a:rPr>
              <a:t> </a:t>
            </a:r>
            <a:r>
              <a:rPr lang="ru-RU" altLang="ru-RU" sz="1800">
                <a:solidFill>
                  <a:schemeClr val="bg1"/>
                </a:solidFill>
              </a:rPr>
              <a:t>вести постоянную работу по развитию речи, связывая ее с уроками грамматики, чтения, математики, окружающего мира, ручного труда, ИЗО и т.д.;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endParaRPr lang="ru-RU" altLang="ru-RU" sz="180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i="0">
                <a:solidFill>
                  <a:schemeClr val="bg1"/>
                </a:solidFill>
              </a:rPr>
              <a:t>- </a:t>
            </a:r>
            <a:r>
              <a:rPr lang="ru-RU" altLang="ru-RU" sz="1800">
                <a:solidFill>
                  <a:schemeClr val="bg1"/>
                </a:solidFill>
              </a:rPr>
              <a:t>создавать в классе атмосферу борьбы за высокую культуру речи, за выполнение требований к хорошей речи.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666б">
            <a:extLst>
              <a:ext uri="{FF2B5EF4-FFF2-40B4-BE49-F238E27FC236}">
                <a16:creationId xmlns:a16="http://schemas.microsoft.com/office/drawing/2014/main" id="{6ECE093B-AE6C-49B4-BC80-FE96FCA7A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Rectangle 3">
            <a:extLst>
              <a:ext uri="{FF2B5EF4-FFF2-40B4-BE49-F238E27FC236}">
                <a16:creationId xmlns:a16="http://schemas.microsoft.com/office/drawing/2014/main" id="{7E1D8E98-030B-4BFD-8E91-08C5250CC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549275"/>
            <a:ext cx="3600450" cy="5048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i="0">
                <a:solidFill>
                  <a:schemeClr val="bg1"/>
                </a:solidFill>
                <a:latin typeface="Times New Roman" panose="02020603050405020304" pitchFamily="18" charset="0"/>
              </a:rPr>
              <a:t>Звуковая культура речи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1" i="0"/>
          </a:p>
        </p:txBody>
      </p:sp>
      <p:sp>
        <p:nvSpPr>
          <p:cNvPr id="93188" name="Rectangle 4">
            <a:extLst>
              <a:ext uri="{FF2B5EF4-FFF2-40B4-BE49-F238E27FC236}">
                <a16:creationId xmlns:a16="http://schemas.microsoft.com/office/drawing/2014/main" id="{ED397DF6-82C5-45DC-B363-1A1882B4B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701800"/>
            <a:ext cx="2171700" cy="342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i="0">
                <a:solidFill>
                  <a:schemeClr val="bg1"/>
                </a:solidFill>
                <a:latin typeface="Times New Roman" panose="02020603050405020304" pitchFamily="18" charset="0"/>
              </a:rPr>
              <a:t>Четкая артикуляция звуков</a:t>
            </a:r>
            <a:endParaRPr lang="ru-RU" altLang="ru-RU" sz="1800" b="1" i="0">
              <a:solidFill>
                <a:schemeClr val="bg1"/>
              </a:solidFill>
            </a:endParaRPr>
          </a:p>
        </p:txBody>
      </p:sp>
      <p:sp>
        <p:nvSpPr>
          <p:cNvPr id="93199" name="Rectangle 15">
            <a:extLst>
              <a:ext uri="{FF2B5EF4-FFF2-40B4-BE49-F238E27FC236}">
                <a16:creationId xmlns:a16="http://schemas.microsoft.com/office/drawing/2014/main" id="{BE51F467-192A-4652-ADA0-874FFB93F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1727200"/>
            <a:ext cx="2171700" cy="342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i="0">
                <a:solidFill>
                  <a:schemeClr val="bg1"/>
                </a:solidFill>
                <a:latin typeface="Times New Roman" panose="02020603050405020304" pitchFamily="18" charset="0"/>
              </a:rPr>
              <a:t>Отчетливое произношение</a:t>
            </a:r>
            <a:endParaRPr lang="ru-RU" altLang="ru-RU" sz="1800" b="1" i="0">
              <a:solidFill>
                <a:schemeClr val="bg1"/>
              </a:solidFill>
            </a:endParaRPr>
          </a:p>
        </p:txBody>
      </p:sp>
      <p:sp>
        <p:nvSpPr>
          <p:cNvPr id="93200" name="Rectangle 16">
            <a:extLst>
              <a:ext uri="{FF2B5EF4-FFF2-40B4-BE49-F238E27FC236}">
                <a16:creationId xmlns:a16="http://schemas.microsoft.com/office/drawing/2014/main" id="{B5BD8D81-C27B-4D2C-9D14-1EF94E967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1701800"/>
            <a:ext cx="2171700" cy="342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i="0">
                <a:solidFill>
                  <a:schemeClr val="bg1"/>
                </a:solidFill>
                <a:latin typeface="Times New Roman" panose="02020603050405020304" pitchFamily="18" charset="0"/>
              </a:rPr>
              <a:t>Умение использовать голос</a:t>
            </a:r>
            <a:endParaRPr lang="ru-RU" altLang="ru-RU" sz="1800" b="1" i="0">
              <a:solidFill>
                <a:schemeClr val="bg1"/>
              </a:solidFill>
            </a:endParaRPr>
          </a:p>
        </p:txBody>
      </p:sp>
      <p:sp>
        <p:nvSpPr>
          <p:cNvPr id="93201" name="Line 17">
            <a:extLst>
              <a:ext uri="{FF2B5EF4-FFF2-40B4-BE49-F238E27FC236}">
                <a16:creationId xmlns:a16="http://schemas.microsoft.com/office/drawing/2014/main" id="{C28BF4BE-5DBF-4136-81C4-7C046BFAC1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71775" y="1125538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202" name="Line 18">
            <a:extLst>
              <a:ext uri="{FF2B5EF4-FFF2-40B4-BE49-F238E27FC236}">
                <a16:creationId xmlns:a16="http://schemas.microsoft.com/office/drawing/2014/main" id="{791CFCBD-A2A2-4062-ACB6-1AC0680431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00563" y="1270000"/>
            <a:ext cx="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203" name="Line 19">
            <a:extLst>
              <a:ext uri="{FF2B5EF4-FFF2-40B4-BE49-F238E27FC236}">
                <a16:creationId xmlns:a16="http://schemas.microsoft.com/office/drawing/2014/main" id="{6ABBBF74-E6E6-44E1-B7C4-D417564502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0" y="1270000"/>
            <a:ext cx="4572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204" name="Rectangle 20">
            <a:extLst>
              <a:ext uri="{FF2B5EF4-FFF2-40B4-BE49-F238E27FC236}">
                <a16:creationId xmlns:a16="http://schemas.microsoft.com/office/drawing/2014/main" id="{47F7FC39-6368-47D1-974C-674914CCD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4868863"/>
            <a:ext cx="1871663" cy="3603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i="0">
                <a:solidFill>
                  <a:schemeClr val="bg1"/>
                </a:solidFill>
              </a:rPr>
              <a:t>Техника речи</a:t>
            </a:r>
          </a:p>
        </p:txBody>
      </p:sp>
      <p:sp>
        <p:nvSpPr>
          <p:cNvPr id="93206" name="Rectangle 22">
            <a:extLst>
              <a:ext uri="{FF2B5EF4-FFF2-40B4-BE49-F238E27FC236}">
                <a16:creationId xmlns:a16="http://schemas.microsoft.com/office/drawing/2014/main" id="{3147D987-573F-417C-B408-7AFAF2B8F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5734050"/>
            <a:ext cx="1008062" cy="342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i="0">
                <a:solidFill>
                  <a:schemeClr val="bg1"/>
                </a:solidFill>
                <a:latin typeface="Times New Roman" panose="02020603050405020304" pitchFamily="18" charset="0"/>
              </a:rPr>
              <a:t>дыхание</a:t>
            </a:r>
            <a:endParaRPr lang="ru-RU" altLang="ru-RU" sz="1800" b="1" i="0">
              <a:solidFill>
                <a:schemeClr val="bg1"/>
              </a:solidFill>
            </a:endParaRPr>
          </a:p>
        </p:txBody>
      </p:sp>
      <p:sp>
        <p:nvSpPr>
          <p:cNvPr id="93207" name="Rectangle 23">
            <a:extLst>
              <a:ext uri="{FF2B5EF4-FFF2-40B4-BE49-F238E27FC236}">
                <a16:creationId xmlns:a16="http://schemas.microsoft.com/office/drawing/2014/main" id="{8D553C2C-58B1-4EA4-9BE6-1A24AA406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5734050"/>
            <a:ext cx="1079500" cy="342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i="0">
                <a:solidFill>
                  <a:schemeClr val="bg1"/>
                </a:solidFill>
                <a:latin typeface="Times New Roman" panose="02020603050405020304" pitchFamily="18" charset="0"/>
              </a:rPr>
              <a:t>голос</a:t>
            </a:r>
            <a:endParaRPr lang="ru-RU" altLang="ru-RU" sz="1800" b="1" i="0">
              <a:solidFill>
                <a:schemeClr val="bg1"/>
              </a:solidFill>
            </a:endParaRPr>
          </a:p>
        </p:txBody>
      </p:sp>
      <p:sp>
        <p:nvSpPr>
          <p:cNvPr id="93208" name="Rectangle 24">
            <a:extLst>
              <a:ext uri="{FF2B5EF4-FFF2-40B4-BE49-F238E27FC236}">
                <a16:creationId xmlns:a16="http://schemas.microsoft.com/office/drawing/2014/main" id="{9896FC6E-8FC4-4004-89D2-A8447C9A3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734050"/>
            <a:ext cx="1079500" cy="342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i="0">
                <a:solidFill>
                  <a:schemeClr val="bg1"/>
                </a:solidFill>
                <a:latin typeface="Times New Roman" panose="02020603050405020304" pitchFamily="18" charset="0"/>
              </a:rPr>
              <a:t>дикция</a:t>
            </a:r>
            <a:endParaRPr lang="ru-RU" altLang="ru-RU" sz="1800" b="1" i="0">
              <a:solidFill>
                <a:schemeClr val="bg1"/>
              </a:solidFill>
            </a:endParaRPr>
          </a:p>
        </p:txBody>
      </p:sp>
      <p:sp>
        <p:nvSpPr>
          <p:cNvPr id="93209" name="Rectangle 25">
            <a:extLst>
              <a:ext uri="{FF2B5EF4-FFF2-40B4-BE49-F238E27FC236}">
                <a16:creationId xmlns:a16="http://schemas.microsoft.com/office/drawing/2014/main" id="{0B20D8AA-FD25-442A-94F8-D83599536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5734050"/>
            <a:ext cx="1296988" cy="342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i="0">
                <a:solidFill>
                  <a:schemeClr val="bg1"/>
                </a:solidFill>
                <a:latin typeface="Times New Roman" panose="02020603050405020304" pitchFamily="18" charset="0"/>
              </a:rPr>
              <a:t>артикуляция</a:t>
            </a:r>
            <a:endParaRPr lang="ru-RU" altLang="ru-RU" sz="1800" b="1" i="0">
              <a:solidFill>
                <a:schemeClr val="bg1"/>
              </a:solidFill>
            </a:endParaRPr>
          </a:p>
        </p:txBody>
      </p:sp>
      <p:sp>
        <p:nvSpPr>
          <p:cNvPr id="93210" name="Line 26">
            <a:extLst>
              <a:ext uri="{FF2B5EF4-FFF2-40B4-BE49-F238E27FC236}">
                <a16:creationId xmlns:a16="http://schemas.microsoft.com/office/drawing/2014/main" id="{66B6F92F-8380-40B8-8FF2-32B9CA8D43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24075" y="5157788"/>
            <a:ext cx="1152525" cy="4143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211" name="Line 27">
            <a:extLst>
              <a:ext uri="{FF2B5EF4-FFF2-40B4-BE49-F238E27FC236}">
                <a16:creationId xmlns:a16="http://schemas.microsoft.com/office/drawing/2014/main" id="{E59119B9-4B10-41D8-A786-80ABE5921C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48038" y="5300663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212" name="Line 28">
            <a:extLst>
              <a:ext uri="{FF2B5EF4-FFF2-40B4-BE49-F238E27FC236}">
                <a16:creationId xmlns:a16="http://schemas.microsoft.com/office/drawing/2014/main" id="{DED3B997-4BDE-46CC-92A0-1BA5DD3BA6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2363" y="5300663"/>
            <a:ext cx="360362" cy="3603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213" name="Line 29">
            <a:extLst>
              <a:ext uri="{FF2B5EF4-FFF2-40B4-BE49-F238E27FC236}">
                <a16:creationId xmlns:a16="http://schemas.microsoft.com/office/drawing/2014/main" id="{A9C6A51E-746F-40B2-BBEA-CED65D5973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4163" y="5157788"/>
            <a:ext cx="1439862" cy="431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139" name="Рисунок 2">
            <a:extLst>
              <a:ext uri="{FF2B5EF4-FFF2-40B4-BE49-F238E27FC236}">
                <a16:creationId xmlns:a16="http://schemas.microsoft.com/office/drawing/2014/main" id="{263CFF85-544F-4533-B872-189EF6AF4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6125" y="2225675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93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93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93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93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93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animBg="1"/>
      <p:bldP spid="93188" grpId="0" animBg="1"/>
      <p:bldP spid="93199" grpId="0" animBg="1"/>
      <p:bldP spid="93200" grpId="0" animBg="1"/>
      <p:bldP spid="93204" grpId="0" animBg="1"/>
      <p:bldP spid="93206" grpId="0" animBg="1"/>
      <p:bldP spid="93207" grpId="0" animBg="1"/>
      <p:bldP spid="93208" grpId="0" animBg="1"/>
      <p:bldP spid="9320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2666б">
            <a:extLst>
              <a:ext uri="{FF2B5EF4-FFF2-40B4-BE49-F238E27FC236}">
                <a16:creationId xmlns:a16="http://schemas.microsoft.com/office/drawing/2014/main" id="{2520E073-3942-4059-BC7E-B6F4A3498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10">
            <a:extLst>
              <a:ext uri="{FF2B5EF4-FFF2-40B4-BE49-F238E27FC236}">
                <a16:creationId xmlns:a16="http://schemas.microsoft.com/office/drawing/2014/main" id="{8EAB9158-BE00-4D9A-B9D9-831F5F3C6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476250"/>
            <a:ext cx="456247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 i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2400" i="0">
              <a:solidFill>
                <a:schemeClr val="bg1"/>
              </a:solidFill>
            </a:endParaRPr>
          </a:p>
        </p:txBody>
      </p:sp>
      <p:pic>
        <p:nvPicPr>
          <p:cNvPr id="6148" name="Рисунок 3">
            <a:extLst>
              <a:ext uri="{FF2B5EF4-FFF2-40B4-BE49-F238E27FC236}">
                <a16:creationId xmlns:a16="http://schemas.microsoft.com/office/drawing/2014/main" id="{DD2AA238-DB48-4F8D-A89D-19A86191F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2666б">
            <a:extLst>
              <a:ext uri="{FF2B5EF4-FFF2-40B4-BE49-F238E27FC236}">
                <a16:creationId xmlns:a16="http://schemas.microsoft.com/office/drawing/2014/main" id="{357DB8A0-957C-471E-B938-1F49A514C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2">
            <a:extLst>
              <a:ext uri="{FF2B5EF4-FFF2-40B4-BE49-F238E27FC236}">
                <a16:creationId xmlns:a16="http://schemas.microsoft.com/office/drawing/2014/main" id="{D7920B7D-64DD-4D80-ADB8-67207C698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485775"/>
            <a:ext cx="7848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2666б">
            <a:extLst>
              <a:ext uri="{FF2B5EF4-FFF2-40B4-BE49-F238E27FC236}">
                <a16:creationId xmlns:a16="http://schemas.microsoft.com/office/drawing/2014/main" id="{1B2075D2-9EE8-4F63-9531-F6AD475EE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2">
            <a:extLst>
              <a:ext uri="{FF2B5EF4-FFF2-40B4-BE49-F238E27FC236}">
                <a16:creationId xmlns:a16="http://schemas.microsoft.com/office/drawing/2014/main" id="{AFB936EE-59A8-45D9-8D0A-9446393E5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25" y="446088"/>
            <a:ext cx="7956550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2666б">
            <a:extLst>
              <a:ext uri="{FF2B5EF4-FFF2-40B4-BE49-F238E27FC236}">
                <a16:creationId xmlns:a16="http://schemas.microsoft.com/office/drawing/2014/main" id="{FA90CE7A-E2F8-41C4-A60E-704C0FACF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3">
            <a:extLst>
              <a:ext uri="{FF2B5EF4-FFF2-40B4-BE49-F238E27FC236}">
                <a16:creationId xmlns:a16="http://schemas.microsoft.com/office/drawing/2014/main" id="{5F5C328B-5862-4D30-A241-50A5A3B6C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95263"/>
            <a:ext cx="7559675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i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i="0" u="sng">
                <a:solidFill>
                  <a:schemeClr val="bg1"/>
                </a:solidFill>
              </a:rPr>
              <a:t>Работа над развитием речи на уроках литературного чтения. 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 i="0" u="sng">
              <a:solidFill>
                <a:schemeClr val="bg1"/>
              </a:solidFill>
            </a:endParaRPr>
          </a:p>
          <a:p>
            <a:pPr lvl="2">
              <a:spcBef>
                <a:spcPct val="0"/>
              </a:spcBef>
              <a:buFontTx/>
              <a:buNone/>
            </a:pPr>
            <a:r>
              <a:rPr lang="ru-RU" altLang="ru-RU" sz="1800" i="0">
                <a:solidFill>
                  <a:schemeClr val="bg1"/>
                </a:solidFill>
              </a:rPr>
              <a:t>Кто хочет разговаривать,</a:t>
            </a:r>
            <a:br>
              <a:rPr lang="ru-RU" altLang="ru-RU" sz="1800" i="0">
                <a:solidFill>
                  <a:schemeClr val="bg1"/>
                </a:solidFill>
              </a:rPr>
            </a:br>
            <a:r>
              <a:rPr lang="ru-RU" altLang="ru-RU" sz="1800" i="0">
                <a:solidFill>
                  <a:schemeClr val="bg1"/>
                </a:solidFill>
              </a:rPr>
              <a:t>Тот должен выговаривать</a:t>
            </a:r>
            <a:br>
              <a:rPr lang="ru-RU" altLang="ru-RU" sz="1800" i="0">
                <a:solidFill>
                  <a:schemeClr val="bg1"/>
                </a:solidFill>
              </a:rPr>
            </a:br>
            <a:r>
              <a:rPr lang="ru-RU" altLang="ru-RU" sz="1800" i="0">
                <a:solidFill>
                  <a:schemeClr val="bg1"/>
                </a:solidFill>
              </a:rPr>
              <a:t>Всё правильно и внятно,</a:t>
            </a:r>
            <a:br>
              <a:rPr lang="ru-RU" altLang="ru-RU" sz="1800" i="0">
                <a:solidFill>
                  <a:schemeClr val="bg1"/>
                </a:solidFill>
              </a:rPr>
            </a:br>
            <a:r>
              <a:rPr lang="ru-RU" altLang="ru-RU" sz="1800" i="0">
                <a:solidFill>
                  <a:schemeClr val="bg1"/>
                </a:solidFill>
              </a:rPr>
              <a:t>Чтоб было всем понятно..</a:t>
            </a:r>
          </a:p>
          <a:p>
            <a:pPr lvl="2">
              <a:spcBef>
                <a:spcPct val="0"/>
              </a:spcBef>
              <a:buFontTx/>
              <a:buNone/>
            </a:pPr>
            <a:endParaRPr lang="ru-RU" altLang="ru-RU" sz="1800" i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ru-RU" altLang="ru-RU" sz="1800" b="1" i="0">
                <a:solidFill>
                  <a:schemeClr val="bg1"/>
                </a:solidFill>
              </a:rPr>
              <a:t> Проколотый мяч </a:t>
            </a:r>
            <a:r>
              <a:rPr lang="ru-RU" altLang="ru-RU" sz="1800" i="0">
                <a:solidFill>
                  <a:schemeClr val="bg1"/>
                </a:solidFill>
              </a:rPr>
              <a:t>/имитируем нажатие на мяч и произносим звук с-с-с-с:.(воздух)/</a:t>
            </a:r>
            <a:r>
              <a:rPr lang="en-US" altLang="ru-RU" sz="1800" i="0">
                <a:solidFill>
                  <a:schemeClr val="bg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endParaRPr lang="ru-RU" altLang="ru-RU" sz="1800" b="1" i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ru-RU" altLang="ru-RU" sz="1800" b="1" i="0">
                <a:solidFill>
                  <a:schemeClr val="bg1"/>
                </a:solidFill>
              </a:rPr>
              <a:t> Имитация колокольного звона </a:t>
            </a:r>
            <a:r>
              <a:rPr lang="ru-RU" altLang="ru-RU" sz="1800" i="0">
                <a:solidFill>
                  <a:schemeClr val="bg1"/>
                </a:solidFill>
              </a:rPr>
              <a:t>/бом, бам, бим.../</a:t>
            </a:r>
            <a:r>
              <a:rPr lang="en-US" altLang="ru-RU" sz="1800" b="1" i="0">
                <a:solidFill>
                  <a:schemeClr val="bg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endParaRPr lang="ru-RU" altLang="ru-RU" sz="1800" b="1" i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ru-RU" altLang="ru-RU" sz="1800" b="1" i="0">
                <a:solidFill>
                  <a:schemeClr val="bg1"/>
                </a:solidFill>
              </a:rPr>
              <a:t> Остановить лошадь, произнося слово "тпрру“</a:t>
            </a:r>
            <a:r>
              <a:rPr lang="en-US" altLang="ru-RU" sz="1800" b="1" i="0">
                <a:solidFill>
                  <a:schemeClr val="bg1"/>
                </a:solidFill>
              </a:rPr>
              <a:t>;</a:t>
            </a:r>
            <a:r>
              <a:rPr lang="ru-RU" altLang="ru-RU" sz="1800" b="1" i="0">
                <a:solidFill>
                  <a:schemeClr val="bg1"/>
                </a:solidFill>
              </a:rPr>
              <a:t> </a:t>
            </a:r>
            <a:endParaRPr lang="en-US" altLang="ru-RU" sz="1800" b="1" i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ru-RU" altLang="ru-RU" sz="1800" b="1" i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ru-RU" altLang="ru-RU" sz="1800" b="1" i="0">
                <a:solidFill>
                  <a:schemeClr val="bg1"/>
                </a:solidFill>
              </a:rPr>
              <a:t> Ароматный цветок </a:t>
            </a:r>
            <a:r>
              <a:rPr lang="ru-RU" altLang="ru-RU" sz="1800" i="0">
                <a:solidFill>
                  <a:schemeClr val="bg1"/>
                </a:solidFill>
              </a:rPr>
              <a:t>/сделать глубокий вдох носом, задержать дыхание, на выдохе произнести фразу «Какой ароматный цветок»/</a:t>
            </a:r>
            <a:r>
              <a:rPr lang="en-US" altLang="ru-RU" sz="1800" i="0">
                <a:solidFill>
                  <a:schemeClr val="bg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endParaRPr lang="ru-RU" altLang="ru-RU" sz="1800" i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ru-RU" altLang="ru-RU" sz="1800" b="1" i="0">
                <a:solidFill>
                  <a:schemeClr val="bg1"/>
                </a:solidFill>
              </a:rPr>
              <a:t> Именинный пирог </a:t>
            </a:r>
            <a:r>
              <a:rPr lang="ru-RU" altLang="ru-RU" sz="1800" i="0">
                <a:solidFill>
                  <a:schemeClr val="bg1"/>
                </a:solidFill>
              </a:rPr>
              <a:t>/задуть свечи/</a:t>
            </a:r>
            <a:r>
              <a:rPr lang="en-US" altLang="ru-RU" sz="1800" i="0">
                <a:solidFill>
                  <a:schemeClr val="bg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endParaRPr lang="ru-RU" altLang="ru-RU" sz="1800" i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ru-RU" altLang="ru-RU" sz="1800" b="1" i="0">
                <a:solidFill>
                  <a:schemeClr val="bg1"/>
                </a:solidFill>
              </a:rPr>
              <a:t> 33 Егорки </a:t>
            </a:r>
            <a:r>
              <a:rPr lang="ru-RU" altLang="ru-RU" sz="1800" i="0">
                <a:solidFill>
                  <a:schemeClr val="bg1"/>
                </a:solidFill>
              </a:rPr>
              <a:t>/сделать глубокий вдох и продолжить: раз-Егорка, два-Егорка/.</a:t>
            </a:r>
            <a:endParaRPr lang="en-US" altLang="ru-RU" sz="1800" i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4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45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5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45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45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5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45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2666б">
            <a:extLst>
              <a:ext uri="{FF2B5EF4-FFF2-40B4-BE49-F238E27FC236}">
                <a16:creationId xmlns:a16="http://schemas.microsoft.com/office/drawing/2014/main" id="{6A2F55AB-6B2C-4977-94CE-DA06D824B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745" name="Rectangle 209">
            <a:extLst>
              <a:ext uri="{FF2B5EF4-FFF2-40B4-BE49-F238E27FC236}">
                <a16:creationId xmlns:a16="http://schemas.microsoft.com/office/drawing/2014/main" id="{1C275B01-59DE-40A1-B5BB-A6BEE3E4F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49275"/>
            <a:ext cx="7775575" cy="561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i="0" u="sng">
                <a:solidFill>
                  <a:schemeClr val="bg1"/>
                </a:solidFill>
              </a:rPr>
              <a:t>Голос</a:t>
            </a:r>
            <a:r>
              <a:rPr lang="ru-RU" altLang="ru-RU" sz="1800" i="0">
                <a:solidFill>
                  <a:schemeClr val="bg1"/>
                </a:solidFill>
              </a:rPr>
              <a:t> – важный компонент техники речи. Он обладает целым рядом качеств: высотой, гибкостью, силой. Эти качества можно развить при помощи специальных упражнений.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i="0">
                <a:solidFill>
                  <a:schemeClr val="bg1"/>
                </a:solidFill>
              </a:rPr>
              <a:t>1. Чтение текстов с разными установками (весело, грустно, торжественно, с удивлением).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i="0">
                <a:solidFill>
                  <a:schemeClr val="bg1"/>
                </a:solidFill>
              </a:rPr>
              <a:t>2. </a:t>
            </a:r>
            <a:r>
              <a:rPr lang="en-US" altLang="ru-RU" sz="1800" b="1" i="0" u="sng">
                <a:solidFill>
                  <a:schemeClr val="bg1"/>
                </a:solidFill>
              </a:rPr>
              <a:t>“</a:t>
            </a:r>
            <a:r>
              <a:rPr lang="ru-RU" altLang="ru-RU" sz="1800" b="1" i="0" u="sng">
                <a:solidFill>
                  <a:schemeClr val="bg1"/>
                </a:solidFill>
              </a:rPr>
              <a:t>Прыжок в воду</a:t>
            </a:r>
            <a:r>
              <a:rPr lang="en-US" altLang="ru-RU" sz="1800" b="1" i="0" u="sng">
                <a:solidFill>
                  <a:schemeClr val="bg1"/>
                </a:solidFill>
              </a:rPr>
              <a:t>”</a:t>
            </a:r>
            <a:endParaRPr lang="ru-RU" altLang="ru-RU" sz="1800" b="1" i="0" u="sng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i="0">
                <a:solidFill>
                  <a:schemeClr val="bg1"/>
                </a:solidFill>
              </a:rPr>
              <a:t>          Вот оборот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i="0">
                <a:solidFill>
                  <a:schemeClr val="bg1"/>
                </a:solidFill>
              </a:rPr>
              <a:t>    Взлетаю            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i="0">
                <a:solidFill>
                  <a:schemeClr val="bg1"/>
                </a:solidFill>
              </a:rPr>
              <a:t>    Как птица, я                  вниз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i="0">
                <a:solidFill>
                  <a:schemeClr val="bg1"/>
                </a:solidFill>
              </a:rPr>
              <a:t>       Прыжок !                                      стрелой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i="0">
                <a:solidFill>
                  <a:schemeClr val="bg1"/>
                </a:solidFill>
              </a:rPr>
              <a:t>        Взбегаю                                                 скрываюсь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i="0">
                <a:solidFill>
                  <a:schemeClr val="bg1"/>
                </a:solidFill>
              </a:rPr>
              <a:t>Я легко                                                           быстро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i="0">
                <a:solidFill>
                  <a:schemeClr val="bg1"/>
                </a:solidFill>
              </a:rPr>
              <a:t>На вышку                                                                  под водой.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i="0">
                <a:solidFill>
                  <a:schemeClr val="bg1"/>
                </a:solidFill>
              </a:rPr>
              <a:t>3.  </a:t>
            </a:r>
            <a:r>
              <a:rPr lang="en-US" altLang="ru-RU" sz="1800" b="1" i="0" u="sng">
                <a:solidFill>
                  <a:schemeClr val="bg1"/>
                </a:solidFill>
              </a:rPr>
              <a:t>“</a:t>
            </a:r>
            <a:r>
              <a:rPr lang="ru-RU" altLang="ru-RU" sz="1800" b="1" i="0" u="sng">
                <a:solidFill>
                  <a:schemeClr val="bg1"/>
                </a:solidFill>
              </a:rPr>
              <a:t>Колыбельная</a:t>
            </a:r>
            <a:r>
              <a:rPr lang="en-US" altLang="ru-RU" sz="1800" b="1" i="0" u="sng">
                <a:solidFill>
                  <a:schemeClr val="bg1"/>
                </a:solidFill>
              </a:rPr>
              <a:t>”</a:t>
            </a:r>
            <a:endParaRPr lang="ru-RU" altLang="ru-RU" sz="1800" b="1" i="0" u="sng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i="0">
                <a:solidFill>
                  <a:schemeClr val="bg1"/>
                </a:solidFill>
              </a:rPr>
              <a:t>А   а   а    а   а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i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i="0">
                <a:solidFill>
                  <a:schemeClr val="bg1"/>
                </a:solidFill>
              </a:rPr>
              <a:t>А   а    а    а   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i="0">
                <a:solidFill>
                  <a:schemeClr val="bg1"/>
                </a:solidFill>
              </a:rPr>
              <a:t>М    м    м     м     м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i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i="0">
                <a:solidFill>
                  <a:schemeClr val="bg1"/>
                </a:solidFill>
              </a:rPr>
              <a:t>    М    м     м     м</a:t>
            </a:r>
          </a:p>
        </p:txBody>
      </p:sp>
      <p:sp>
        <p:nvSpPr>
          <p:cNvPr id="66132" name="Line 596">
            <a:extLst>
              <a:ext uri="{FF2B5EF4-FFF2-40B4-BE49-F238E27FC236}">
                <a16:creationId xmlns:a16="http://schemas.microsoft.com/office/drawing/2014/main" id="{B1D394A6-3F2F-46EE-8D3E-2B5003D078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40200" y="4797425"/>
            <a:ext cx="71438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133" name="Line 597">
            <a:extLst>
              <a:ext uri="{FF2B5EF4-FFF2-40B4-BE49-F238E27FC236}">
                <a16:creationId xmlns:a16="http://schemas.microsoft.com/office/drawing/2014/main" id="{AFB68522-A237-4A25-9037-A30981CC5B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27538" y="4797425"/>
            <a:ext cx="71437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134" name="Line 598">
            <a:extLst>
              <a:ext uri="{FF2B5EF4-FFF2-40B4-BE49-F238E27FC236}">
                <a16:creationId xmlns:a16="http://schemas.microsoft.com/office/drawing/2014/main" id="{E4552D5A-7020-4EAF-AE36-0A02D788BD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87900" y="4797425"/>
            <a:ext cx="71438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135" name="Line 599">
            <a:extLst>
              <a:ext uri="{FF2B5EF4-FFF2-40B4-BE49-F238E27FC236}">
                <a16:creationId xmlns:a16="http://schemas.microsoft.com/office/drawing/2014/main" id="{8069786E-6222-4184-9C2A-EBD17DB89A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8263" y="4797425"/>
            <a:ext cx="71437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136" name="Line 600">
            <a:extLst>
              <a:ext uri="{FF2B5EF4-FFF2-40B4-BE49-F238E27FC236}">
                <a16:creationId xmlns:a16="http://schemas.microsoft.com/office/drawing/2014/main" id="{C429F724-6A75-4F1F-9F06-A66E94D4A0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67175" y="5589588"/>
            <a:ext cx="71438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137" name="Line 601">
            <a:extLst>
              <a:ext uri="{FF2B5EF4-FFF2-40B4-BE49-F238E27FC236}">
                <a16:creationId xmlns:a16="http://schemas.microsoft.com/office/drawing/2014/main" id="{68796BAB-31DA-4936-9AE7-5747E76BD4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00563" y="5589588"/>
            <a:ext cx="71437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138" name="Line 602">
            <a:extLst>
              <a:ext uri="{FF2B5EF4-FFF2-40B4-BE49-F238E27FC236}">
                <a16:creationId xmlns:a16="http://schemas.microsoft.com/office/drawing/2014/main" id="{58C1FD26-D0D4-46EC-86F3-EC51577F42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03800" y="5589588"/>
            <a:ext cx="71438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139" name="Line 603">
            <a:extLst>
              <a:ext uri="{FF2B5EF4-FFF2-40B4-BE49-F238E27FC236}">
                <a16:creationId xmlns:a16="http://schemas.microsoft.com/office/drawing/2014/main" id="{5B90DD7B-5753-4170-8A80-E1D199A550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8625" y="5589588"/>
            <a:ext cx="71438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140" name="Line 604">
            <a:extLst>
              <a:ext uri="{FF2B5EF4-FFF2-40B4-BE49-F238E27FC236}">
                <a16:creationId xmlns:a16="http://schemas.microsoft.com/office/drawing/2014/main" id="{FA23088B-85D4-45A0-98B7-348F0F2005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4797425"/>
            <a:ext cx="71438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141" name="Line 605">
            <a:extLst>
              <a:ext uri="{FF2B5EF4-FFF2-40B4-BE49-F238E27FC236}">
                <a16:creationId xmlns:a16="http://schemas.microsoft.com/office/drawing/2014/main" id="{BEDEF48A-3894-407E-AFA0-3C3C7D07A2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4797425"/>
            <a:ext cx="71437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142" name="Line 606">
            <a:extLst>
              <a:ext uri="{FF2B5EF4-FFF2-40B4-BE49-F238E27FC236}">
                <a16:creationId xmlns:a16="http://schemas.microsoft.com/office/drawing/2014/main" id="{1BF0CE70-D66F-4222-8575-EBC94FFC69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8" y="4797425"/>
            <a:ext cx="71437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143" name="Line 607">
            <a:extLst>
              <a:ext uri="{FF2B5EF4-FFF2-40B4-BE49-F238E27FC236}">
                <a16:creationId xmlns:a16="http://schemas.microsoft.com/office/drawing/2014/main" id="{B734030F-1CBE-4A07-B3F1-3B899C71E0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3800" y="4797425"/>
            <a:ext cx="71438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144" name="Line 608">
            <a:extLst>
              <a:ext uri="{FF2B5EF4-FFF2-40B4-BE49-F238E27FC236}">
                <a16:creationId xmlns:a16="http://schemas.microsoft.com/office/drawing/2014/main" id="{B7F51366-3D12-4E68-9DB6-8F3E04AA12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4163" y="4797425"/>
            <a:ext cx="71437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145" name="Line 609">
            <a:extLst>
              <a:ext uri="{FF2B5EF4-FFF2-40B4-BE49-F238E27FC236}">
                <a16:creationId xmlns:a16="http://schemas.microsoft.com/office/drawing/2014/main" id="{2ED97DCF-8E93-4E8F-BE52-B1C7F905B4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1275" y="5589588"/>
            <a:ext cx="71438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146" name="Line 610">
            <a:extLst>
              <a:ext uri="{FF2B5EF4-FFF2-40B4-BE49-F238E27FC236}">
                <a16:creationId xmlns:a16="http://schemas.microsoft.com/office/drawing/2014/main" id="{E359CCFF-AEC0-4F4B-9E23-5FA4793C6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5589588"/>
            <a:ext cx="71437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147" name="Line 611">
            <a:extLst>
              <a:ext uri="{FF2B5EF4-FFF2-40B4-BE49-F238E27FC236}">
                <a16:creationId xmlns:a16="http://schemas.microsoft.com/office/drawing/2014/main" id="{E6FE622F-CF50-406B-BAA7-CD85FCF95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5589588"/>
            <a:ext cx="71437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148" name="Line 612">
            <a:extLst>
              <a:ext uri="{FF2B5EF4-FFF2-40B4-BE49-F238E27FC236}">
                <a16:creationId xmlns:a16="http://schemas.microsoft.com/office/drawing/2014/main" id="{8A16BC03-87E3-4293-8ACC-1A267C8F0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0" y="5589588"/>
            <a:ext cx="71438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61" name="Рисунок 2">
            <a:extLst>
              <a:ext uri="{FF2B5EF4-FFF2-40B4-BE49-F238E27FC236}">
                <a16:creationId xmlns:a16="http://schemas.microsoft.com/office/drawing/2014/main" id="{7FE53F9D-3E77-4FB8-A8C1-538AADD58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875" y="4397375"/>
            <a:ext cx="2376488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5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5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57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7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5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5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5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5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5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57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7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657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7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57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57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657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7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57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7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657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7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57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57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657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7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574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574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6574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74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66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66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66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66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66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6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66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66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66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66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66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66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66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66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66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66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66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66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66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66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66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66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66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66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66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66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66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66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66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66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66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66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66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66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66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66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66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66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66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66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66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66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66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66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66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66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66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66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66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66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66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66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6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66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6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6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6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6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6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6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6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6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6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6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6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6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6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6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</TotalTime>
  <Words>346</Words>
  <Application>Microsoft Office PowerPoint</Application>
  <PresentationFormat>Экран (4:3)</PresentationFormat>
  <Paragraphs>71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Bookman Old Style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Денис</dc:creator>
  <cp:lastModifiedBy>antonesku@dnevnik.ru</cp:lastModifiedBy>
  <cp:revision>87</cp:revision>
  <dcterms:created xsi:type="dcterms:W3CDTF">2009-12-21T13:53:48Z</dcterms:created>
  <dcterms:modified xsi:type="dcterms:W3CDTF">2019-11-22T00:24:55Z</dcterms:modified>
</cp:coreProperties>
</file>