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6" r:id="rId5"/>
    <p:sldId id="259" r:id="rId6"/>
    <p:sldId id="282" r:id="rId7"/>
    <p:sldId id="284" r:id="rId8"/>
    <p:sldId id="261" r:id="rId9"/>
    <p:sldId id="289" r:id="rId10"/>
    <p:sldId id="290" r:id="rId11"/>
    <p:sldId id="288" r:id="rId12"/>
    <p:sldId id="273" r:id="rId13"/>
    <p:sldId id="274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9EE4"/>
    <a:srgbClr val="9FD3F3"/>
    <a:srgbClr val="DBCEB7"/>
    <a:srgbClr val="F4C4CE"/>
    <a:srgbClr val="520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86" d="100"/>
          <a:sy n="86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AC8-BAAC-40A1-92BE-0606EDB98F6F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A3F8C9-0C46-4231-8624-2A63CD6AF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AC8-BAAC-40A1-92BE-0606EDB98F6F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F8C9-0C46-4231-8624-2A63CD6AF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AC8-BAAC-40A1-92BE-0606EDB98F6F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F8C9-0C46-4231-8624-2A63CD6AF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AC8-BAAC-40A1-92BE-0606EDB98F6F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A3F8C9-0C46-4231-8624-2A63CD6AF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AC8-BAAC-40A1-92BE-0606EDB98F6F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F8C9-0C46-4231-8624-2A63CD6AF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AC8-BAAC-40A1-92BE-0606EDB98F6F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F8C9-0C46-4231-8624-2A63CD6AF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AC8-BAAC-40A1-92BE-0606EDB98F6F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A3F8C9-0C46-4231-8624-2A63CD6AF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AC8-BAAC-40A1-92BE-0606EDB98F6F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F8C9-0C46-4231-8624-2A63CD6AF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AC8-BAAC-40A1-92BE-0606EDB98F6F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F8C9-0C46-4231-8624-2A63CD6AF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AC8-BAAC-40A1-92BE-0606EDB98F6F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F8C9-0C46-4231-8624-2A63CD6AF2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5AC8-BAAC-40A1-92BE-0606EDB98F6F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3F8C9-0C46-4231-8624-2A63CD6AF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B65AC8-BAAC-40A1-92BE-0606EDB98F6F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A3F8C9-0C46-4231-8624-2A63CD6AF2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429264"/>
            <a:ext cx="8458200" cy="933043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Лысенко Екатерина Геннадьевна 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ПЕДАГОГ-ПСИХОЛОГ КГКОУ ШИ11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6632"/>
            <a:ext cx="8458200" cy="911024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КРАЕВОЕ  ГОСУДАРСТВЕННОЕ  КАЗЕННОЕ ОБЩЕОБРАЗОВАТЕЛЬНОЕ УЧРЕЖДЕНИЕ, РЕАЛИЗУЮЩЕЕ АДАПТИРОВАННЫЕ ОБЩЕОБРАЗОВАТЕЛЬНЫЕ ПРОГРАММЫ «ШКОЛА - ИНТЕРНАТ 11»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43042" y="2000240"/>
            <a:ext cx="5929354" cy="933043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7129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ПЕСОЧНАЯ ТЕРАПИЯ, КАК ОДНА ИЗ ТЕХНОЛОГИЙ  ЗДОРОВЬЕСБЕРЕЖЕНИЯ 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РАБОТЕ ПЕДАГОГА-ПСИХОЛОГА. </a:t>
            </a:r>
            <a:endParaRPr lang="ru-RU" sz="32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C:\Users\SDTS\Desktop\девоч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88" y="2767523"/>
            <a:ext cx="2892779" cy="2677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864096"/>
          </a:xfrm>
        </p:spPr>
        <p:txBody>
          <a:bodyPr>
            <a:noAutofit/>
          </a:bodyPr>
          <a:lstStyle/>
          <a:p>
            <a:r>
              <a:rPr lang="ru-RU" sz="2800" b="1" dirty="0"/>
              <a:t>Разделение пространства песочницы на сектора Д. </a:t>
            </a:r>
            <a:r>
              <a:rPr lang="ru-RU" sz="2800" b="1" dirty="0" err="1"/>
              <a:t>Калфф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311309"/>
              </p:ext>
            </p:extLst>
          </p:nvPr>
        </p:nvGraphicFramePr>
        <p:xfrm>
          <a:off x="304800" y="1554163"/>
          <a:ext cx="8686800" cy="5090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840"/>
                <a:gridCol w="2808312"/>
                <a:gridCol w="2592288"/>
                <a:gridCol w="2259360"/>
              </a:tblGrid>
              <a:tr h="7947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Представления о прошлом, отношения с матерью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Представления о настоящем, актуальные переживания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Представления о будущем, отношения с отцом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32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6960" y="2348880"/>
            <a:ext cx="492443" cy="1944216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Сознательное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293096"/>
            <a:ext cx="492443" cy="2160239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Бессознательное</a:t>
            </a:r>
            <a:endParaRPr lang="ru-RU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2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  Противопоказания </a:t>
            </a:r>
            <a:r>
              <a:rPr lang="ru-RU" sz="2800" b="1" dirty="0"/>
              <a:t>к песочной терапии: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0A22E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4E3B30"/>
                </a:solidFill>
              </a:rPr>
              <a:t>ДЛЯ ОБУЧАЮЩИХСЯ СТРАДАЮЩИХ АЛЛЕРГИЕЙ НА ПЫЛЬ И МЕЛКИЕ </a:t>
            </a:r>
            <a:r>
              <a:rPr lang="ru-RU" sz="2800" dirty="0" smtClean="0">
                <a:solidFill>
                  <a:srgbClr val="4E3B30"/>
                </a:solidFill>
              </a:rPr>
              <a:t>ЧАСТИЦЫ;</a:t>
            </a:r>
            <a:endParaRPr lang="ru-RU" sz="2800" dirty="0" smtClean="0">
              <a:solidFill>
                <a:srgbClr val="4E3B30"/>
              </a:solidFill>
            </a:endParaRPr>
          </a:p>
          <a:p>
            <a:pPr lvl="0">
              <a:buClr>
                <a:srgbClr val="F0A22E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4E3B30"/>
                </a:solidFill>
              </a:rPr>
              <a:t>ДЛЯ ОБУЧАЮЩИХСЯ,  ИМЕЮЩИХ ЛЕГОЧНЫЕ </a:t>
            </a:r>
            <a:r>
              <a:rPr lang="ru-RU" sz="2800" dirty="0" smtClean="0">
                <a:solidFill>
                  <a:srgbClr val="4E3B30"/>
                </a:solidFill>
              </a:rPr>
              <a:t>ЗАБОЛЕВАНИЯ; </a:t>
            </a:r>
            <a:endParaRPr lang="ru-RU" sz="2800" dirty="0" smtClean="0">
              <a:solidFill>
                <a:srgbClr val="4E3B30"/>
              </a:solidFill>
            </a:endParaRPr>
          </a:p>
          <a:p>
            <a:pPr lvl="0">
              <a:buClr>
                <a:srgbClr val="F0A22E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4E3B30"/>
                </a:solidFill>
              </a:rPr>
              <a:t>ПРИ НАЛИЧИИ У ОБУЧАЮЩИХСЯ КОЖНЫХ ЗАБОЛЕВАНИЙ И ПОРЕЗОВ НА </a:t>
            </a:r>
            <a:r>
              <a:rPr lang="ru-RU" sz="2800" dirty="0" smtClean="0">
                <a:solidFill>
                  <a:srgbClr val="4E3B30"/>
                </a:solidFill>
              </a:rPr>
              <a:t>РУКАХ; </a:t>
            </a:r>
            <a:endParaRPr lang="ru-RU" sz="2800" dirty="0" smtClean="0">
              <a:solidFill>
                <a:srgbClr val="4E3B30"/>
              </a:solidFill>
            </a:endParaRPr>
          </a:p>
          <a:p>
            <a:pPr lvl="0">
              <a:buClr>
                <a:srgbClr val="F0A22E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4E3B30"/>
                </a:solidFill>
              </a:rPr>
              <a:t>ДЛЯ ОБУЧАЮЩИХСЯ С ВЫРАЖЕННЫМИ АГРЕССИВНЫМИ И ПСИХОТИЧЕСКИМИ РЕАКЦИЯМИ.</a:t>
            </a:r>
            <a:endParaRPr lang="ru-RU" sz="2800" dirty="0">
              <a:solidFill>
                <a:srgbClr val="4E3B3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93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65705"/>
            <a:ext cx="8064896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ИСПОЛЬЗОВАНИЕ НА ЗАНЯТИЯХ ИГР С ПЕСКОМ СПОСОБСТВУЕТ: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СНИЖЕНИЮ ИМПУЛЬСИВНОСТИ, ТРЕВОЖНОСТИ, АГРЕССИВНОСТИ, УМЕНЬШЕНИЮ ЭМОЦИОНАЛЬНОГО И МЫШЕЧНОГО НАПРЯЖЕНИЯ;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СОВЕРШЕНСТВОВАНИЮ КОММУНИКАТИВНЫХ НАВЫКОВ И РАЗВИТИЮ МЕЖЛИЧНОСТНОГО ДОВЕРИЯ МЕЖДУ ДЕТЬМИ И ВЗРОСЛЫМИ;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РАЗВИТИЮ  ПОЗНАВАТЕЛЬНЫХ ПРОЦЕССОВ И ОБОГАЩЕНИЮ ЭМОЦИОНАЛЬНОГО ОПЫТА ОБУЧАЮЩИХСЯ;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РАЗВИТИЮ ТВОРЧЕСКИХ СПОСОБНОСТЕЙ И ВООБРАЖЕНИЯ.</a:t>
            </a:r>
          </a:p>
          <a:p>
            <a:pPr>
              <a:buFont typeface="Arial" pitchFamily="34" charset="0"/>
              <a:buChar char="•"/>
            </a:pPr>
            <a:endParaRPr lang="ru-RU" sz="2800" dirty="0"/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152400" y="152401"/>
            <a:ext cx="8563004" cy="15620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68072" cy="864096"/>
          </a:xfrm>
        </p:spPr>
        <p:txBody>
          <a:bodyPr>
            <a:noAutofit/>
          </a:bodyPr>
          <a:lstStyle/>
          <a:p>
            <a:r>
              <a:rPr lang="ru-RU" sz="2800" b="1" dirty="0" err="1"/>
              <a:t>учебно</a:t>
            </a:r>
            <a:r>
              <a:rPr lang="ru-RU" sz="2800" b="1" dirty="0"/>
              <a:t> – </a:t>
            </a:r>
            <a:r>
              <a:rPr lang="ru-RU" sz="2800" b="1" dirty="0" err="1" smtClean="0"/>
              <a:t>методическиЙ</a:t>
            </a:r>
            <a:r>
              <a:rPr lang="ru-RU" sz="2800" b="1" dirty="0" smtClean="0"/>
              <a:t> материал, используемый </a:t>
            </a:r>
            <a:r>
              <a:rPr lang="ru-RU" sz="2800" b="1" dirty="0"/>
              <a:t>при подготовке </a:t>
            </a:r>
            <a:r>
              <a:rPr lang="ru-RU" sz="2800" b="1" dirty="0" smtClean="0"/>
              <a:t> презентации: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568952" cy="5517232"/>
          </a:xfrm>
        </p:spPr>
        <p:txBody>
          <a:bodyPr>
            <a:normAutofit/>
          </a:bodyPr>
          <a:lstStyle/>
          <a:p>
            <a:pPr lvl="0">
              <a:buClr>
                <a:srgbClr val="F0A22E"/>
              </a:buClr>
              <a:buNone/>
            </a:pPr>
            <a:r>
              <a:rPr lang="ru-RU" sz="2800" dirty="0"/>
              <a:t>1.	</a:t>
            </a:r>
            <a:r>
              <a:rPr lang="ru-RU" sz="2000" dirty="0" err="1"/>
              <a:t>Грабенко</a:t>
            </a:r>
            <a:r>
              <a:rPr lang="ru-RU" sz="2000" dirty="0"/>
              <a:t> Т. М., </a:t>
            </a:r>
            <a:r>
              <a:rPr lang="ru-RU" sz="2000" dirty="0" err="1"/>
              <a:t>Зинкевич</a:t>
            </a:r>
            <a:r>
              <a:rPr lang="ru-RU" sz="2000" dirty="0"/>
              <a:t>-Евстигнеева Т. Д. - Практикум по песочной терапии.-СПб.: «Речь», 2002.</a:t>
            </a:r>
          </a:p>
          <a:p>
            <a:pPr lvl="0">
              <a:buClr>
                <a:srgbClr val="F0A22E"/>
              </a:buClr>
              <a:buNone/>
            </a:pPr>
            <a:r>
              <a:rPr lang="ru-RU" sz="2000" dirty="0"/>
              <a:t>2.	</a:t>
            </a:r>
            <a:r>
              <a:rPr lang="ru-RU" sz="2000" dirty="0" err="1"/>
              <a:t>Грабенко</a:t>
            </a:r>
            <a:r>
              <a:rPr lang="ru-RU" sz="2000" dirty="0"/>
              <a:t> Т.М., </a:t>
            </a:r>
            <a:r>
              <a:rPr lang="ru-RU" sz="2000" dirty="0" err="1"/>
              <a:t>Зинкевич-Евстегнеева</a:t>
            </a:r>
            <a:r>
              <a:rPr lang="ru-RU" sz="2000" dirty="0"/>
              <a:t> Т.Д. Игры в </a:t>
            </a:r>
            <a:r>
              <a:rPr lang="ru-RU" sz="2000" dirty="0" err="1"/>
              <a:t>сказкотерапии</a:t>
            </a:r>
            <a:r>
              <a:rPr lang="ru-RU" sz="2000" dirty="0"/>
              <a:t>. СПб.: Речь, 2006.</a:t>
            </a:r>
          </a:p>
          <a:p>
            <a:pPr lvl="0">
              <a:buClr>
                <a:srgbClr val="F0A22E"/>
              </a:buClr>
              <a:buNone/>
            </a:pPr>
            <a:r>
              <a:rPr lang="ru-RU" sz="2000" dirty="0"/>
              <a:t>3.	</a:t>
            </a:r>
            <a:r>
              <a:rPr lang="ru-RU" sz="2000" dirty="0" err="1" smtClean="0"/>
              <a:t>Сакович</a:t>
            </a:r>
            <a:r>
              <a:rPr lang="ru-RU" sz="2000" dirty="0" smtClean="0"/>
              <a:t> </a:t>
            </a:r>
            <a:r>
              <a:rPr lang="ru-RU" sz="2000" dirty="0"/>
              <a:t>Н.А. Технология игры в песок. Игры на мосту. СПб.: Речь, 2006</a:t>
            </a:r>
          </a:p>
          <a:p>
            <a:pPr lvl="0">
              <a:buClr>
                <a:srgbClr val="F0A22E"/>
              </a:buClr>
              <a:buNone/>
            </a:pPr>
            <a:r>
              <a:rPr lang="ru-RU" sz="2000" dirty="0" smtClean="0"/>
              <a:t>4.</a:t>
            </a:r>
            <a:r>
              <a:rPr lang="ru-RU" sz="2000" dirty="0"/>
              <a:t>	Сучкова Н.О. Арт-терапия в работе с детьми из неблагополучных семей. СПб.: Речь, 2008.</a:t>
            </a:r>
          </a:p>
          <a:p>
            <a:pPr lvl="0">
              <a:buClr>
                <a:srgbClr val="F0A22E"/>
              </a:buClr>
              <a:buNone/>
            </a:pPr>
            <a:r>
              <a:rPr lang="ru-RU" sz="2000" dirty="0"/>
              <a:t>5</a:t>
            </a:r>
            <a:r>
              <a:rPr lang="ru-RU" sz="2000" dirty="0" smtClean="0"/>
              <a:t>.</a:t>
            </a:r>
            <a:r>
              <a:rPr lang="ru-RU" sz="2000" dirty="0"/>
              <a:t>	</a:t>
            </a:r>
            <a:r>
              <a:rPr lang="ru-RU" sz="2000" dirty="0" err="1"/>
              <a:t>Штейнхард</a:t>
            </a:r>
            <a:r>
              <a:rPr lang="ru-RU" sz="2000" dirty="0"/>
              <a:t> Л. </a:t>
            </a:r>
            <a:r>
              <a:rPr lang="ru-RU" sz="2000" dirty="0" err="1"/>
              <a:t>Юнгианская</a:t>
            </a:r>
            <a:r>
              <a:rPr lang="ru-RU" sz="2000" dirty="0"/>
              <a:t> песочная терапия.-СПб.: Питер,2001</a:t>
            </a:r>
          </a:p>
          <a:p>
            <a:pPr lvl="0">
              <a:buClr>
                <a:srgbClr val="F0A22E"/>
              </a:buClr>
              <a:buNone/>
            </a:pPr>
            <a:r>
              <a:rPr lang="ru-RU" sz="2000" dirty="0" smtClean="0"/>
              <a:t>6.</a:t>
            </a:r>
            <a:r>
              <a:rPr lang="ru-RU" sz="2000" dirty="0"/>
              <a:t>	Интернет-ресурсы. Материал из Википедии — свободной энциклопедии. Песочная терапия.</a:t>
            </a:r>
          </a:p>
          <a:p>
            <a:pPr lvl="0">
              <a:buClr>
                <a:srgbClr val="F0A22E"/>
              </a:buClr>
              <a:buNone/>
            </a:pPr>
            <a:r>
              <a:rPr lang="ru-RU" sz="2000" dirty="0" smtClean="0"/>
              <a:t>7.</a:t>
            </a:r>
            <a:r>
              <a:rPr lang="ru-RU" sz="2000" dirty="0"/>
              <a:t>	</a:t>
            </a:r>
            <a:r>
              <a:rPr lang="ru-RU" sz="2000" dirty="0" err="1"/>
              <a:t>Грабенко</a:t>
            </a:r>
            <a:r>
              <a:rPr lang="ru-RU" sz="2000" dirty="0"/>
              <a:t> Т. М., </a:t>
            </a:r>
            <a:r>
              <a:rPr lang="ru-RU" sz="2000" dirty="0" err="1"/>
              <a:t>Зинкевич</a:t>
            </a:r>
            <a:r>
              <a:rPr lang="ru-RU" sz="2000" dirty="0"/>
              <a:t>-Евстигнеева Т. Д. «Чудеса на песке: Практикум по </a:t>
            </a:r>
            <a:r>
              <a:rPr lang="ru-RU" sz="2000" dirty="0" err="1"/>
              <a:t>песочнойтерапии</a:t>
            </a:r>
            <a:r>
              <a:rPr lang="ru-RU" sz="2000" dirty="0"/>
              <a:t>». СПб.: Речь, 2005.</a:t>
            </a:r>
          </a:p>
          <a:p>
            <a:pPr lvl="0">
              <a:buClr>
                <a:srgbClr val="F0A22E"/>
              </a:buCl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76" y="1554163"/>
            <a:ext cx="6305448" cy="4525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16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DTS\Desktop\DoraKalff-3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1"/>
            <a:ext cx="2664295" cy="3140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052736"/>
            <a:ext cx="6624736" cy="28083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cs typeface="AngsanaUPC" pitchFamily="18" charset="-34"/>
              </a:rPr>
              <a:t>КАРЛ </a:t>
            </a:r>
            <a:r>
              <a:rPr lang="ru-RU" sz="2800" b="1" dirty="0">
                <a:cs typeface="AngsanaUPC" pitchFamily="18" charset="-34"/>
              </a:rPr>
              <a:t>ГУСТАВ </a:t>
            </a:r>
            <a:r>
              <a:rPr lang="ru-RU" sz="2800" b="1" dirty="0" smtClean="0">
                <a:cs typeface="AngsanaUPC" pitchFamily="18" charset="-34"/>
              </a:rPr>
              <a:t>ЮНГ </a:t>
            </a:r>
            <a:br>
              <a:rPr lang="ru-RU" sz="2800" b="1" dirty="0" smtClean="0">
                <a:cs typeface="AngsanaUPC" pitchFamily="18" charset="-34"/>
              </a:rPr>
            </a:br>
            <a:r>
              <a:rPr lang="ru-RU" sz="1800" dirty="0" smtClean="0">
                <a:cs typeface="AngsanaUPC" pitchFamily="18" charset="-34"/>
              </a:rPr>
              <a:t>Швейцарский </a:t>
            </a:r>
            <a:r>
              <a:rPr lang="ru-RU" sz="1800" dirty="0">
                <a:cs typeface="AngsanaUPC" pitchFamily="18" charset="-34"/>
              </a:rPr>
              <a:t>психиатр и педагог, основоположник одного из направлений глубинной психологии - аналитической психологии. </a:t>
            </a:r>
            <a:r>
              <a:rPr lang="ru-RU" sz="1800" dirty="0" smtClean="0">
                <a:cs typeface="AngsanaUPC" pitchFamily="18" charset="-34"/>
              </a:rPr>
              <a:t/>
            </a:r>
            <a:br>
              <a:rPr lang="ru-RU" sz="1800" dirty="0" smtClean="0">
                <a:cs typeface="AngsanaUPC" pitchFamily="18" charset="-34"/>
              </a:rPr>
            </a:br>
            <a:r>
              <a:rPr lang="ru-RU" sz="1800" dirty="0">
                <a:cs typeface="AngsanaUPC" pitchFamily="18" charset="-34"/>
              </a:rPr>
              <a:t/>
            </a:r>
            <a:br>
              <a:rPr lang="ru-RU" sz="1800" dirty="0">
                <a:cs typeface="AngsanaUPC" pitchFamily="18" charset="-34"/>
              </a:rPr>
            </a:br>
            <a:r>
              <a:rPr lang="ru-RU" sz="2800" b="1" dirty="0" smtClean="0">
                <a:cs typeface="AngsanaUPC" pitchFamily="18" charset="-34"/>
              </a:rPr>
              <a:t>ДОРА КАЛФФ</a:t>
            </a:r>
            <a:br>
              <a:rPr lang="ru-RU" sz="2800" b="1" dirty="0" smtClean="0">
                <a:cs typeface="AngsanaUPC" pitchFamily="18" charset="-34"/>
              </a:rPr>
            </a:br>
            <a:r>
              <a:rPr lang="ru-RU" sz="1800" dirty="0" smtClean="0">
                <a:cs typeface="AngsanaUPC" pitchFamily="18" charset="-34"/>
              </a:rPr>
              <a:t>ШВЕЙЦАРСКИЙ ЮНГИАНСКИЙ АНАЛИТИК, АВТОР</a:t>
            </a:r>
            <a:r>
              <a:rPr lang="en-US" sz="1800" dirty="0" smtClean="0">
                <a:cs typeface="AngsanaUPC" pitchFamily="18" charset="-34"/>
              </a:rPr>
              <a:t/>
            </a:r>
            <a:br>
              <a:rPr lang="en-US" sz="1800" dirty="0" smtClean="0">
                <a:cs typeface="AngsanaUPC" pitchFamily="18" charset="-34"/>
              </a:rPr>
            </a:br>
            <a:r>
              <a:rPr lang="ru-RU" sz="1800" dirty="0" smtClean="0">
                <a:cs typeface="AngsanaUPC" pitchFamily="18" charset="-34"/>
              </a:rPr>
              <a:t> МЕТОДА</a:t>
            </a:r>
            <a:r>
              <a:rPr lang="en-US" sz="1800" dirty="0" smtClean="0">
                <a:cs typeface="AngsanaUPC" pitchFamily="18" charset="-34"/>
              </a:rPr>
              <a:t> </a:t>
            </a:r>
            <a:r>
              <a:rPr lang="ru-RU" sz="1800" dirty="0" err="1">
                <a:cs typeface="AngsanaUPC" pitchFamily="18" charset="-34"/>
              </a:rPr>
              <a:t>Sand</a:t>
            </a:r>
            <a:r>
              <a:rPr lang="ru-RU" sz="1800" dirty="0">
                <a:cs typeface="AngsanaUPC" pitchFamily="18" charset="-34"/>
              </a:rPr>
              <a:t> </a:t>
            </a:r>
            <a:r>
              <a:rPr lang="ru-RU" sz="1800" dirty="0" err="1">
                <a:cs typeface="AngsanaUPC" pitchFamily="18" charset="-34"/>
              </a:rPr>
              <a:t>play</a:t>
            </a:r>
            <a:r>
              <a:rPr lang="ru-RU" sz="1800" dirty="0">
                <a:cs typeface="AngsanaUPC" pitchFamily="18" charset="-34"/>
              </a:rPr>
              <a:t> (</a:t>
            </a:r>
            <a:r>
              <a:rPr lang="ru-RU" sz="1800" dirty="0" err="1">
                <a:cs typeface="AngsanaUPC" pitchFamily="18" charset="-34"/>
              </a:rPr>
              <a:t>Сендплей</a:t>
            </a:r>
            <a:r>
              <a:rPr lang="ru-RU" sz="1800" dirty="0" smtClean="0">
                <a:cs typeface="AngsanaUPC" pitchFamily="18" charset="-34"/>
              </a:rPr>
              <a:t>) - </a:t>
            </a:r>
            <a:r>
              <a:rPr lang="ru-RU" sz="1800" dirty="0">
                <a:cs typeface="AngsanaUPC" pitchFamily="18" charset="-34"/>
              </a:rPr>
              <a:t>игра с </a:t>
            </a:r>
            <a:r>
              <a:rPr lang="ru-RU" sz="1800" dirty="0" smtClean="0">
                <a:cs typeface="AngsanaUPC" pitchFamily="18" charset="-34"/>
              </a:rPr>
              <a:t>песком.</a:t>
            </a:r>
            <a:endParaRPr lang="ru-RU" sz="3200" dirty="0">
              <a:cs typeface="AngsanaUPC" pitchFamily="18" charset="-34"/>
            </a:endParaRPr>
          </a:p>
        </p:txBody>
      </p:sp>
      <p:pic>
        <p:nvPicPr>
          <p:cNvPr id="2050" name="Picture 2" descr="C:\Users\SDTS\Desktop\карл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52736"/>
            <a:ext cx="2460745" cy="3343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15436" cy="6429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800" b="1" dirty="0" smtClean="0"/>
              <a:t>ПЕСОЧНАЯ ТЕРАПИЯ</a:t>
            </a:r>
          </a:p>
          <a:p>
            <a:pPr marL="0" indent="0">
              <a:buNone/>
            </a:pPr>
            <a:endParaRPr lang="ru-RU" sz="2800" dirty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ОДИН  ИЗ МЕТОДОВ ПСИХОТЕРАПИИ, ВОЗНИКШИЙ В РАМКАХ АНАЛИТИЧЕСКОЙ ПСИХОЛОГИИ.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ЭТО СПОСОБ ОБЩЕНИЯ С МИРОМ И САМИМ СОБОЙ, СПОСОБ СНЯТИЯ ВНУТРЕННЕГО НАПРЯЖЕНИЯ, ВОПЛОЩЕНИЯ ЕГО НА БЕССОЗНАТЕЛЬНО-СИМВОЛИЧЕСКОМ УРОВНЕ,  ЧТО ПОВЫШАЕТ УВЕРЕННОСТЬ В СЕБЕ И ОТКРЫВАЕТ НОВЫЕ ПУТИ РАЗВИТИЯ.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</a:t>
            </a:r>
            <a:r>
              <a:rPr lang="ru-RU" sz="2800" b="1" dirty="0" smtClean="0"/>
              <a:t>ЦЕЛЬ: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НЕ МЕНЯТЬ И ПЕРЕДЕЛЫВАТЬ РЕБЁНКА, НЕ УЧИТЬ ЕГО КАКИМ-ТО СПЕЦИАЛЬНЫМ ПОВЕДЕНЧЕСКИМ НАВЫКАМ, А ДАТЬ ВОЗМОЖНОСТЬ РЕБЁНКУ БЫТЬ САМИМ СОБОЙ.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6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68072" cy="576064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596064" cy="2520281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800" b="1" dirty="0" smtClean="0">
                <a:latin typeface="+mj-lt"/>
                <a:ea typeface="Times New Roman"/>
              </a:rPr>
              <a:t>ОСНОВНЫЕ ПРЕИМУЩЕСТВА ПЕСОЧНОЙ </a:t>
            </a:r>
          </a:p>
          <a:p>
            <a:pPr marL="0" lvl="0" indent="0" algn="just">
              <a:buNone/>
            </a:pPr>
            <a:r>
              <a:rPr lang="ru-RU" sz="2800" b="1" dirty="0" smtClean="0">
                <a:latin typeface="+mj-lt"/>
                <a:ea typeface="Times New Roman"/>
              </a:rPr>
              <a:t>ТЕРАПИИ:</a:t>
            </a:r>
          </a:p>
          <a:p>
            <a:pPr marL="0" lvl="0" indent="0" algn="just">
              <a:buNone/>
            </a:pPr>
            <a:endParaRPr lang="ru-RU" sz="800" dirty="0" smtClean="0">
              <a:latin typeface="+mj-lt"/>
              <a:ea typeface="Times New Roman"/>
            </a:endParaRPr>
          </a:p>
          <a:p>
            <a:pPr marL="0" lvl="0" indent="0" algn="just">
              <a:buNone/>
            </a:pPr>
            <a:endParaRPr lang="ru-RU" sz="800" dirty="0">
              <a:latin typeface="+mj-lt"/>
              <a:ea typeface="Times New Roman"/>
            </a:endParaRPr>
          </a:p>
          <a:p>
            <a:pPr marL="0" lvl="0" indent="0" algn="just">
              <a:buNone/>
            </a:pPr>
            <a:endParaRPr lang="ru-RU" sz="800" dirty="0" smtClean="0">
              <a:latin typeface="+mj-lt"/>
              <a:ea typeface="Times New Roman"/>
            </a:endParaRPr>
          </a:p>
          <a:p>
            <a:pPr marL="0" lvl="0" indent="0" algn="just">
              <a:buNone/>
            </a:pPr>
            <a:r>
              <a:rPr lang="ru-RU" sz="1800" dirty="0" smtClean="0">
                <a:ea typeface="Times New Roman"/>
              </a:rPr>
              <a:t>1) </a:t>
            </a:r>
            <a:r>
              <a:rPr lang="ru-RU" sz="2000" dirty="0" smtClean="0">
                <a:ea typeface="Times New Roman"/>
              </a:rPr>
              <a:t>ВЗАИМОДЕЙСТВИЕ С ПЕСКОМ ПОЗИТИВНО ВЛИЯЕТ НА ЭМОЦИОНАЛЬНОЕ САМОЧУВСТВИЕ ОБУЧАЮЩИХСЯ, ЧТО ДЕЛАЕТ ЕГО ПРЕКРАСНЫМ СРЕДСТВОМ ДЛЯ РАЗВИТИЯ И САМОРАЗВИТИЯ. </a:t>
            </a:r>
          </a:p>
          <a:p>
            <a:pPr marL="0" lvl="0" indent="0" algn="just">
              <a:buNone/>
            </a:pPr>
            <a:r>
              <a:rPr lang="ru-RU" sz="2000" dirty="0" smtClean="0">
                <a:ea typeface="Times New Roman"/>
              </a:rPr>
              <a:t>2) ПЕСОЧНАЯ ТЕРАПИЯ ОБЕСПЕЧИВАЕТ МНОГОГРАННЫЙ ОПЫТ БЛАГОДАРЯ МНОЖЕСТВЕННОСТИ СИМВОЛИЧЕСКИХ ЗНАЧЕНИЙ. СИМВОЛИКА ОБЪЕКТОВ И МАТЕРИАЛОВ , ИСПОЛЬЗУЕМЫХ В ПЕСОЧНОЙ ТЕРАПИИ, МОГУТ СЛУЖИТЬ ТАК НАЗЫВАЕМЫМ ОБЩИМ ЯЗЫКОМ, КОГДА ОБУЧАЮЩИЙСЯ НЕ МОЖЕТ ВЫРАЗИТЬ ИЛИ СФОРМУЛИРОВАТЬ СВОИ ЧУВСТВА. </a:t>
            </a:r>
          </a:p>
          <a:p>
            <a:pPr marL="0" lvl="0" indent="0" algn="just">
              <a:buNone/>
            </a:pPr>
            <a:r>
              <a:rPr lang="ru-RU" sz="2000" dirty="0" smtClean="0">
                <a:ea typeface="Times New Roman"/>
              </a:rPr>
              <a:t>3) ВИЗУАЛЬНАЯ ФОРМА РАБОТЫ ДЕЛАЕТ ЗРИМЫМ ТО, ЧТО ЗАБЛОКИРОВАНО НА ВЕРБАЛЬНОМ УРОВНЕ, СНИМАЯ ТАКИМ ОБРАЗОМ КОНТРОЛЬ СОЗНАНИЯ. ПОЯВЛЯЕТСЯ ВОЗМОЖНОСТЬ МАТЕРИАЛИЗОВАТЬ ПРОШЛЫЙ ОПЫТ ИЛИ ТРАВМЫ СЕМЬИ И РАЗРЕШИТЬ ИХ. </a:t>
            </a:r>
          </a:p>
          <a:p>
            <a:pPr marL="0" lvl="0" indent="0" algn="just">
              <a:buNone/>
            </a:pPr>
            <a:endParaRPr lang="ru-RU" sz="2000" dirty="0">
              <a:ea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100" b="1" cap="none" dirty="0">
                <a:solidFill>
                  <a:srgbClr val="4E3B30"/>
                </a:solidFill>
                <a:effectLst/>
                <a:ea typeface="Times New Roman"/>
                <a:cs typeface="+mn-cs"/>
              </a:rPr>
              <a:t>ОСНОВНЫЕ ПРЕИМУЩЕСТВА ПЕСОЧНОЙ </a:t>
            </a:r>
            <a:br>
              <a:rPr lang="ru-RU" sz="3100" b="1" cap="none" dirty="0">
                <a:solidFill>
                  <a:srgbClr val="4E3B30"/>
                </a:solidFill>
                <a:effectLst/>
                <a:ea typeface="Times New Roman"/>
                <a:cs typeface="+mn-cs"/>
              </a:rPr>
            </a:br>
            <a:r>
              <a:rPr lang="ru-RU" sz="3100" b="1" cap="none" dirty="0">
                <a:solidFill>
                  <a:srgbClr val="4E3B30"/>
                </a:solidFill>
                <a:effectLst/>
                <a:ea typeface="Times New Roman"/>
                <a:cs typeface="+mn-cs"/>
              </a:rPr>
              <a:t>ТЕРАПИИ:</a:t>
            </a:r>
            <a:r>
              <a:rPr lang="ru-RU" sz="2800" b="1" cap="none" dirty="0">
                <a:solidFill>
                  <a:srgbClr val="4E3B30"/>
                </a:solidFill>
                <a:effectLst/>
                <a:ea typeface="Times New Roman"/>
                <a:cs typeface="+mn-cs"/>
              </a:rPr>
              <a:t/>
            </a:r>
            <a:br>
              <a:rPr lang="ru-RU" sz="2800" b="1" cap="none" dirty="0">
                <a:solidFill>
                  <a:srgbClr val="4E3B30"/>
                </a:solidFill>
                <a:effectLst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525963"/>
          </a:xfrm>
        </p:spPr>
        <p:txBody>
          <a:bodyPr/>
          <a:lstStyle/>
          <a:p>
            <a:pPr marL="0" lvl="0" indent="0" algn="just">
              <a:buClr>
                <a:srgbClr val="F0A22E"/>
              </a:buClr>
              <a:buNone/>
            </a:pPr>
            <a:r>
              <a:rPr lang="ru-RU" sz="1800" dirty="0" smtClean="0">
                <a:solidFill>
                  <a:srgbClr val="4E3B30"/>
                </a:solidFill>
                <a:ea typeface="Times New Roman"/>
              </a:rPr>
              <a:t>4) </a:t>
            </a:r>
            <a:r>
              <a:rPr lang="ru-RU" sz="2000" dirty="0" smtClean="0">
                <a:solidFill>
                  <a:srgbClr val="4E3B30"/>
                </a:solidFill>
                <a:ea typeface="Times New Roman"/>
              </a:rPr>
              <a:t>ПЕСОЧНАЯ </a:t>
            </a:r>
            <a:r>
              <a:rPr lang="ru-RU" sz="2000" dirty="0">
                <a:solidFill>
                  <a:srgbClr val="4E3B30"/>
                </a:solidFill>
                <a:ea typeface="Times New Roman"/>
              </a:rPr>
              <a:t>ТЕРАПИЯ СОЗДАЁТ МОСТ МЕЖДУ БЕССОЗНАТЕЛЬНЫМ И СОЗНАТЕЛЬНЫМ, ФИЗИЧЕСКИМ И ДУХОВНЫМ, РАЦИОНАЛЬНЫМ И ЭМОЦИОНАЛЬНЫМ, ВЕРБАЛЬНЫМ И НЕВЕРБАЛЬНЫМ. </a:t>
            </a:r>
          </a:p>
          <a:p>
            <a:pPr marL="0" lvl="0" indent="0" algn="just">
              <a:buClr>
                <a:srgbClr val="F0A22E"/>
              </a:buClr>
              <a:buNone/>
            </a:pPr>
            <a:r>
              <a:rPr lang="ru-RU" sz="2000" dirty="0" smtClean="0">
                <a:solidFill>
                  <a:srgbClr val="4E3B30"/>
                </a:solidFill>
                <a:ea typeface="Times New Roman"/>
              </a:rPr>
              <a:t>5</a:t>
            </a:r>
            <a:r>
              <a:rPr lang="ru-RU" sz="2000" dirty="0" smtClean="0">
                <a:solidFill>
                  <a:srgbClr val="4E3B30"/>
                </a:solidFill>
                <a:ea typeface="Times New Roman"/>
              </a:rPr>
              <a:t>) ПЕСОЧНАЯ ТЕРАПИЯ ОБЕСПЕЧИВАЕТ НЕПОСРЕДСТВЕННУЮ ИГРУ, ГДЕ НЕТ НИКАКОГО ПРАВИЛЬНОГО И НЕПРАВИЛЬНОГО ПУТИ. ПЕСОЧНЫЕ МИРЫ СОЗДАЮТСЯ БЕЗ ПРЕДВАРИТЕЛЬНОЙ ПОДГОТОВКИ, БЕЗ ПЛАНИРОВАНИЯ И МОДЕЛИРОВАНИЯ И ПОЭТОМУ СООТВЕТСТВУЮТ ВНУТРЕННЕМУ МИРУ СОЗДАТЕЛЯ. </a:t>
            </a:r>
          </a:p>
          <a:p>
            <a:pPr marL="0" lvl="0" indent="0" algn="just">
              <a:buClr>
                <a:srgbClr val="F0A22E"/>
              </a:buClr>
              <a:buNone/>
            </a:pPr>
            <a:r>
              <a:rPr lang="ru-RU" sz="2000" dirty="0" smtClean="0">
                <a:solidFill>
                  <a:srgbClr val="4E3B30"/>
                </a:solidFill>
                <a:ea typeface="Times New Roman"/>
              </a:rPr>
              <a:t>6</a:t>
            </a:r>
            <a:r>
              <a:rPr lang="ru-RU" sz="2000" dirty="0">
                <a:solidFill>
                  <a:srgbClr val="4E3B30"/>
                </a:solidFill>
                <a:ea typeface="Times New Roman"/>
              </a:rPr>
              <a:t>) </a:t>
            </a:r>
            <a:r>
              <a:rPr lang="ru-RU" sz="2000" dirty="0" smtClean="0">
                <a:solidFill>
                  <a:srgbClr val="4E3B30"/>
                </a:solidFill>
                <a:ea typeface="Times New Roman"/>
              </a:rPr>
              <a:t>ПЕСОЧНАЯ ТЕРАПИЯ ПОЗВОЛЯЕТ СНЯТЬ КОНТРОЛЬ СОЗНАНИЯ. ПРОЦЕСС СОЗДАНИЯ СВОЕГО МИРА ИЗ ПЕСКА ПОЗВОЛЯЕТ СМЯГЧИТЬ СОПРОТИВЛЕНИЕ И УМЕНЬШИТЬ ЗАЩИТУ ОБУЧАЮЩЕГОСЯ, СОЗДАВАЯ ЕМУ БЕЗОПАСНОЕ ПРОСТРАНСТВО ДЛЯ САМОРАСКРЫТИЯ. </a:t>
            </a:r>
          </a:p>
        </p:txBody>
      </p:sp>
    </p:spTree>
    <p:extLst>
      <p:ext uri="{BB962C8B-B14F-4D97-AF65-F5344CB8AC3E}">
        <p14:creationId xmlns:p14="http://schemas.microsoft.com/office/powerpoint/2010/main" val="19624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Игры с песком можно условно разделить на три направления: 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4" y="1936365"/>
            <a:ext cx="7986452" cy="37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768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6898" y="188640"/>
            <a:ext cx="5147590" cy="64333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ДЛЯ ПРОВЕДЕНИЯ ПЕСОЧНОЙ ТЕРАПИИ НЕОБХОДИМО: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1</a:t>
            </a:r>
            <a:r>
              <a:rPr lang="ru-RU" sz="2600" dirty="0" smtClean="0"/>
              <a:t>. ДЕРЕВЯННЫЙ ЯЩИК РАЗМЕРОМ 50х70х8см ,С ПРОКРАШЕННЫМИ ДНОМ И БОРТАМИ ГОЛУБЫМ ЦВЕТОМ.</a:t>
            </a:r>
          </a:p>
          <a:p>
            <a:pPr marL="0" indent="0">
              <a:buNone/>
            </a:pPr>
            <a:r>
              <a:rPr lang="ru-RU" sz="2600" dirty="0" smtClean="0"/>
              <a:t>ДЛЯ ГРУППОВОЙ РАБОТЫ РАЗМЕР ЯЩИКА МОЖЕТ БЫТЬ 1м×1,40м×10 </a:t>
            </a:r>
            <a:r>
              <a:rPr lang="ru-RU" sz="2600" dirty="0"/>
              <a:t>см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dirty="0" smtClean="0"/>
              <a:t>2. ЧИСТЫЙ  (ПРОМЫТЫЙ И ПРОСЕЯННЫЙ) И ПРОКАЛЁННЫЙ В ДУХОВОМ ШКАФУ ПЕСОК.</a:t>
            </a:r>
          </a:p>
          <a:p>
            <a:pPr marL="0" indent="0">
              <a:buNone/>
            </a:pPr>
            <a:r>
              <a:rPr lang="ru-RU" sz="2600" dirty="0" smtClean="0"/>
              <a:t>3. БОЛЬШОЙ НАБОР МИНИАТЮРНЫХ ПРЕДМЕТОВ И ИГРУШЕК.</a:t>
            </a:r>
            <a:endParaRPr lang="ru-RU" sz="2600" dirty="0"/>
          </a:p>
        </p:txBody>
      </p:sp>
      <p:pic>
        <p:nvPicPr>
          <p:cNvPr id="4098" name="Picture 2" descr="D:\я\новая жизнь\работат\песочницы\20140125_133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" y="3121564"/>
            <a:ext cx="378618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я\новая жизнь\работат\песочницы\ксюша песочница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873" y="620688"/>
            <a:ext cx="3571868" cy="250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68072" cy="936104"/>
          </a:xfrm>
        </p:spPr>
        <p:txBody>
          <a:bodyPr>
            <a:noAutofit/>
          </a:bodyPr>
          <a:lstStyle/>
          <a:p>
            <a:r>
              <a:rPr lang="ru-RU" sz="2800" b="1" dirty="0"/>
              <a:t>символические значения </a:t>
            </a:r>
            <a:r>
              <a:rPr lang="ru-RU" sz="2800" b="1" dirty="0" smtClean="0"/>
              <a:t>ПЕСОЧНЫХ КОМПОЗИЦИЙ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СИМВОЛИЗМ ПРОСТРАНСТВЕННОГО РАСПОЛОЖЕНИЯ;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СИМВОЛИЗМ ОБЪЕКТОВ;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СИМВОЛИЗМ ЛАНДШАФТА.</a:t>
            </a:r>
          </a:p>
          <a:p>
            <a:pPr>
              <a:buFont typeface="Arial" pitchFamily="34" charset="0"/>
              <a:buChar char="•"/>
            </a:pPr>
            <a:endParaRPr lang="ru-RU" sz="2800" dirty="0"/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endParaRPr lang="ru-RU" sz="2800" dirty="0"/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  <p:pic>
        <p:nvPicPr>
          <p:cNvPr id="1026" name="Picture 2" descr="C:\Users\SDTS\Desktop\песочниц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24185"/>
            <a:ext cx="3697424" cy="2701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DTS\Desktop\песоче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84936"/>
            <a:ext cx="3756218" cy="2494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39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1362</TotalTime>
  <Words>511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Лысенко Екатерина Геннадьевна  ПЕДАГОГ-ПСИХОЛОГ КГКОУ ШИ11</vt:lpstr>
      <vt:lpstr>КАРЛ ГУСТАВ ЮНГ  Швейцарский психиатр и педагог, основоположник одного из направлений глубинной психологии - аналитической психологии.   ДОРА КАЛФФ ШВЕЙЦАРСКИЙ ЮНГИАНСКИЙ АНАЛИТИК, АВТОР  МЕТОДА Sand play (Сендплей) - игра с песком.</vt:lpstr>
      <vt:lpstr>Презентация PowerPoint</vt:lpstr>
      <vt:lpstr>  ЦЕЛЬ: </vt:lpstr>
      <vt:lpstr>   </vt:lpstr>
      <vt:lpstr>ОСНОВНЫЕ ПРЕИМУЩЕСТВА ПЕСОЧНОЙ  ТЕРАПИИ: </vt:lpstr>
      <vt:lpstr>Игры с песком можно условно разделить на три направления:  </vt:lpstr>
      <vt:lpstr>)</vt:lpstr>
      <vt:lpstr>символические значения ПЕСОЧНЫХ КОМПОЗИЦИЙ</vt:lpstr>
      <vt:lpstr>Разделение пространства песочницы на сектора Д. Калфф</vt:lpstr>
      <vt:lpstr>  Противопоказания к песочной терапии:</vt:lpstr>
      <vt:lpstr>Презентация PowerPoint</vt:lpstr>
      <vt:lpstr>учебно – методическиЙ материал, используемый при подготовке  презентации: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SDTS</cp:lastModifiedBy>
  <cp:revision>154</cp:revision>
  <dcterms:created xsi:type="dcterms:W3CDTF">2011-10-23T06:11:33Z</dcterms:created>
  <dcterms:modified xsi:type="dcterms:W3CDTF">2018-10-31T15:17:56Z</dcterms:modified>
</cp:coreProperties>
</file>