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6"/>
  </p:notesMasterIdLst>
  <p:sldIdLst>
    <p:sldId id="256" r:id="rId2"/>
    <p:sldId id="300" r:id="rId3"/>
    <p:sldId id="303" r:id="rId4"/>
    <p:sldId id="301" r:id="rId5"/>
    <p:sldId id="304" r:id="rId6"/>
    <p:sldId id="305" r:id="rId7"/>
    <p:sldId id="274" r:id="rId8"/>
    <p:sldId id="271" r:id="rId9"/>
    <p:sldId id="272" r:id="rId10"/>
    <p:sldId id="310" r:id="rId11"/>
    <p:sldId id="306" r:id="rId12"/>
    <p:sldId id="307" r:id="rId13"/>
    <p:sldId id="308" r:id="rId14"/>
    <p:sldId id="311" r:id="rId15"/>
    <p:sldId id="313" r:id="rId16"/>
    <p:sldId id="312" r:id="rId17"/>
    <p:sldId id="314" r:id="rId18"/>
    <p:sldId id="318" r:id="rId19"/>
    <p:sldId id="319" r:id="rId20"/>
    <p:sldId id="315" r:id="rId21"/>
    <p:sldId id="316" r:id="rId22"/>
    <p:sldId id="317" r:id="rId23"/>
    <p:sldId id="320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FA"/>
    <a:srgbClr val="F0FE3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262" autoAdjust="0"/>
  </p:normalViewPr>
  <p:slideViewPr>
    <p:cSldViewPr snapToGrid="0">
      <p:cViewPr varScale="1">
        <p:scale>
          <a:sx n="77" d="100"/>
          <a:sy n="77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6-47D7-A50D-0A256923CD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6-47D7-A50D-0A256923C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97568"/>
        <c:axId val="267549312"/>
      </c:barChart>
      <c:catAx>
        <c:axId val="25199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549312"/>
        <c:crosses val="autoZero"/>
        <c:auto val="1"/>
        <c:lblAlgn val="ctr"/>
        <c:lblOffset val="100"/>
        <c:noMultiLvlLbl val="0"/>
      </c:catAx>
      <c:valAx>
        <c:axId val="267549312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78139990699323E-2"/>
          <c:y val="4.1520068429352582E-2"/>
          <c:w val="0.76154874893494839"/>
          <c:h val="0.66632487655432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E-46B5-A2E7-4D4BFD5FF9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5E-46B5-A2E7-4D4BFD5FF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97568"/>
        <c:axId val="267549312"/>
      </c:barChart>
      <c:catAx>
        <c:axId val="25199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549312"/>
        <c:crosses val="autoZero"/>
        <c:auto val="1"/>
        <c:lblAlgn val="ctr"/>
        <c:lblOffset val="100"/>
        <c:noMultiLvlLbl val="0"/>
      </c:catAx>
      <c:valAx>
        <c:axId val="267549312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4-4806-83FA-D775D4F247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4-4806-83FA-D775D4F2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97568"/>
        <c:axId val="267549312"/>
      </c:barChart>
      <c:catAx>
        <c:axId val="25199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549312"/>
        <c:crosses val="autoZero"/>
        <c:auto val="1"/>
        <c:lblAlgn val="ctr"/>
        <c:lblOffset val="100"/>
        <c:noMultiLvlLbl val="0"/>
      </c:catAx>
      <c:valAx>
        <c:axId val="267549312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B-479A-9F16-3E874B8C77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Лист1!$A$2:$A$17</c:f>
              <c:strCache>
                <c:ptCount val="16"/>
                <c:pt idx="0">
                  <c:v>З.А.</c:v>
                </c:pt>
                <c:pt idx="1">
                  <c:v>К.Д.</c:v>
                </c:pt>
                <c:pt idx="2">
                  <c:v>К.Я.</c:v>
                </c:pt>
                <c:pt idx="3">
                  <c:v>С.И.</c:v>
                </c:pt>
                <c:pt idx="4">
                  <c:v>Г.Р.</c:v>
                </c:pt>
                <c:pt idx="5">
                  <c:v>Ц.А.</c:v>
                </c:pt>
                <c:pt idx="6">
                  <c:v>Д.В.</c:v>
                </c:pt>
                <c:pt idx="7">
                  <c:v>А.А.</c:v>
                </c:pt>
                <c:pt idx="8">
                  <c:v>А.А.</c:v>
                </c:pt>
                <c:pt idx="9">
                  <c:v>Б.Т.</c:v>
                </c:pt>
                <c:pt idx="10">
                  <c:v>Б.Е.</c:v>
                </c:pt>
                <c:pt idx="11">
                  <c:v>В.А.</c:v>
                </c:pt>
                <c:pt idx="12">
                  <c:v>К. В.</c:v>
                </c:pt>
                <c:pt idx="13">
                  <c:v>Т.Д.</c:v>
                </c:pt>
                <c:pt idx="14">
                  <c:v>Ц.О.</c:v>
                </c:pt>
                <c:pt idx="15">
                  <c:v>С.Д.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B-479A-9F16-3E874B8C7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997568"/>
        <c:axId val="267549312"/>
      </c:barChart>
      <c:catAx>
        <c:axId val="25199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549312"/>
        <c:crosses val="autoZero"/>
        <c:auto val="1"/>
        <c:lblAlgn val="ctr"/>
        <c:lblOffset val="100"/>
        <c:noMultiLvlLbl val="0"/>
      </c:catAx>
      <c:valAx>
        <c:axId val="267549312"/>
        <c:scaling>
          <c:orientation val="minMax"/>
        </c:scaling>
        <c:delete val="0"/>
        <c:axPos val="l"/>
        <c:majorGridlines>
          <c:spPr>
            <a:ln w="9525" cap="rnd" cmpd="sng" algn="ctr">
              <a:solidFill>
                <a:schemeClr val="tx1">
                  <a:tint val="75000"/>
                  <a:shade val="9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rnd" cmpd="sng" algn="ctr">
            <a:solidFill>
              <a:schemeClr val="tx1">
                <a:tint val="75000"/>
                <a:shade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F-4B10-AEB1-D2018E8CC8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F-4B10-AEB1-D2018E8C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86144"/>
        <c:axId val="425289424"/>
      </c:barChart>
      <c:catAx>
        <c:axId val="4252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9424"/>
        <c:crosses val="autoZero"/>
        <c:auto val="1"/>
        <c:lblAlgn val="ctr"/>
        <c:lblOffset val="100"/>
        <c:noMultiLvlLbl val="0"/>
      </c:catAx>
      <c:valAx>
        <c:axId val="4252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8-4729-BD9D-490DB2ABA1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E8-4729-BD9D-490DB2AB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86144"/>
        <c:axId val="425289424"/>
      </c:barChart>
      <c:catAx>
        <c:axId val="4252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9424"/>
        <c:crosses val="autoZero"/>
        <c:auto val="1"/>
        <c:lblAlgn val="ctr"/>
        <c:lblOffset val="100"/>
        <c:noMultiLvlLbl val="0"/>
      </c:catAx>
      <c:valAx>
        <c:axId val="4252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6-4822-9B63-1E58D77C2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C6-4822-9B63-1E58D77C2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86144"/>
        <c:axId val="425289424"/>
      </c:barChart>
      <c:catAx>
        <c:axId val="4252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9424"/>
        <c:crosses val="autoZero"/>
        <c:auto val="1"/>
        <c:lblAlgn val="ctr"/>
        <c:lblOffset val="100"/>
        <c:noMultiLvlLbl val="0"/>
      </c:catAx>
      <c:valAx>
        <c:axId val="4252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0-4610-8868-9B14D5C667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0-4610-8868-9B14D5C66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86144"/>
        <c:axId val="425289424"/>
      </c:barChart>
      <c:catAx>
        <c:axId val="4252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9424"/>
        <c:crosses val="autoZero"/>
        <c:auto val="1"/>
        <c:lblAlgn val="ctr"/>
        <c:lblOffset val="100"/>
        <c:noMultiLvlLbl val="0"/>
      </c:catAx>
      <c:valAx>
        <c:axId val="4252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5-49EC-A89A-CE06215FB4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Лист1!$A$2:$A$16</c:f>
              <c:strCache>
                <c:ptCount val="15"/>
                <c:pt idx="0">
                  <c:v>А.Л.</c:v>
                </c:pt>
                <c:pt idx="1">
                  <c:v>Т.Д.</c:v>
                </c:pt>
                <c:pt idx="2">
                  <c:v>Ц.О.</c:v>
                </c:pt>
                <c:pt idx="3">
                  <c:v>К.В.</c:v>
                </c:pt>
                <c:pt idx="4">
                  <c:v>Б.Т.</c:v>
                </c:pt>
                <c:pt idx="5">
                  <c:v>А.С.</c:v>
                </c:pt>
                <c:pt idx="6">
                  <c:v>Б.Л.</c:v>
                </c:pt>
                <c:pt idx="7">
                  <c:v>В.С.</c:v>
                </c:pt>
                <c:pt idx="8">
                  <c:v>З.С.</c:v>
                </c:pt>
                <c:pt idx="9">
                  <c:v>К.Д.</c:v>
                </c:pt>
                <c:pt idx="10">
                  <c:v>К.Я.</c:v>
                </c:pt>
                <c:pt idx="11">
                  <c:v>С.И.</c:v>
                </c:pt>
                <c:pt idx="12">
                  <c:v>Г.Р.</c:v>
                </c:pt>
                <c:pt idx="13">
                  <c:v>Ц.Н.</c:v>
                </c:pt>
                <c:pt idx="14">
                  <c:v>Д.В.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5-49EC-A89A-CE06215FB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286144"/>
        <c:axId val="425289424"/>
      </c:barChart>
      <c:catAx>
        <c:axId val="4252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9424"/>
        <c:crosses val="autoZero"/>
        <c:auto val="1"/>
        <c:lblAlgn val="ctr"/>
        <c:lblOffset val="100"/>
        <c:noMultiLvlLbl val="0"/>
      </c:catAx>
      <c:valAx>
        <c:axId val="42528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52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37327D-366B-456A-8D96-232D707900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E3C745-FB21-49E7-AF47-64DC6BC05B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B7F9-EB62-4839-B577-51913AA18629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CBB5F9D-BC51-4BFB-9D47-ABEB5839B7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A549737-00E3-497A-B3E3-D726AA5B2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EAD34F-C4DA-4E9E-96CC-558C6A33BA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1E3BD-7286-4316-B5B9-C2BF02E92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E06B-1A19-47BB-919F-0704D154CD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7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0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97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85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2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7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5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1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8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3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982E-85AB-45AF-B8E1-62EB8794D2FA}" type="datetimeFigureOut">
              <a:rPr lang="ru-RU" smtClean="0"/>
              <a:pPr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48EA5A-4069-4B27-AFF4-83EF6230EF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B91C3C-09A7-46D3-9E1F-8C8C34C69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55041-C944-4061-8DF1-E15A49982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0" y="541176"/>
            <a:ext cx="9059637" cy="32797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теме самообразования: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«Арт терапия, как метод психологического сопровождения участников образовательного процесса»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8EFF56-A8D0-4D4A-9861-EC7D3489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6269" y="3265264"/>
            <a:ext cx="9925731" cy="181013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itchFamily="18" charset="0"/>
              </a:rPr>
              <a:t>Сделано: Педагог – психолог 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Порошина Надежда Сергеевна</a:t>
            </a:r>
          </a:p>
          <a:p>
            <a:pPr algn="r">
              <a:lnSpc>
                <a:spcPct val="10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	 адаптированные основные общеобразовательные программы «Школа-интернат № 11»</a:t>
            </a:r>
            <a:endParaRPr lang="ru-RU" sz="2000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40FB752-7457-44D8-A2F7-AA1207A5100B}"/>
              </a:ext>
            </a:extLst>
          </p:cNvPr>
          <p:cNvSpPr/>
          <p:nvPr/>
        </p:nvSpPr>
        <p:spPr>
          <a:xfrm>
            <a:off x="5253468" y="6093019"/>
            <a:ext cx="168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п. Ванино</a:t>
            </a: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</p:spTree>
    <p:extLst>
      <p:ext uri="{BB962C8B-B14F-4D97-AF65-F5344CB8AC3E}">
        <p14:creationId xmlns:p14="http://schemas.microsoft.com/office/powerpoint/2010/main" val="167544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69C6FF8-D50B-475F-80C7-A8A58BED1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ACA968-8A62-4D23-BD50-605DCCD6C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7BAAC7-AE61-4A53-8D33-063902B6C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273786-E9A9-4090-A6B6-7C054DC1C1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5984F9-474A-4370-87AE-E1244CBAB3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4047CB-2BB2-4B69-BD59-4F45E0E3E0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26FB2F-7607-4646-A0E1-BD50F794EB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BF32024-6B93-4F30-9A19-8E4AAD30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A7894-C3C9-4567-9DB4-430DB786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32475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3FEA02-8259-418E-B5A0-20331CB2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9358" y="2318196"/>
            <a:ext cx="8915400" cy="342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 – это метод психолого - педагогического воздействия на детей и взрослых, страдающих эмоциональными нарушениями, страхами, неврозами и т. 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3625FA-164B-4247-ACAB-A3F73F9B5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693" y="3431659"/>
            <a:ext cx="5288924" cy="33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7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4DB921-D085-40EA-9D35-C0A7B992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AE02E-3F57-490D-861F-4CD98D25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18" y="1268054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4622D8-DEA1-49E8-8DBF-7AD455DA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610" y="2446986"/>
            <a:ext cx="8915400" cy="335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 самого себя, своих достоинств и недостатков.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57203-6C9E-440C-89D4-BABD9EF628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450" y="3343141"/>
            <a:ext cx="5288924" cy="33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3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66B06-743A-4BD5-B8F9-4929CDEB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C7AF5-B1C7-4B2B-8B14-5F132679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386" y="327032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36D39-6E8E-4CF3-AEBB-1B7DD7DB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48" y="1225132"/>
            <a:ext cx="8915400" cy="3777622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собственного Я, развитие чувства самоценности;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эмоциональной саморегуляции;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доверия к окружающим, оптимизация отношений в системах «ребенок - взрослые», «ребенок - другие дети», «взрослый - взрослый»;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профилактика поведенческих отклонений.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BD2F1-0737-45C2-A924-DBD3C5AEC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46" y="0"/>
            <a:ext cx="3807854" cy="23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5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FD7315-CB6B-40CF-820B-66FBF2488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53897-77AD-4F7A-A746-A9034F10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15" y="674433"/>
            <a:ext cx="8911687" cy="867724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EDE1D-B7DB-4F3F-8FE4-BBDD9509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669" y="2216590"/>
            <a:ext cx="6457134" cy="3345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- это возможность выразить то, для чего трудно подобрать слова, соприкоснуться с тем, к чему трудно обратиться напрямую, увидеть в себе то, что обычно ускользает от сознательного восприятия.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760BE0-A403-46FB-96FB-41F2DF34A5D0}"/>
              </a:ext>
            </a:extLst>
          </p:cNvPr>
          <p:cNvSpPr/>
          <p:nvPr/>
        </p:nvSpPr>
        <p:spPr>
          <a:xfrm>
            <a:off x="7818803" y="1296362"/>
            <a:ext cx="3479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"Часто руки знают, как распутать то, над чем тщетно бьется разум"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К.Г. Юнг.</a:t>
            </a:r>
            <a:endParaRPr lang="ru-RU" sz="2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4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86003-AB3C-4F99-BD5B-2C419AF5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4AA03-BA54-4056-A752-A061AD7E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515" y="946778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6395A-284A-4FC1-8B58-D93886F3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142" y="222766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гармонизации психического состояния и личностного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159190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22F73A-396D-42C1-9904-5F66442A4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EFC61-E424-4204-B51F-9AD4249A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8" y="440586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D343-6472-471A-A8F2-3EFB60BD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403" y="1540189"/>
            <a:ext cx="8915400" cy="3777622"/>
          </a:xfrm>
        </p:spPr>
        <p:txBody>
          <a:bodyPr>
            <a:normAutofit/>
          </a:bodyPr>
          <a:lstStyle/>
          <a:p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Отреагирование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негативного эмоционального опыта в процессе творческого самовыражения;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процессов, навыков самоконтроля и саморегуляции, творческого мышления, воображения и фантазии;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тонкой моторики.</a:t>
            </a:r>
          </a:p>
        </p:txBody>
      </p:sp>
    </p:spTree>
    <p:extLst>
      <p:ext uri="{BB962C8B-B14F-4D97-AF65-F5344CB8AC3E}">
        <p14:creationId xmlns:p14="http://schemas.microsoft.com/office/powerpoint/2010/main" val="188312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4FF01-A910-4DA7-86B9-E2ACE3ADE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C91FA86-72A9-47D0-A82D-969DC2EB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042" y="1697181"/>
            <a:ext cx="5816960" cy="516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231A26-B231-44A0-8892-216EBB2C17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375042" cy="47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98049F-3D1D-4467-B394-075432898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37DDA-08C5-4476-9FCC-169A5DEE3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84" y="-1"/>
            <a:ext cx="8911687" cy="1207363"/>
          </a:xfrm>
        </p:spPr>
        <p:txBody>
          <a:bodyPr>
            <a:norm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коррекционно – развивающих программ, с использованием методов арт – терапии: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97B3CD-4C8A-451C-8275-895FC569D874}"/>
              </a:ext>
            </a:extLst>
          </p:cNvPr>
          <p:cNvSpPr/>
          <p:nvPr/>
        </p:nvSpPr>
        <p:spPr>
          <a:xfrm>
            <a:off x="473857" y="1198807"/>
            <a:ext cx="5110694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учебной деятельности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657411-FE81-48C9-876C-DE62C37CE29D}"/>
              </a:ext>
            </a:extLst>
          </p:cNvPr>
          <p:cNvSpPr/>
          <p:nvPr/>
        </p:nvSpPr>
        <p:spPr>
          <a:xfrm>
            <a:off x="6551720" y="4225771"/>
            <a:ext cx="4889094" cy="43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школьных норм поведения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062298B-451D-49A0-A96B-6AAD20336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00417"/>
              </p:ext>
            </p:extLst>
          </p:nvPr>
        </p:nvGraphicFramePr>
        <p:xfrm>
          <a:off x="0" y="1629052"/>
          <a:ext cx="6131147" cy="3599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EBD768C-3F32-4903-A771-F860112BA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412380"/>
              </p:ext>
            </p:extLst>
          </p:nvPr>
        </p:nvGraphicFramePr>
        <p:xfrm>
          <a:off x="6103864" y="861133"/>
          <a:ext cx="6040995" cy="336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7010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A2B56B-4644-4231-9C3B-096C5D774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36EAE1-A272-4D6D-A19D-B715003284AC}"/>
              </a:ext>
            </a:extLst>
          </p:cNvPr>
          <p:cNvSpPr/>
          <p:nvPr/>
        </p:nvSpPr>
        <p:spPr>
          <a:xfrm>
            <a:off x="551183" y="940711"/>
            <a:ext cx="47575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Успешность социальных контактов</a:t>
            </a:r>
            <a:endParaRPr lang="ru-RU" sz="22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A6D763F-D1E3-4D96-91B5-EBEECC3A9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91268"/>
              </p:ext>
            </p:extLst>
          </p:nvPr>
        </p:nvGraphicFramePr>
        <p:xfrm>
          <a:off x="0" y="1371598"/>
          <a:ext cx="6096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FEA7D7-D0C4-4EFA-8B15-6D0724647B69}"/>
              </a:ext>
            </a:extLst>
          </p:cNvPr>
          <p:cNvSpPr/>
          <p:nvPr/>
        </p:nvSpPr>
        <p:spPr>
          <a:xfrm>
            <a:off x="6987775" y="3809777"/>
            <a:ext cx="4022448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благополучие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E1395B1-EB81-4197-9599-95822D785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4455"/>
              </p:ext>
            </p:extLst>
          </p:nvPr>
        </p:nvGraphicFramePr>
        <p:xfrm>
          <a:off x="5859887" y="0"/>
          <a:ext cx="6332113" cy="371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954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E8AA3D0-54E9-4E57-8C03-75FE34037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488C3-CCBA-4122-8433-E81E6AE6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545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 -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38E03-A42D-4488-B01F-32B800DF8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84" y="193548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 – терапия - метод, который дословно можно перевести как «лечение искусством» признан психологами и психиатрами одним из наиболее эффективных и мягких способов воздействия на сознание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62080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87E517-0A99-40AB-A1A7-5B99A5B34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59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A111E0-0CB8-4C31-BA1A-0C9E8624860E}"/>
              </a:ext>
            </a:extLst>
          </p:cNvPr>
          <p:cNvSpPr/>
          <p:nvPr/>
        </p:nvSpPr>
        <p:spPr>
          <a:xfrm>
            <a:off x="17161" y="337350"/>
            <a:ext cx="59302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Познание обучающимися своего характера, своих достоинств и недостатков.</a:t>
            </a:r>
            <a:endParaRPr lang="ru-RU" sz="2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6B5B9D-7A29-4648-856B-1B8BD8A7076F}"/>
              </a:ext>
            </a:extLst>
          </p:cNvPr>
          <p:cNvSpPr/>
          <p:nvPr/>
        </p:nvSpPr>
        <p:spPr>
          <a:xfrm>
            <a:off x="6078839" y="36487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Формирование навыков эффективного взаимодействия с окружающими.</a:t>
            </a:r>
            <a:endParaRPr lang="ru-RU" sz="2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D4321CC-8289-45F2-BDF7-44A600661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958777"/>
              </p:ext>
            </p:extLst>
          </p:nvPr>
        </p:nvGraphicFramePr>
        <p:xfrm>
          <a:off x="-41430" y="1189608"/>
          <a:ext cx="6054571" cy="364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15322C3-86CA-4596-B51F-99E52889B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771816"/>
              </p:ext>
            </p:extLst>
          </p:nvPr>
        </p:nvGraphicFramePr>
        <p:xfrm>
          <a:off x="6078839" y="159798"/>
          <a:ext cx="5652119" cy="33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8953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7F1892-336F-4273-9ACE-463B310F0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66372-37C1-43C0-A2B0-DB4B6C6B9080}"/>
              </a:ext>
            </a:extLst>
          </p:cNvPr>
          <p:cNvSpPr/>
          <p:nvPr/>
        </p:nvSpPr>
        <p:spPr>
          <a:xfrm>
            <a:off x="-110971" y="365697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Сохранение во время занятий доброжелательных отношений детей друг к другу.</a:t>
            </a:r>
            <a:endParaRPr lang="ru-RU" sz="2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BE7DA4-48C6-4E1E-9F4B-C5FB4F3AE1C2}"/>
              </a:ext>
            </a:extLst>
          </p:cNvPr>
          <p:cNvSpPr/>
          <p:nvPr/>
        </p:nvSpPr>
        <p:spPr>
          <a:xfrm>
            <a:off x="7261292" y="3719744"/>
            <a:ext cx="41678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Снижение уровня тревожности</a:t>
            </a:r>
            <a:endParaRPr lang="ru-RU" sz="2200" kern="150" dirty="0">
              <a:effectLst/>
              <a:latin typeface="Liberation Serif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FBF0CCE-1394-4A89-956C-0F26A2C1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465143"/>
              </p:ext>
            </p:extLst>
          </p:nvPr>
        </p:nvGraphicFramePr>
        <p:xfrm>
          <a:off x="110969" y="1473693"/>
          <a:ext cx="5985027" cy="332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B724C43-42D3-45D9-ABE3-79FF7FDEE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846857"/>
              </p:ext>
            </p:extLst>
          </p:nvPr>
        </p:nvGraphicFramePr>
        <p:xfrm>
          <a:off x="6095997" y="0"/>
          <a:ext cx="6096004" cy="371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06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9ECE39-FBE2-4F0E-B330-287CF702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91BAE4-0A58-422E-9D24-A350E1844131}"/>
              </a:ext>
            </a:extLst>
          </p:cNvPr>
          <p:cNvSpPr/>
          <p:nvPr/>
        </p:nvSpPr>
        <p:spPr>
          <a:xfrm>
            <a:off x="2599234" y="714653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ea typeface="SimSun" panose="02010600030101010101" pitchFamily="2" charset="-122"/>
              </a:rPr>
              <a:t>Формирование адекватной самооценки, отсутствие агрессивных реакций на занятиях и переменах.</a:t>
            </a:r>
            <a:endParaRPr lang="ru-RU" sz="22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36B6833-EDB7-47A6-A310-8E60CE3FD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848502"/>
              </p:ext>
            </p:extLst>
          </p:nvPr>
        </p:nvGraphicFramePr>
        <p:xfrm>
          <a:off x="2352584" y="1715103"/>
          <a:ext cx="6287164" cy="332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246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956D72-0FAB-4651-993F-555411731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5AED4-1123-4CA6-8349-B16E6653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4" y="576028"/>
            <a:ext cx="8911687" cy="128089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59EA3-66E1-4E95-B310-07FD3BE8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55" y="1512709"/>
            <a:ext cx="11346287" cy="5049055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Рыбакова С.Г. "Арт-терапия для детей с задержкой психического развития"</a:t>
            </a:r>
          </a:p>
          <a:p>
            <a:pPr lvl="0">
              <a:lnSpc>
                <a:spcPct val="120000"/>
              </a:lnSpc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Т.Д. «Чудеса на песке. Песочная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lnSpc>
                <a:spcPct val="120000"/>
              </a:lnSpc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Штейнхард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Юнгианская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песочная психотерапия», 2001</a:t>
            </a:r>
          </a:p>
          <a:p>
            <a:pPr lvl="0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детской психокоррекции игры, упражнения, техники. О.Н. Истратова. – изд.3-е.-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 - Дону Феникс,2009.-349.</a:t>
            </a:r>
          </a:p>
          <a:p>
            <a:pPr lvl="0">
              <a:lnSpc>
                <a:spcPct val="120000"/>
              </a:lnSpc>
            </a:pP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Д. Лебедева. Практика арт-терапии: подходы, диагностика, система занятий.- СПб.: Речь,2003.-256 с. Серия – психологический практикум.</a:t>
            </a:r>
          </a:p>
        </p:txBody>
      </p:sp>
    </p:spTree>
    <p:extLst>
      <p:ext uri="{BB962C8B-B14F-4D97-AF65-F5344CB8AC3E}">
        <p14:creationId xmlns:p14="http://schemas.microsoft.com/office/powerpoint/2010/main" val="92370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0ABA68-4BAE-4DA5-979B-1057B1F28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181" y="2472563"/>
            <a:ext cx="9170505" cy="177251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339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6FB6E4-9018-4925-8DA2-CC67C8DC8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C6780-1579-43E3-B513-A3C025FF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9345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арт – терапии: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8A718C-CEF0-4A9B-B222-0455429F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997" y="1158337"/>
            <a:ext cx="8915400" cy="377762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контакт с ребенком.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самоконтроль.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Проработать подавленные мысли и чувства.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социально приемлемый выход агрессии и другим негативным чувствам.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Сконцентрировать внимание на ощущениях и чувствах.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Развить творческие способности и повысить самооценку.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51B725-3488-4184-9A08-F4F93819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D083B-671D-4098-8F6F-3347FAC5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93" y="241207"/>
            <a:ext cx="9622546" cy="128089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позволяет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C145B-D77B-4117-AE44-8AAA39AE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85" y="1332086"/>
            <a:ext cx="8915400" cy="3777622"/>
          </a:xfrm>
        </p:spPr>
        <p:txBody>
          <a:bodyPr>
            <a:norm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от негативных эмоций,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расслабляться,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важные решения,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повышению самооценки,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психические процессы (внимание, мышление, воображение и т.д.).</a:t>
            </a:r>
          </a:p>
        </p:txBody>
      </p:sp>
    </p:spTree>
    <p:extLst>
      <p:ext uri="{BB962C8B-B14F-4D97-AF65-F5344CB8AC3E}">
        <p14:creationId xmlns:p14="http://schemas.microsoft.com/office/powerpoint/2010/main" val="318097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55137-2514-4C08-A9AD-EAF6E70DF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860C2-B293-44E8-AD3B-469D5024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44" y="331296"/>
            <a:ext cx="10643478" cy="1280890"/>
          </a:xfrm>
        </p:spPr>
        <p:txBody>
          <a:bodyPr>
            <a:noAutofit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методы арт – терапии, педагог-психолог в работе</a:t>
            </a:r>
            <a:b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ряд функций: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715556-E8A3-47F4-913A-6DEDE368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509" y="2974019"/>
            <a:ext cx="8915400" cy="2936594"/>
          </a:xfrm>
        </p:spPr>
        <p:txBody>
          <a:bodyPr/>
          <a:lstStyle/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профилактика;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поддержка;</a:t>
            </a:r>
          </a:p>
          <a:p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реабилитация.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64230-738B-42EC-998C-D9631B533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7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020B0-C0AE-40CC-932A-8B5C384D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475323"/>
            <a:ext cx="1156760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арт – терапии, которые я использую в своей работе: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834B3-C363-4F1C-9749-4D122127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110" y="2549593"/>
            <a:ext cx="8915400" cy="3292309"/>
          </a:xfrm>
        </p:spPr>
        <p:txBody>
          <a:bodyPr>
            <a:normAutofit/>
          </a:bodyPr>
          <a:lstStyle/>
          <a:p>
            <a:pPr lvl="0"/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Куклотерапия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Игротерапия;</a:t>
            </a:r>
          </a:p>
          <a:p>
            <a:pPr lvl="0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236466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116E2D-535D-4B0F-A351-BEA3FAAA9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06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105C28E-4E2D-44A8-A945-9D1BE93ED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752" y="6089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5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060FF-F194-4FBF-8AC9-CC0432C2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539" y="1125239"/>
            <a:ext cx="7406100" cy="3577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Куклотерапия - это метод психологической коррекции различных состояний при помощи кукол.</a:t>
            </a: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качестве основного приема коррекционного воздействия используется кукла.</a:t>
            </a:r>
            <a:endParaRPr lang="ru-RU" sz="2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 объектом социальной проекции достаточно долгое время являются куклы.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26D02-38E8-4904-B1AF-14F17477DB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989" y="3692872"/>
            <a:ext cx="3308011" cy="31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B391DC-0281-458F-B877-72FACDF74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A80B6-ADA7-46BA-AE56-76D179E5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26" y="848126"/>
            <a:ext cx="9400748" cy="1478570"/>
          </a:xfrm>
        </p:spPr>
        <p:txBody>
          <a:bodyPr>
            <a:normAutofit/>
          </a:bodyPr>
          <a:lstStyle/>
          <a:p>
            <a:pPr algn="just"/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	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060FF-F194-4FBF-8AC9-CC0432C2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45" y="2165366"/>
            <a:ext cx="5943599" cy="3490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доброжелательной, благоприятной, уютной среды вокруг участников образовательного процесса.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общения.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56121-49F2-4DB5-B493-70CB835170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468" y="1"/>
            <a:ext cx="564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2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15C20-E470-4627-92B6-09180825E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A80B6-ADA7-46BA-AE56-76D179E5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22" y="291492"/>
            <a:ext cx="9905998" cy="899564"/>
          </a:xfrm>
        </p:spPr>
        <p:txBody>
          <a:bodyPr>
            <a:normAutofit/>
          </a:bodyPr>
          <a:lstStyle/>
          <a:p>
            <a:pPr algn="just"/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060FF-F194-4FBF-8AC9-CC0432C2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586" y="1137119"/>
            <a:ext cx="10480827" cy="4263355"/>
          </a:xfrm>
        </p:spPr>
        <p:txBody>
          <a:bodyPr>
            <a:noAutofit/>
          </a:bodyPr>
          <a:lstStyle/>
          <a:p>
            <a:pPr marL="365760" indent="-283464" algn="just">
              <a:buFont typeface="Wingdings 2"/>
              <a:buChar char=""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Укрепить психическое здоровье;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Улучшить социальную адаптацию;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Разрешить конфликты в условиях коллективной творческой деятельности;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Установить эмоциональный контакт, объединить детей в коллектив;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Снять эмоциональное напряжение;</a:t>
            </a:r>
          </a:p>
          <a:p>
            <a:pPr marL="365760" indent="-283464" algn="just">
              <a:buFont typeface="Wingdings 2"/>
              <a:buChar char=""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 различным способам взаимодействия и решения реальных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296496248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93E2FF"/>
      </a:dk2>
      <a:lt2>
        <a:srgbClr val="FFFFFF"/>
      </a:lt2>
      <a:accent1>
        <a:srgbClr val="36FE91"/>
      </a:accent1>
      <a:accent2>
        <a:srgbClr val="79FFB6"/>
      </a:accent2>
      <a:accent3>
        <a:srgbClr val="7030A0"/>
      </a:accent3>
      <a:accent4>
        <a:srgbClr val="FDAB2A"/>
      </a:accent4>
      <a:accent5>
        <a:srgbClr val="FFFFFF"/>
      </a:accent5>
      <a:accent6>
        <a:srgbClr val="00B0F0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582</Words>
  <Application>Microsoft Office PowerPoint</Application>
  <PresentationFormat>Широкоэкранный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Century Gothic</vt:lpstr>
      <vt:lpstr>Liberation Serif</vt:lpstr>
      <vt:lpstr>Times New Roman</vt:lpstr>
      <vt:lpstr>Wingdings 2</vt:lpstr>
      <vt:lpstr>Wingdings 3</vt:lpstr>
      <vt:lpstr>Легкий дым</vt:lpstr>
      <vt:lpstr>Презентация по теме самообразования: «Арт терапия, как метод психологического сопровождения участников образовательного процесса»  </vt:lpstr>
      <vt:lpstr>Арт - терапия</vt:lpstr>
      <vt:lpstr>Задачи арт – терапии: </vt:lpstr>
      <vt:lpstr>Арт-терапия позволяет : </vt:lpstr>
      <vt:lpstr>Используя методы арт – терапии, педагог-психолог в работе выполняет ряд функций:</vt:lpstr>
      <vt:lpstr>Основные виды арт – терапии, которые я использую в своей работе: </vt:lpstr>
      <vt:lpstr>Куклотерапия</vt:lpstr>
      <vt:lpstr> Цель:</vt:lpstr>
      <vt:lpstr> Задачи:</vt:lpstr>
      <vt:lpstr>Презентация PowerPoint</vt:lpstr>
      <vt:lpstr>Игротерапия</vt:lpstr>
      <vt:lpstr>Цель:</vt:lpstr>
      <vt:lpstr>Задачи:</vt:lpstr>
      <vt:lpstr>Песочная терапия</vt:lpstr>
      <vt:lpstr>Цель:</vt:lpstr>
      <vt:lpstr>Задачи:</vt:lpstr>
      <vt:lpstr>Презентация PowerPoint</vt:lpstr>
      <vt:lpstr>Результативность коррекционно – развивающих программ, с использованием методов арт – терапии: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 самообразования: «Арт терапия, как метод психологического сопровождения участников образовательного процесса: педагогов, родителей, детей.»</dc:title>
  <dc:creator>PSIHOLOG</dc:creator>
  <cp:lastModifiedBy>admilo</cp:lastModifiedBy>
  <cp:revision>17</cp:revision>
  <dcterms:created xsi:type="dcterms:W3CDTF">2019-02-11T23:22:20Z</dcterms:created>
  <dcterms:modified xsi:type="dcterms:W3CDTF">2019-03-05T23:56:21Z</dcterms:modified>
</cp:coreProperties>
</file>