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29" r:id="rId4"/>
    <p:sldId id="258" r:id="rId5"/>
    <p:sldId id="260" r:id="rId6"/>
    <p:sldId id="262" r:id="rId7"/>
    <p:sldId id="265" r:id="rId8"/>
    <p:sldId id="285" r:id="rId9"/>
    <p:sldId id="315" r:id="rId10"/>
    <p:sldId id="316" r:id="rId11"/>
    <p:sldId id="287" r:id="rId12"/>
    <p:sldId id="288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328" r:id="rId21"/>
    <p:sldId id="297" r:id="rId22"/>
    <p:sldId id="298" r:id="rId23"/>
    <p:sldId id="278" r:id="rId24"/>
    <p:sldId id="305" r:id="rId25"/>
    <p:sldId id="330" r:id="rId26"/>
    <p:sldId id="307" r:id="rId27"/>
    <p:sldId id="309" r:id="rId28"/>
    <p:sldId id="319" r:id="rId29"/>
    <p:sldId id="266" r:id="rId30"/>
    <p:sldId id="267" r:id="rId31"/>
    <p:sldId id="268" r:id="rId32"/>
    <p:sldId id="325" r:id="rId33"/>
    <p:sldId id="321" r:id="rId34"/>
    <p:sldId id="323" r:id="rId35"/>
    <p:sldId id="312" r:id="rId36"/>
    <p:sldId id="314" r:id="rId37"/>
    <p:sldId id="326" r:id="rId38"/>
    <p:sldId id="327" r:id="rId39"/>
    <p:sldId id="331" r:id="rId40"/>
    <p:sldId id="273" r:id="rId41"/>
    <p:sldId id="276" r:id="rId42"/>
    <p:sldId id="279" r:id="rId43"/>
    <p:sldId id="280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7" d="100"/>
          <a:sy n="77" d="100"/>
        </p:scale>
        <p:origin x="5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8809C9-072B-4AB7-872C-96D4C398E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2BAFBF-B182-4DCC-A100-07FB019F5D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B4B526-FDA0-4E0C-BE3C-0018AA20B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DFC81-92A7-4EA1-94CB-8496F9B4548B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6E9781-6679-46AF-B89D-B25838374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68055D-82AA-4F96-863A-886F31048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8D3A6-D130-4AC2-953E-ABF002538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963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B474F-FF5B-41CA-82CA-80C6A99BC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38AAE3-9D28-4C4A-B81A-EB7C89A8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73BBBA-32A1-4D7C-B566-3915FF049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DFC81-92A7-4EA1-94CB-8496F9B4548B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FFCE55-7D9A-4122-BDB4-890799AB3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27F033-D38A-4CC2-BFE2-682191954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8D3A6-D130-4AC2-953E-ABF002538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85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B47EDE4-D361-4DE8-929C-7B628D02A8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219CCC2-2651-440E-9859-F53A5CA97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D31DE6-272F-46BE-8C1C-BC807C36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DFC81-92A7-4EA1-94CB-8496F9B4548B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F747EB-45C5-4A24-BF1B-AAF7FF8C0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D791C8-57BB-4239-9599-440F6793E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8D3A6-D130-4AC2-953E-ABF002538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993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E56B58-7E8F-4E76-A10D-AE777EF8A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7E3C40-A63D-4F56-99CB-C25D6352A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4D8E35-3C65-49CE-8F64-2FD006F98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DFC81-92A7-4EA1-94CB-8496F9B4548B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FE76A6-E6BF-4486-8B81-D1C175FEF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1ECC23-62B7-4B39-84D9-B2FC4431E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8D3A6-D130-4AC2-953E-ABF002538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226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92688-F7E9-4F63-A701-C19CD3D90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1AF824-42ED-4DDE-A3C9-7BC1A5E42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B3B184-DCEC-4138-AF44-F2DC5DDA9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DFC81-92A7-4EA1-94CB-8496F9B4548B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51C6A2-1980-4CDC-9808-FAEFAB47D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335BEB-56D4-44D3-964E-400D2391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8D3A6-D130-4AC2-953E-ABF002538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155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43FCE3-26EC-4B24-8D4D-5731C1742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292435-A64B-4E9B-B460-D3B8523C23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6372D8-A901-412D-8733-9D8929367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0485F7-E95D-469A-AB00-66BC795DC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DFC81-92A7-4EA1-94CB-8496F9B4548B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DD15F4-2633-495B-ACC7-96945AC42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1A46F2-7268-46B4-9A69-4999C1889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8D3A6-D130-4AC2-953E-ABF002538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77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C193E-B962-4C4E-92F4-2A75B6AAA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63810D5-B5D4-4CDF-B1BD-D4BDF6463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89FE8B-88D8-4232-81B7-A3D4A94D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5195D4F-9571-4AAD-A89C-6A7C131F65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4CAB4A-B3DA-4CD1-9711-AB215221E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22D1206-D1A2-4F58-A54E-E1E7C1F4C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DFC81-92A7-4EA1-94CB-8496F9B4548B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ABCE93F-C148-4574-8278-9ABBE6B47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5A1C50-A0B9-4622-BEDC-AD5CD9298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8D3A6-D130-4AC2-953E-ABF002538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66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ACBF5-E99A-4172-BBE7-57FD52E34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CDCF1F-CD7F-4463-B799-841F4507D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DFC81-92A7-4EA1-94CB-8496F9B4548B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29F381-B05B-4EC9-A6AA-B1A8095FE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03087B-6E12-44FC-9686-5BF83A5E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8D3A6-D130-4AC2-953E-ABF002538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42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32B107-AF01-4962-BC95-2DEAB45D3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DFC81-92A7-4EA1-94CB-8496F9B4548B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7B4888E-475B-4749-BCBC-362DED0E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BC37856-F8E6-4E5A-89A7-FDBA5DB66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8D3A6-D130-4AC2-953E-ABF002538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140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7C09B4-276F-4450-B682-BACCF1D99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587708-6DBE-4B8E-8E00-E64A3C883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8201A5-8264-440E-BE30-4A2A559F7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D8CFE8-0FA7-4A62-8DA1-AC3ABAD31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DFC81-92A7-4EA1-94CB-8496F9B4548B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AB17B8-DB62-4585-9013-9DD565D96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AFC7B1-1E78-49D5-B69D-02490C5BC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8D3A6-D130-4AC2-953E-ABF002538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283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78A78D-82B7-4ABB-8777-5D2304817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D5BE66-A780-4C44-8E85-D68CCC9C2D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E336F4-C7C6-45B8-9C07-AD284F4AFD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135CDC-DF0C-4792-AB9A-1296A2FA6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DFC81-92A7-4EA1-94CB-8496F9B4548B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54A092-8432-4A79-A3C5-B62AD6196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2CADC6-FAA8-48B3-95D0-2B31FE649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8D3A6-D130-4AC2-953E-ABF002538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30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D538A-6364-42C1-9E99-1C1436537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54A01B-9F48-4BFA-B96C-E945FC3BF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83E93B-188E-40F2-81D4-FAB936E4A6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DFC81-92A7-4EA1-94CB-8496F9B4548B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50E521-5B99-4EE7-986D-9A7CACBFE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3A0F61-446C-4C9F-9814-246ACA3180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8D3A6-D130-4AC2-953E-ABF0025386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76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B7409C-C4D4-4515-AEE1-3863A1C92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accent6">
              <a:lumMod val="5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ru-RU" sz="7300" dirty="0"/>
            </a:br>
            <a:r>
              <a:rPr lang="ru-RU" sz="49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здоровье сберегающих технологий на уроках ОСЖ.</a:t>
            </a:r>
            <a:br>
              <a:rPr lang="ru-RU" sz="6700" dirty="0">
                <a:solidFill>
                  <a:srgbClr val="FFFF00"/>
                </a:solidFill>
              </a:rPr>
            </a:br>
            <a:br>
              <a:rPr lang="ru-RU" sz="6700" dirty="0"/>
            </a:br>
            <a:br>
              <a:rPr lang="ru-RU" sz="6700" dirty="0"/>
            </a:br>
            <a:br>
              <a:rPr lang="ru-RU" dirty="0"/>
            </a:br>
            <a:br>
              <a:rPr lang="ru-RU" dirty="0"/>
            </a:br>
            <a:r>
              <a:rPr lang="ru-RU" dirty="0"/>
              <a:t>                                                              </a:t>
            </a:r>
            <a:br>
              <a:rPr lang="ru-RU" dirty="0"/>
            </a:br>
            <a:r>
              <a:rPr lang="ru-RU" dirty="0"/>
              <a:t>                                                         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Составила: учитель ОСЖ Мальцева О.Н.                       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2018учебный год                                                                                      </a:t>
            </a:r>
            <a:r>
              <a:rPr lang="ru-RU" sz="1800" dirty="0"/>
              <a:t>                                           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8742BF-F4BE-418C-8CB4-DD03723882D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6400" y="2514600"/>
            <a:ext cx="5948526" cy="311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57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DD183E-E7EE-40F7-B551-AC95262333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80000">
            <a:off x="24528" y="587268"/>
            <a:ext cx="12276428" cy="575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56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0140B-FF16-415C-955F-A7E283E60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B62F89-306D-4DDA-BA37-A975EB3DB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" y="0"/>
            <a:ext cx="122872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59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06DC08-ACF6-4FFD-981E-5BE43DF07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07F60D-CAE6-4D43-A12A-8D1941A4B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588" y="0"/>
            <a:ext cx="12320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89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6BAB0-3509-4EAF-AA87-0D2517942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82F1B3-0938-4D2E-B7F4-E361989FA4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588" y="0"/>
            <a:ext cx="604361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2785AD-2974-4747-A0E3-A8781B0F2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525" y="0"/>
            <a:ext cx="6848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1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058CF-327B-4720-A93D-6B3459539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88650A-EEBB-4088-A465-1571599719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643688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764363-F1BB-44FE-ABE3-B7EAE1C14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200026"/>
            <a:ext cx="5791200" cy="66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23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F2425C-4F48-4816-9679-CD77977C11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29425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34EE86-FECC-4701-8961-40089668F8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0" y="0"/>
            <a:ext cx="5539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72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B2DEDA-0874-4E73-9D7A-D3F8B2EDA1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2888" y="0"/>
            <a:ext cx="6338888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24A999-A102-4AF1-BCF8-BE5F51F353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20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60CF9D-0AB4-4BBE-A905-5888475C8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163" y="0"/>
            <a:ext cx="11887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58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BDF2FB-4E3D-42D5-A131-C8796BDF7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33" y="0"/>
            <a:ext cx="10805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36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509538-496F-4CBD-911A-901C1F682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09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71C99C-C8ED-4C9F-8615-F4C618EC8153}"/>
              </a:ext>
            </a:extLst>
          </p:cNvPr>
          <p:cNvSpPr/>
          <p:nvPr/>
        </p:nvSpPr>
        <p:spPr>
          <a:xfrm>
            <a:off x="0" y="0"/>
            <a:ext cx="12192000" cy="7232749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Здоровьесберегающая технология это: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обучения обучающегося в школе;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рациональная организация учебного процесса;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соответствие учебной и физической нагрузки возрастным возможностям обучающегося;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необходимый, достаточный и рационально организованный двигательный режим.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373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6706C-7A95-4DBE-B050-D955B7958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88956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2060"/>
                </a:solidFill>
              </a:rPr>
              <a:t>Цифровое задание. Тема: Первая помощь утопающему.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1.Выразить запись времени с помощью именованных часов.</a:t>
            </a:r>
            <a:br>
              <a:rPr lang="ru-RU" sz="2700" b="1" dirty="0">
                <a:solidFill>
                  <a:srgbClr val="00206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2. Отгадать зашифрованное слово.</a:t>
            </a:r>
            <a:br>
              <a:rPr lang="ru-RU" sz="2700" b="1" dirty="0">
                <a:solidFill>
                  <a:srgbClr val="002060"/>
                </a:solidFill>
              </a:rPr>
            </a:br>
            <a:r>
              <a:rPr lang="ru-RU" sz="2700" b="1" dirty="0">
                <a:solidFill>
                  <a:srgbClr val="002060"/>
                </a:solidFill>
              </a:rPr>
              <a:t>3. В соответствии с номерами букв записать определения в тетрадь.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3F9249-CFD0-4E08-AE65-F95C4D9DFE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52" y="1588957"/>
            <a:ext cx="11202648" cy="31904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69DCB7-1832-491E-A62E-D566857F03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450" y="4396627"/>
            <a:ext cx="11235902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84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D7451A-5610-4651-81C0-6B9C0C2B9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143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21B23D-89E2-4629-874F-DE1E7AF48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913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89AE79-1CC7-401F-A01C-F9CDA7E584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-182887" y="-164595"/>
            <a:ext cx="6447707" cy="4622292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FC9453-E0B5-452A-B1CB-E3CA627D62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-186572" y="3184611"/>
            <a:ext cx="6447707" cy="3845519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D2C3D0-D5DB-4464-BB3E-2DF035FDB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8F924-360E-43A8-B48B-D6C32F61E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92" y="1793361"/>
            <a:ext cx="5451306" cy="1635639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br>
              <a:rPr lang="en-US" sz="1800" b="1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</a:br>
            <a:r>
              <a:rPr lang="ru-RU" sz="4900" b="1" dirty="0">
                <a:solidFill>
                  <a:srgbClr val="FFFF00"/>
                </a:solidFill>
              </a:rPr>
              <a:t>Мы плаваем </a:t>
            </a:r>
            <a:r>
              <a:rPr lang="ru-RU" sz="4000" b="1" dirty="0">
                <a:solidFill>
                  <a:schemeClr val="bg1"/>
                </a:solidFill>
              </a:rPr>
              <a:t>(махи руками вперёд, назад)</a:t>
            </a:r>
            <a:br>
              <a:rPr lang="en-US" sz="40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0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141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6788F9-7B56-46AB-83D3-1AC6FCF3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314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920C19-C83A-442E-8FA2-3AD22A7B9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4E130-8DE5-43AF-A5DE-E02DCE93B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6" y="5059192"/>
            <a:ext cx="6442623" cy="1155034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ru-RU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Динамическая пауза</a:t>
            </a:r>
            <a:endParaRPr lang="en-US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 72">
            <a:extLst>
              <a:ext uri="{FF2B5EF4-FFF2-40B4-BE49-F238E27FC236}">
                <a16:creationId xmlns:a16="http://schemas.microsoft.com/office/drawing/2014/main" id="{41A04820-C326-4300-90B5-5BD134F54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3131115" cy="3406036"/>
          </a:xfrm>
          <a:custGeom>
            <a:avLst/>
            <a:gdLst>
              <a:gd name="connsiteX0" fmla="*/ 0 w 3131115"/>
              <a:gd name="connsiteY0" fmla="*/ 0 h 3406036"/>
              <a:gd name="connsiteX1" fmla="*/ 2726532 w 3131115"/>
              <a:gd name="connsiteY1" fmla="*/ 0 h 3406036"/>
              <a:gd name="connsiteX2" fmla="*/ 2763423 w 3131115"/>
              <a:gd name="connsiteY2" fmla="*/ 49334 h 3406036"/>
              <a:gd name="connsiteX3" fmla="*/ 3131115 w 3131115"/>
              <a:gd name="connsiteY3" fmla="*/ 1253075 h 3406036"/>
              <a:gd name="connsiteX4" fmla="*/ 978154 w 3131115"/>
              <a:gd name="connsiteY4" fmla="*/ 3406036 h 3406036"/>
              <a:gd name="connsiteX5" fmla="*/ 140125 w 3131115"/>
              <a:gd name="connsiteY5" fmla="*/ 3236846 h 3406036"/>
              <a:gd name="connsiteX6" fmla="*/ 0 w 3131115"/>
              <a:gd name="connsiteY6" fmla="*/ 3169345 h 340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1115" h="3406036">
                <a:moveTo>
                  <a:pt x="0" y="0"/>
                </a:moveTo>
                <a:lnTo>
                  <a:pt x="2726532" y="0"/>
                </a:lnTo>
                <a:lnTo>
                  <a:pt x="2763423" y="49334"/>
                </a:lnTo>
                <a:cubicBezTo>
                  <a:pt x="2995565" y="392949"/>
                  <a:pt x="3131115" y="807182"/>
                  <a:pt x="3131115" y="1253075"/>
                </a:cubicBezTo>
                <a:cubicBezTo>
                  <a:pt x="3131115" y="2442123"/>
                  <a:pt x="2167202" y="3406036"/>
                  <a:pt x="978154" y="3406036"/>
                </a:cubicBezTo>
                <a:cubicBezTo>
                  <a:pt x="680892" y="3406036"/>
                  <a:pt x="397701" y="3345792"/>
                  <a:pt x="140125" y="3236846"/>
                </a:cubicBezTo>
                <a:lnTo>
                  <a:pt x="0" y="3169345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334844-D5E1-4FEB-ABA0-62B4F40A83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"/>
            <a:ext cx="3001858" cy="3285009"/>
          </a:xfrm>
          <a:custGeom>
            <a:avLst/>
            <a:gdLst>
              <a:gd name="connsiteX0" fmla="*/ 0 w 3001878"/>
              <a:gd name="connsiteY0" fmla="*/ 0 h 3285009"/>
              <a:gd name="connsiteX1" fmla="*/ 2567363 w 3001878"/>
              <a:gd name="connsiteY1" fmla="*/ 0 h 3285009"/>
              <a:gd name="connsiteX2" fmla="*/ 2654855 w 3001878"/>
              <a:gd name="connsiteY2" fmla="*/ 117001 h 3285009"/>
              <a:gd name="connsiteX3" fmla="*/ 3001878 w 3001878"/>
              <a:gd name="connsiteY3" fmla="*/ 1253075 h 3285009"/>
              <a:gd name="connsiteX4" fmla="*/ 969943 w 3001878"/>
              <a:gd name="connsiteY4" fmla="*/ 3285009 h 3285009"/>
              <a:gd name="connsiteX5" fmla="*/ 1403 w 3001878"/>
              <a:gd name="connsiteY5" fmla="*/ 3039766 h 3285009"/>
              <a:gd name="connsiteX6" fmla="*/ 0 w 3001878"/>
              <a:gd name="connsiteY6" fmla="*/ 3038914 h 328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1878" h="3285009">
                <a:moveTo>
                  <a:pt x="0" y="0"/>
                </a:moveTo>
                <a:lnTo>
                  <a:pt x="2567363" y="0"/>
                </a:lnTo>
                <a:lnTo>
                  <a:pt x="2654855" y="117001"/>
                </a:lnTo>
                <a:cubicBezTo>
                  <a:pt x="2873947" y="441300"/>
                  <a:pt x="3001878" y="832248"/>
                  <a:pt x="3001878" y="1253075"/>
                </a:cubicBezTo>
                <a:cubicBezTo>
                  <a:pt x="3001878" y="2375281"/>
                  <a:pt x="2092150" y="3285009"/>
                  <a:pt x="969943" y="3285009"/>
                </a:cubicBezTo>
                <a:cubicBezTo>
                  <a:pt x="619254" y="3285009"/>
                  <a:pt x="289314" y="3196169"/>
                  <a:pt x="1403" y="3039766"/>
                </a:cubicBezTo>
                <a:lnTo>
                  <a:pt x="0" y="3038914"/>
                </a:lnTo>
                <a:close/>
              </a:path>
            </a:pathLst>
          </a:custGeom>
          <a:effectLst>
            <a:softEdge rad="0"/>
          </a:effec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DEFC014-FFA5-4205-8F77-FA7CD0954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6355" y="460823"/>
            <a:ext cx="3245896" cy="3245896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DA8010-76C3-438E-A6F6-B048CEEC67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1319" y="590131"/>
            <a:ext cx="2987276" cy="298727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0" name="Freeform 68">
            <a:extLst>
              <a:ext uri="{FF2B5EF4-FFF2-40B4-BE49-F238E27FC236}">
                <a16:creationId xmlns:a16="http://schemas.microsoft.com/office/drawing/2014/main" id="{4420FB57-1484-4DE9-B68A-2F3C9738C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2910" y="2"/>
            <a:ext cx="3614334" cy="2178813"/>
          </a:xfrm>
          <a:custGeom>
            <a:avLst/>
            <a:gdLst>
              <a:gd name="connsiteX0" fmla="*/ 38628 w 3614334"/>
              <a:gd name="connsiteY0" fmla="*/ 0 h 2178813"/>
              <a:gd name="connsiteX1" fmla="*/ 3575706 w 3614334"/>
              <a:gd name="connsiteY1" fmla="*/ 0 h 2178813"/>
              <a:gd name="connsiteX2" fmla="*/ 3577619 w 3614334"/>
              <a:gd name="connsiteY2" fmla="*/ 7439 h 2178813"/>
              <a:gd name="connsiteX3" fmla="*/ 3614334 w 3614334"/>
              <a:gd name="connsiteY3" fmla="*/ 371646 h 2178813"/>
              <a:gd name="connsiteX4" fmla="*/ 1807167 w 3614334"/>
              <a:gd name="connsiteY4" fmla="*/ 2178813 h 2178813"/>
              <a:gd name="connsiteX5" fmla="*/ 0 w 3614334"/>
              <a:gd name="connsiteY5" fmla="*/ 371646 h 2178813"/>
              <a:gd name="connsiteX6" fmla="*/ 36715 w 3614334"/>
              <a:gd name="connsiteY6" fmla="*/ 7439 h 2178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4334" h="2178813">
                <a:moveTo>
                  <a:pt x="38628" y="0"/>
                </a:moveTo>
                <a:lnTo>
                  <a:pt x="3575706" y="0"/>
                </a:lnTo>
                <a:lnTo>
                  <a:pt x="3577619" y="7439"/>
                </a:lnTo>
                <a:cubicBezTo>
                  <a:pt x="3601692" y="125081"/>
                  <a:pt x="3614334" y="246887"/>
                  <a:pt x="3614334" y="371646"/>
                </a:cubicBezTo>
                <a:cubicBezTo>
                  <a:pt x="3614334" y="1369717"/>
                  <a:pt x="2805238" y="2178813"/>
                  <a:pt x="1807167" y="2178813"/>
                </a:cubicBezTo>
                <a:cubicBezTo>
                  <a:pt x="809096" y="2178813"/>
                  <a:pt x="0" y="1369717"/>
                  <a:pt x="0" y="371646"/>
                </a:cubicBezTo>
                <a:cubicBezTo>
                  <a:pt x="0" y="246887"/>
                  <a:pt x="12642" y="125081"/>
                  <a:pt x="36715" y="7439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B5A22D-DA87-46E8-811C-046A9D616C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7620" y="4"/>
            <a:ext cx="3344914" cy="2044103"/>
          </a:xfrm>
          <a:custGeom>
            <a:avLst/>
            <a:gdLst>
              <a:gd name="connsiteX0" fmla="*/ 42872 w 3344914"/>
              <a:gd name="connsiteY0" fmla="*/ 0 h 2044103"/>
              <a:gd name="connsiteX1" fmla="*/ 3302042 w 3344914"/>
              <a:gd name="connsiteY1" fmla="*/ 0 h 2044103"/>
              <a:gd name="connsiteX2" fmla="*/ 3310936 w 3344914"/>
              <a:gd name="connsiteY2" fmla="*/ 34588 h 2044103"/>
              <a:gd name="connsiteX3" fmla="*/ 3344914 w 3344914"/>
              <a:gd name="connsiteY3" fmla="*/ 371646 h 2044103"/>
              <a:gd name="connsiteX4" fmla="*/ 1672457 w 3344914"/>
              <a:gd name="connsiteY4" fmla="*/ 2044103 h 2044103"/>
              <a:gd name="connsiteX5" fmla="*/ 0 w 3344914"/>
              <a:gd name="connsiteY5" fmla="*/ 371646 h 2044103"/>
              <a:gd name="connsiteX6" fmla="*/ 33979 w 3344914"/>
              <a:gd name="connsiteY6" fmla="*/ 34588 h 204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4914" h="2044103">
                <a:moveTo>
                  <a:pt x="42872" y="0"/>
                </a:moveTo>
                <a:lnTo>
                  <a:pt x="3302042" y="0"/>
                </a:lnTo>
                <a:lnTo>
                  <a:pt x="3310936" y="34588"/>
                </a:lnTo>
                <a:cubicBezTo>
                  <a:pt x="3333214" y="143461"/>
                  <a:pt x="3344914" y="256187"/>
                  <a:pt x="3344914" y="371646"/>
                </a:cubicBezTo>
                <a:cubicBezTo>
                  <a:pt x="3344914" y="1295319"/>
                  <a:pt x="2596130" y="2044103"/>
                  <a:pt x="1672457" y="2044103"/>
                </a:cubicBezTo>
                <a:cubicBezTo>
                  <a:pt x="748785" y="2044103"/>
                  <a:pt x="0" y="1295319"/>
                  <a:pt x="0" y="371646"/>
                </a:cubicBezTo>
                <a:cubicBezTo>
                  <a:pt x="0" y="256187"/>
                  <a:pt x="11700" y="143461"/>
                  <a:pt x="33979" y="34588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2" name="Freeform 64">
            <a:extLst>
              <a:ext uri="{FF2B5EF4-FFF2-40B4-BE49-F238E27FC236}">
                <a16:creationId xmlns:a16="http://schemas.microsoft.com/office/drawing/2014/main" id="{9641EB8E-6586-4EF4-9AAB-4199379B9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4008" y="2433009"/>
            <a:ext cx="3807993" cy="4434467"/>
          </a:xfrm>
          <a:custGeom>
            <a:avLst/>
            <a:gdLst>
              <a:gd name="connsiteX0" fmla="*/ 2890837 w 3807993"/>
              <a:gd name="connsiteY0" fmla="*/ 0 h 4434467"/>
              <a:gd name="connsiteX1" fmla="*/ 3750483 w 3807993"/>
              <a:gd name="connsiteY1" fmla="*/ 129967 h 4434467"/>
              <a:gd name="connsiteX2" fmla="*/ 3807993 w 3807993"/>
              <a:gd name="connsiteY2" fmla="*/ 151015 h 4434467"/>
              <a:gd name="connsiteX3" fmla="*/ 3807993 w 3807993"/>
              <a:gd name="connsiteY3" fmla="*/ 4434467 h 4434467"/>
              <a:gd name="connsiteX4" fmla="*/ 449566 w 3807993"/>
              <a:gd name="connsiteY4" fmla="*/ 4434467 h 4434467"/>
              <a:gd name="connsiteX5" fmla="*/ 348908 w 3807993"/>
              <a:gd name="connsiteY5" fmla="*/ 4268781 h 4434467"/>
              <a:gd name="connsiteX6" fmla="*/ 0 w 3807993"/>
              <a:gd name="connsiteY6" fmla="*/ 2890836 h 4434467"/>
              <a:gd name="connsiteX7" fmla="*/ 2890837 w 3807993"/>
              <a:gd name="connsiteY7" fmla="*/ 0 h 443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07993" h="4434467">
                <a:moveTo>
                  <a:pt x="2890837" y="0"/>
                </a:moveTo>
                <a:cubicBezTo>
                  <a:pt x="3190193" y="0"/>
                  <a:pt x="3478921" y="45502"/>
                  <a:pt x="3750483" y="129967"/>
                </a:cubicBezTo>
                <a:lnTo>
                  <a:pt x="3807993" y="151015"/>
                </a:lnTo>
                <a:lnTo>
                  <a:pt x="3807993" y="4434467"/>
                </a:lnTo>
                <a:lnTo>
                  <a:pt x="449566" y="4434467"/>
                </a:lnTo>
                <a:lnTo>
                  <a:pt x="348908" y="4268781"/>
                </a:lnTo>
                <a:cubicBezTo>
                  <a:pt x="126394" y="3859169"/>
                  <a:pt x="0" y="3389763"/>
                  <a:pt x="0" y="2890836"/>
                </a:cubicBezTo>
                <a:cubicBezTo>
                  <a:pt x="0" y="1294271"/>
                  <a:pt x="1294272" y="0"/>
                  <a:pt x="289083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CFCB58-33EC-4845-BE69-412C2A1E65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8555386" y="2604387"/>
            <a:ext cx="3636614" cy="4263089"/>
          </a:xfrm>
          <a:custGeom>
            <a:avLst/>
            <a:gdLst>
              <a:gd name="connsiteX0" fmla="*/ 2719458 w 3636614"/>
              <a:gd name="connsiteY0" fmla="*/ 0 h 4263089"/>
              <a:gd name="connsiteX1" fmla="*/ 3528142 w 3636614"/>
              <a:gd name="connsiteY1" fmla="*/ 122262 h 4263089"/>
              <a:gd name="connsiteX2" fmla="*/ 3636614 w 3636614"/>
              <a:gd name="connsiteY2" fmla="*/ 161963 h 4263089"/>
              <a:gd name="connsiteX3" fmla="*/ 3636614 w 3636614"/>
              <a:gd name="connsiteY3" fmla="*/ 4263089 h 4263089"/>
              <a:gd name="connsiteX4" fmla="*/ 481756 w 3636614"/>
              <a:gd name="connsiteY4" fmla="*/ 4263089 h 4263089"/>
              <a:gd name="connsiteX5" fmla="*/ 464441 w 3636614"/>
              <a:gd name="connsiteY5" fmla="*/ 4239933 h 4263089"/>
              <a:gd name="connsiteX6" fmla="*/ 0 w 3636614"/>
              <a:gd name="connsiteY6" fmla="*/ 2719458 h 4263089"/>
              <a:gd name="connsiteX7" fmla="*/ 2719458 w 3636614"/>
              <a:gd name="connsiteY7" fmla="*/ 0 h 426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36614" h="4263089">
                <a:moveTo>
                  <a:pt x="2719458" y="0"/>
                </a:moveTo>
                <a:cubicBezTo>
                  <a:pt x="3001067" y="0"/>
                  <a:pt x="3272679" y="42805"/>
                  <a:pt x="3528142" y="122262"/>
                </a:cubicBezTo>
                <a:lnTo>
                  <a:pt x="3636614" y="161963"/>
                </a:lnTo>
                <a:lnTo>
                  <a:pt x="3636614" y="4263089"/>
                </a:lnTo>
                <a:lnTo>
                  <a:pt x="481756" y="4263089"/>
                </a:lnTo>
                <a:lnTo>
                  <a:pt x="464441" y="4239933"/>
                </a:lnTo>
                <a:cubicBezTo>
                  <a:pt x="171217" y="3805905"/>
                  <a:pt x="0" y="3282677"/>
                  <a:pt x="0" y="2719458"/>
                </a:cubicBezTo>
                <a:cubicBezTo>
                  <a:pt x="0" y="1217543"/>
                  <a:pt x="1217543" y="0"/>
                  <a:pt x="2719458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092024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22ADA2-BB7D-4394-ADAE-F7CB20F8DA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574"/>
            <a:ext cx="12192000" cy="688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9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0323F-0E5B-405F-B3AB-9DD487746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207485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формирования правильной осанки.</a:t>
            </a:r>
          </a:p>
        </p:txBody>
      </p:sp>
      <p:pic>
        <p:nvPicPr>
          <p:cNvPr id="6" name="Рисунок 5" descr="Изображение выглядит как пол, внутренний, стена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F1ACBDA-9E9C-4DB5-AA59-EDB2BC3F53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4" name="Рисунок 3" descr="Изображение выглядит как пол, внутренний, стена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0780C3F-F519-4ABB-B120-24A187EBDC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3" name="Рисунок 2" descr="Изображение выглядит как пол, внутренний, человек, сто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93A23642-C489-4DC7-B621-E67673F631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6ABA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779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6788F9-7B56-46AB-83D3-1AC6FCF3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314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920C19-C83A-442E-8FA2-3AD22A7B9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5DAED9-EA02-45C4-813D-C1F2851B5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59192"/>
            <a:ext cx="8058150" cy="1155034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глаз.</a:t>
            </a:r>
          </a:p>
        </p:txBody>
      </p:sp>
      <p:sp>
        <p:nvSpPr>
          <p:cNvPr id="15" name="Freeform 72">
            <a:extLst>
              <a:ext uri="{FF2B5EF4-FFF2-40B4-BE49-F238E27FC236}">
                <a16:creationId xmlns:a16="http://schemas.microsoft.com/office/drawing/2014/main" id="{41A04820-C326-4300-90B5-5BD134F54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3131115" cy="3406036"/>
          </a:xfrm>
          <a:custGeom>
            <a:avLst/>
            <a:gdLst>
              <a:gd name="connsiteX0" fmla="*/ 0 w 3131115"/>
              <a:gd name="connsiteY0" fmla="*/ 0 h 3406036"/>
              <a:gd name="connsiteX1" fmla="*/ 2726532 w 3131115"/>
              <a:gd name="connsiteY1" fmla="*/ 0 h 3406036"/>
              <a:gd name="connsiteX2" fmla="*/ 2763423 w 3131115"/>
              <a:gd name="connsiteY2" fmla="*/ 49334 h 3406036"/>
              <a:gd name="connsiteX3" fmla="*/ 3131115 w 3131115"/>
              <a:gd name="connsiteY3" fmla="*/ 1253075 h 3406036"/>
              <a:gd name="connsiteX4" fmla="*/ 978154 w 3131115"/>
              <a:gd name="connsiteY4" fmla="*/ 3406036 h 3406036"/>
              <a:gd name="connsiteX5" fmla="*/ 140125 w 3131115"/>
              <a:gd name="connsiteY5" fmla="*/ 3236846 h 3406036"/>
              <a:gd name="connsiteX6" fmla="*/ 0 w 3131115"/>
              <a:gd name="connsiteY6" fmla="*/ 3169345 h 340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1115" h="3406036">
                <a:moveTo>
                  <a:pt x="0" y="0"/>
                </a:moveTo>
                <a:lnTo>
                  <a:pt x="2726532" y="0"/>
                </a:lnTo>
                <a:lnTo>
                  <a:pt x="2763423" y="49334"/>
                </a:lnTo>
                <a:cubicBezTo>
                  <a:pt x="2995565" y="392949"/>
                  <a:pt x="3131115" y="807182"/>
                  <a:pt x="3131115" y="1253075"/>
                </a:cubicBezTo>
                <a:cubicBezTo>
                  <a:pt x="3131115" y="2442123"/>
                  <a:pt x="2167202" y="3406036"/>
                  <a:pt x="978154" y="3406036"/>
                </a:cubicBezTo>
                <a:cubicBezTo>
                  <a:pt x="680892" y="3406036"/>
                  <a:pt x="397701" y="3345792"/>
                  <a:pt x="140125" y="3236846"/>
                </a:cubicBezTo>
                <a:lnTo>
                  <a:pt x="0" y="3169345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человек, внутренний, ребенок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5087522-3CD3-4EAD-A728-4588B55A73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"/>
            <a:ext cx="3001858" cy="3285009"/>
          </a:xfrm>
          <a:custGeom>
            <a:avLst/>
            <a:gdLst>
              <a:gd name="connsiteX0" fmla="*/ 0 w 3001878"/>
              <a:gd name="connsiteY0" fmla="*/ 0 h 3285009"/>
              <a:gd name="connsiteX1" fmla="*/ 2567363 w 3001878"/>
              <a:gd name="connsiteY1" fmla="*/ 0 h 3285009"/>
              <a:gd name="connsiteX2" fmla="*/ 2654855 w 3001878"/>
              <a:gd name="connsiteY2" fmla="*/ 117001 h 3285009"/>
              <a:gd name="connsiteX3" fmla="*/ 3001878 w 3001878"/>
              <a:gd name="connsiteY3" fmla="*/ 1253075 h 3285009"/>
              <a:gd name="connsiteX4" fmla="*/ 969943 w 3001878"/>
              <a:gd name="connsiteY4" fmla="*/ 3285009 h 3285009"/>
              <a:gd name="connsiteX5" fmla="*/ 1403 w 3001878"/>
              <a:gd name="connsiteY5" fmla="*/ 3039766 h 3285009"/>
              <a:gd name="connsiteX6" fmla="*/ 0 w 3001878"/>
              <a:gd name="connsiteY6" fmla="*/ 3038914 h 328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1878" h="3285009">
                <a:moveTo>
                  <a:pt x="0" y="0"/>
                </a:moveTo>
                <a:lnTo>
                  <a:pt x="2567363" y="0"/>
                </a:lnTo>
                <a:lnTo>
                  <a:pt x="2654855" y="117001"/>
                </a:lnTo>
                <a:cubicBezTo>
                  <a:pt x="2873947" y="441300"/>
                  <a:pt x="3001878" y="832248"/>
                  <a:pt x="3001878" y="1253075"/>
                </a:cubicBezTo>
                <a:cubicBezTo>
                  <a:pt x="3001878" y="2375281"/>
                  <a:pt x="2092150" y="3285009"/>
                  <a:pt x="969943" y="3285009"/>
                </a:cubicBezTo>
                <a:cubicBezTo>
                  <a:pt x="619254" y="3285009"/>
                  <a:pt x="289314" y="3196169"/>
                  <a:pt x="1403" y="3039766"/>
                </a:cubicBezTo>
                <a:lnTo>
                  <a:pt x="0" y="3038914"/>
                </a:lnTo>
                <a:close/>
              </a:path>
            </a:pathLst>
          </a:custGeom>
          <a:effectLst>
            <a:softEdge rad="0"/>
          </a:effec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0DEFC014-FFA5-4205-8F77-FA7CD0954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6355" y="460823"/>
            <a:ext cx="3245896" cy="3245896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человек, внутренний, стол, сиди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AA24F0D-FBEF-4E9C-A20E-31CCE29B2E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1319" y="590131"/>
            <a:ext cx="2987276" cy="298727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9" name="Freeform 68">
            <a:extLst>
              <a:ext uri="{FF2B5EF4-FFF2-40B4-BE49-F238E27FC236}">
                <a16:creationId xmlns:a16="http://schemas.microsoft.com/office/drawing/2014/main" id="{4420FB57-1484-4DE9-B68A-2F3C9738C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2910" y="2"/>
            <a:ext cx="3614334" cy="2178813"/>
          </a:xfrm>
          <a:custGeom>
            <a:avLst/>
            <a:gdLst>
              <a:gd name="connsiteX0" fmla="*/ 38628 w 3614334"/>
              <a:gd name="connsiteY0" fmla="*/ 0 h 2178813"/>
              <a:gd name="connsiteX1" fmla="*/ 3575706 w 3614334"/>
              <a:gd name="connsiteY1" fmla="*/ 0 h 2178813"/>
              <a:gd name="connsiteX2" fmla="*/ 3577619 w 3614334"/>
              <a:gd name="connsiteY2" fmla="*/ 7439 h 2178813"/>
              <a:gd name="connsiteX3" fmla="*/ 3614334 w 3614334"/>
              <a:gd name="connsiteY3" fmla="*/ 371646 h 2178813"/>
              <a:gd name="connsiteX4" fmla="*/ 1807167 w 3614334"/>
              <a:gd name="connsiteY4" fmla="*/ 2178813 h 2178813"/>
              <a:gd name="connsiteX5" fmla="*/ 0 w 3614334"/>
              <a:gd name="connsiteY5" fmla="*/ 371646 h 2178813"/>
              <a:gd name="connsiteX6" fmla="*/ 36715 w 3614334"/>
              <a:gd name="connsiteY6" fmla="*/ 7439 h 2178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4334" h="2178813">
                <a:moveTo>
                  <a:pt x="38628" y="0"/>
                </a:moveTo>
                <a:lnTo>
                  <a:pt x="3575706" y="0"/>
                </a:lnTo>
                <a:lnTo>
                  <a:pt x="3577619" y="7439"/>
                </a:lnTo>
                <a:cubicBezTo>
                  <a:pt x="3601692" y="125081"/>
                  <a:pt x="3614334" y="246887"/>
                  <a:pt x="3614334" y="371646"/>
                </a:cubicBezTo>
                <a:cubicBezTo>
                  <a:pt x="3614334" y="1369717"/>
                  <a:pt x="2805238" y="2178813"/>
                  <a:pt x="1807167" y="2178813"/>
                </a:cubicBezTo>
                <a:cubicBezTo>
                  <a:pt x="809096" y="2178813"/>
                  <a:pt x="0" y="1369717"/>
                  <a:pt x="0" y="371646"/>
                </a:cubicBezTo>
                <a:cubicBezTo>
                  <a:pt x="0" y="246887"/>
                  <a:pt x="12642" y="125081"/>
                  <a:pt x="36715" y="7439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ребенок, человек, внутренний, мальчи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D7ABEF98-8A1A-4196-8EE7-861E986F13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7247620" y="4"/>
            <a:ext cx="3344914" cy="2044103"/>
          </a:xfrm>
          <a:custGeom>
            <a:avLst/>
            <a:gdLst>
              <a:gd name="connsiteX0" fmla="*/ 42872 w 3344914"/>
              <a:gd name="connsiteY0" fmla="*/ 0 h 2044103"/>
              <a:gd name="connsiteX1" fmla="*/ 3302042 w 3344914"/>
              <a:gd name="connsiteY1" fmla="*/ 0 h 2044103"/>
              <a:gd name="connsiteX2" fmla="*/ 3310936 w 3344914"/>
              <a:gd name="connsiteY2" fmla="*/ 34588 h 2044103"/>
              <a:gd name="connsiteX3" fmla="*/ 3344914 w 3344914"/>
              <a:gd name="connsiteY3" fmla="*/ 371646 h 2044103"/>
              <a:gd name="connsiteX4" fmla="*/ 1672457 w 3344914"/>
              <a:gd name="connsiteY4" fmla="*/ 2044103 h 2044103"/>
              <a:gd name="connsiteX5" fmla="*/ 0 w 3344914"/>
              <a:gd name="connsiteY5" fmla="*/ 371646 h 2044103"/>
              <a:gd name="connsiteX6" fmla="*/ 33979 w 3344914"/>
              <a:gd name="connsiteY6" fmla="*/ 34588 h 204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4914" h="2044103">
                <a:moveTo>
                  <a:pt x="42872" y="0"/>
                </a:moveTo>
                <a:lnTo>
                  <a:pt x="3302042" y="0"/>
                </a:lnTo>
                <a:lnTo>
                  <a:pt x="3310936" y="34588"/>
                </a:lnTo>
                <a:cubicBezTo>
                  <a:pt x="3333214" y="143461"/>
                  <a:pt x="3344914" y="256187"/>
                  <a:pt x="3344914" y="371646"/>
                </a:cubicBezTo>
                <a:cubicBezTo>
                  <a:pt x="3344914" y="1295319"/>
                  <a:pt x="2596130" y="2044103"/>
                  <a:pt x="1672457" y="2044103"/>
                </a:cubicBezTo>
                <a:cubicBezTo>
                  <a:pt x="748785" y="2044103"/>
                  <a:pt x="0" y="1295319"/>
                  <a:pt x="0" y="371646"/>
                </a:cubicBezTo>
                <a:cubicBezTo>
                  <a:pt x="0" y="256187"/>
                  <a:pt x="11700" y="143461"/>
                  <a:pt x="33979" y="34588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1" name="Freeform 64">
            <a:extLst>
              <a:ext uri="{FF2B5EF4-FFF2-40B4-BE49-F238E27FC236}">
                <a16:creationId xmlns:a16="http://schemas.microsoft.com/office/drawing/2014/main" id="{9641EB8E-6586-4EF4-9AAB-4199379B9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4008" y="2433009"/>
            <a:ext cx="3807993" cy="4434467"/>
          </a:xfrm>
          <a:custGeom>
            <a:avLst/>
            <a:gdLst>
              <a:gd name="connsiteX0" fmla="*/ 2890837 w 3807993"/>
              <a:gd name="connsiteY0" fmla="*/ 0 h 4434467"/>
              <a:gd name="connsiteX1" fmla="*/ 3750483 w 3807993"/>
              <a:gd name="connsiteY1" fmla="*/ 129967 h 4434467"/>
              <a:gd name="connsiteX2" fmla="*/ 3807993 w 3807993"/>
              <a:gd name="connsiteY2" fmla="*/ 151015 h 4434467"/>
              <a:gd name="connsiteX3" fmla="*/ 3807993 w 3807993"/>
              <a:gd name="connsiteY3" fmla="*/ 4434467 h 4434467"/>
              <a:gd name="connsiteX4" fmla="*/ 449566 w 3807993"/>
              <a:gd name="connsiteY4" fmla="*/ 4434467 h 4434467"/>
              <a:gd name="connsiteX5" fmla="*/ 348908 w 3807993"/>
              <a:gd name="connsiteY5" fmla="*/ 4268781 h 4434467"/>
              <a:gd name="connsiteX6" fmla="*/ 0 w 3807993"/>
              <a:gd name="connsiteY6" fmla="*/ 2890836 h 4434467"/>
              <a:gd name="connsiteX7" fmla="*/ 2890837 w 3807993"/>
              <a:gd name="connsiteY7" fmla="*/ 0 h 443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07993" h="4434467">
                <a:moveTo>
                  <a:pt x="2890837" y="0"/>
                </a:moveTo>
                <a:cubicBezTo>
                  <a:pt x="3190193" y="0"/>
                  <a:pt x="3478921" y="45502"/>
                  <a:pt x="3750483" y="129967"/>
                </a:cubicBezTo>
                <a:lnTo>
                  <a:pt x="3807993" y="151015"/>
                </a:lnTo>
                <a:lnTo>
                  <a:pt x="3807993" y="4434467"/>
                </a:lnTo>
                <a:lnTo>
                  <a:pt x="449566" y="4434467"/>
                </a:lnTo>
                <a:lnTo>
                  <a:pt x="348908" y="4268781"/>
                </a:lnTo>
                <a:cubicBezTo>
                  <a:pt x="126394" y="3859169"/>
                  <a:pt x="0" y="3389763"/>
                  <a:pt x="0" y="2890836"/>
                </a:cubicBezTo>
                <a:cubicBezTo>
                  <a:pt x="0" y="1294271"/>
                  <a:pt x="1294272" y="0"/>
                  <a:pt x="289083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человек, внутренний, ребенок, п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229BE74-A532-49B1-AE46-ABFAB9D4FE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8555386" y="2604387"/>
            <a:ext cx="3636614" cy="4263089"/>
          </a:xfrm>
          <a:custGeom>
            <a:avLst/>
            <a:gdLst>
              <a:gd name="connsiteX0" fmla="*/ 2719458 w 3636614"/>
              <a:gd name="connsiteY0" fmla="*/ 0 h 4263089"/>
              <a:gd name="connsiteX1" fmla="*/ 3528142 w 3636614"/>
              <a:gd name="connsiteY1" fmla="*/ 122262 h 4263089"/>
              <a:gd name="connsiteX2" fmla="*/ 3636614 w 3636614"/>
              <a:gd name="connsiteY2" fmla="*/ 161963 h 4263089"/>
              <a:gd name="connsiteX3" fmla="*/ 3636614 w 3636614"/>
              <a:gd name="connsiteY3" fmla="*/ 4263089 h 4263089"/>
              <a:gd name="connsiteX4" fmla="*/ 481756 w 3636614"/>
              <a:gd name="connsiteY4" fmla="*/ 4263089 h 4263089"/>
              <a:gd name="connsiteX5" fmla="*/ 464441 w 3636614"/>
              <a:gd name="connsiteY5" fmla="*/ 4239933 h 4263089"/>
              <a:gd name="connsiteX6" fmla="*/ 0 w 3636614"/>
              <a:gd name="connsiteY6" fmla="*/ 2719458 h 4263089"/>
              <a:gd name="connsiteX7" fmla="*/ 2719458 w 3636614"/>
              <a:gd name="connsiteY7" fmla="*/ 0 h 426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36614" h="4263089">
                <a:moveTo>
                  <a:pt x="2719458" y="0"/>
                </a:moveTo>
                <a:cubicBezTo>
                  <a:pt x="3001067" y="0"/>
                  <a:pt x="3272679" y="42805"/>
                  <a:pt x="3528142" y="122262"/>
                </a:cubicBezTo>
                <a:lnTo>
                  <a:pt x="3636614" y="161963"/>
                </a:lnTo>
                <a:lnTo>
                  <a:pt x="3636614" y="4263089"/>
                </a:lnTo>
                <a:lnTo>
                  <a:pt x="481756" y="4263089"/>
                </a:lnTo>
                <a:lnTo>
                  <a:pt x="464441" y="4239933"/>
                </a:lnTo>
                <a:cubicBezTo>
                  <a:pt x="171217" y="3805905"/>
                  <a:pt x="0" y="3282677"/>
                  <a:pt x="0" y="2719458"/>
                </a:cubicBezTo>
                <a:cubicBezTo>
                  <a:pt x="0" y="1217543"/>
                  <a:pt x="1217543" y="0"/>
                  <a:pt x="2719458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262873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2A3351-29B3-4161-A491-846D8331AF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554636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044B6B-FA66-46D4-980B-72F69E2E07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6361" y="0"/>
            <a:ext cx="66456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559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15CE49-FF98-48D3-B803-432BEF9EE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1216"/>
            <a:ext cx="12192000" cy="1115415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Релаксационные упражнения для мимики лица.</a:t>
            </a:r>
          </a:p>
        </p:txBody>
      </p:sp>
      <p:pic>
        <p:nvPicPr>
          <p:cNvPr id="6" name="Рисунок 5" descr="Изображение выглядит как человек, внутренний, стол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10CA537-F109-4A37-8809-B5B9C769E5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480375"/>
            <a:ext cx="3794760" cy="3930978"/>
          </a:xfrm>
          <a:prstGeom prst="rect">
            <a:avLst/>
          </a:prstGeom>
        </p:spPr>
      </p:pic>
      <p:pic>
        <p:nvPicPr>
          <p:cNvPr id="3" name="Рисунок 2" descr="Изображение выглядит как внутренний, человек, ребенок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282AFD0-35F0-4FFE-94A4-8CF2E8F6D9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4" name="Рисунок 3" descr="Изображение выглядит как человек, стена, внутренний, ребено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A49ACC2C-CAE3-4250-A5D6-7E2AE320F0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F1F6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985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E50DB-FC67-4D75-974B-5BD3A43B4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r>
              <a:rPr lang="ru-RU" b="1" dirty="0">
                <a:solidFill>
                  <a:srgbClr val="FFFF00"/>
                </a:solidFill>
              </a:rPr>
              <a:t>Задачи: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sz="3600" dirty="0">
                <a:solidFill>
                  <a:schemeClr val="bg1"/>
                </a:solidFill>
              </a:rPr>
              <a:t>здоровье сберегающих образовательных технологий</a:t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 - сбережение и укрепление здоровья обучающихся,  формирование у них ценности и культуры здоровья, выбор образовательных технологий, устраняющих перегрузки и сохраняющих здоровье обучающихся.</a:t>
            </a:r>
          </a:p>
        </p:txBody>
      </p:sp>
    </p:spTree>
    <p:extLst>
      <p:ext uri="{BB962C8B-B14F-4D97-AF65-F5344CB8AC3E}">
        <p14:creationId xmlns:p14="http://schemas.microsoft.com/office/powerpoint/2010/main" val="3088133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A64B3-4B10-4421-B5A2-8082A6F05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5829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питьевого режима.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090414-1A2B-4E1D-AC50-77ABD6C39C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0062" y="1597336"/>
            <a:ext cx="7238162" cy="455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33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6788F9-7B56-46AB-83D3-1AC6FCF3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314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A920C19-C83A-442E-8FA2-3AD22A7B9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611956-A5D0-47D7-9555-9496C07E6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99767"/>
            <a:ext cx="7978140" cy="1123744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обучающихся спецодеждой при выполнении практических работ.</a:t>
            </a:r>
          </a:p>
        </p:txBody>
      </p:sp>
      <p:sp>
        <p:nvSpPr>
          <p:cNvPr id="15" name="Freeform 72">
            <a:extLst>
              <a:ext uri="{FF2B5EF4-FFF2-40B4-BE49-F238E27FC236}">
                <a16:creationId xmlns:a16="http://schemas.microsoft.com/office/drawing/2014/main" id="{41A04820-C326-4300-90B5-5BD134F54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3131115" cy="3406036"/>
          </a:xfrm>
          <a:custGeom>
            <a:avLst/>
            <a:gdLst>
              <a:gd name="connsiteX0" fmla="*/ 0 w 3131115"/>
              <a:gd name="connsiteY0" fmla="*/ 0 h 3406036"/>
              <a:gd name="connsiteX1" fmla="*/ 2726532 w 3131115"/>
              <a:gd name="connsiteY1" fmla="*/ 0 h 3406036"/>
              <a:gd name="connsiteX2" fmla="*/ 2763423 w 3131115"/>
              <a:gd name="connsiteY2" fmla="*/ 49334 h 3406036"/>
              <a:gd name="connsiteX3" fmla="*/ 3131115 w 3131115"/>
              <a:gd name="connsiteY3" fmla="*/ 1253075 h 3406036"/>
              <a:gd name="connsiteX4" fmla="*/ 978154 w 3131115"/>
              <a:gd name="connsiteY4" fmla="*/ 3406036 h 3406036"/>
              <a:gd name="connsiteX5" fmla="*/ 140125 w 3131115"/>
              <a:gd name="connsiteY5" fmla="*/ 3236846 h 3406036"/>
              <a:gd name="connsiteX6" fmla="*/ 0 w 3131115"/>
              <a:gd name="connsiteY6" fmla="*/ 3169345 h 3406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31115" h="3406036">
                <a:moveTo>
                  <a:pt x="0" y="0"/>
                </a:moveTo>
                <a:lnTo>
                  <a:pt x="2726532" y="0"/>
                </a:lnTo>
                <a:lnTo>
                  <a:pt x="2763423" y="49334"/>
                </a:lnTo>
                <a:cubicBezTo>
                  <a:pt x="2995565" y="392949"/>
                  <a:pt x="3131115" y="807182"/>
                  <a:pt x="3131115" y="1253075"/>
                </a:cubicBezTo>
                <a:cubicBezTo>
                  <a:pt x="3131115" y="2442123"/>
                  <a:pt x="2167202" y="3406036"/>
                  <a:pt x="978154" y="3406036"/>
                </a:cubicBezTo>
                <a:cubicBezTo>
                  <a:pt x="680892" y="3406036"/>
                  <a:pt x="397701" y="3345792"/>
                  <a:pt x="140125" y="3236846"/>
                </a:cubicBezTo>
                <a:lnTo>
                  <a:pt x="0" y="3169345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Рисунок 5" descr="Изображение выглядит как человек, внутренний, стена, п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63BFDE7-6006-43B6-80C0-15BC0098ED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"/>
            <a:ext cx="3001858" cy="3285009"/>
          </a:xfrm>
          <a:custGeom>
            <a:avLst/>
            <a:gdLst>
              <a:gd name="connsiteX0" fmla="*/ 0 w 3001878"/>
              <a:gd name="connsiteY0" fmla="*/ 0 h 3285009"/>
              <a:gd name="connsiteX1" fmla="*/ 2567363 w 3001878"/>
              <a:gd name="connsiteY1" fmla="*/ 0 h 3285009"/>
              <a:gd name="connsiteX2" fmla="*/ 2654855 w 3001878"/>
              <a:gd name="connsiteY2" fmla="*/ 117001 h 3285009"/>
              <a:gd name="connsiteX3" fmla="*/ 3001878 w 3001878"/>
              <a:gd name="connsiteY3" fmla="*/ 1253075 h 3285009"/>
              <a:gd name="connsiteX4" fmla="*/ 969943 w 3001878"/>
              <a:gd name="connsiteY4" fmla="*/ 3285009 h 3285009"/>
              <a:gd name="connsiteX5" fmla="*/ 1403 w 3001878"/>
              <a:gd name="connsiteY5" fmla="*/ 3039766 h 3285009"/>
              <a:gd name="connsiteX6" fmla="*/ 0 w 3001878"/>
              <a:gd name="connsiteY6" fmla="*/ 3038914 h 328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1878" h="3285009">
                <a:moveTo>
                  <a:pt x="0" y="0"/>
                </a:moveTo>
                <a:lnTo>
                  <a:pt x="2567363" y="0"/>
                </a:lnTo>
                <a:lnTo>
                  <a:pt x="2654855" y="117001"/>
                </a:lnTo>
                <a:cubicBezTo>
                  <a:pt x="2873947" y="441300"/>
                  <a:pt x="3001878" y="832248"/>
                  <a:pt x="3001878" y="1253075"/>
                </a:cubicBezTo>
                <a:cubicBezTo>
                  <a:pt x="3001878" y="2375281"/>
                  <a:pt x="2092150" y="3285009"/>
                  <a:pt x="969943" y="3285009"/>
                </a:cubicBezTo>
                <a:cubicBezTo>
                  <a:pt x="619254" y="3285009"/>
                  <a:pt x="289314" y="3196169"/>
                  <a:pt x="1403" y="3039766"/>
                </a:cubicBezTo>
                <a:lnTo>
                  <a:pt x="0" y="3038914"/>
                </a:lnTo>
                <a:close/>
              </a:path>
            </a:pathLst>
          </a:custGeom>
          <a:effectLst>
            <a:softEdge rad="0"/>
          </a:effec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0DEFC014-FFA5-4205-8F77-FA7CD0954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6355" y="460823"/>
            <a:ext cx="3245896" cy="3245896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человек, стол, еда, внутренни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5BA705B-7CD7-42A9-B1AF-D954009D98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3871319" y="590131"/>
            <a:ext cx="2987276" cy="298727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9" name="Freeform 68">
            <a:extLst>
              <a:ext uri="{FF2B5EF4-FFF2-40B4-BE49-F238E27FC236}">
                <a16:creationId xmlns:a16="http://schemas.microsoft.com/office/drawing/2014/main" id="{4420FB57-1484-4DE9-B68A-2F3C9738C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2910" y="2"/>
            <a:ext cx="3614334" cy="2178813"/>
          </a:xfrm>
          <a:custGeom>
            <a:avLst/>
            <a:gdLst>
              <a:gd name="connsiteX0" fmla="*/ 38628 w 3614334"/>
              <a:gd name="connsiteY0" fmla="*/ 0 h 2178813"/>
              <a:gd name="connsiteX1" fmla="*/ 3575706 w 3614334"/>
              <a:gd name="connsiteY1" fmla="*/ 0 h 2178813"/>
              <a:gd name="connsiteX2" fmla="*/ 3577619 w 3614334"/>
              <a:gd name="connsiteY2" fmla="*/ 7439 h 2178813"/>
              <a:gd name="connsiteX3" fmla="*/ 3614334 w 3614334"/>
              <a:gd name="connsiteY3" fmla="*/ 371646 h 2178813"/>
              <a:gd name="connsiteX4" fmla="*/ 1807167 w 3614334"/>
              <a:gd name="connsiteY4" fmla="*/ 2178813 h 2178813"/>
              <a:gd name="connsiteX5" fmla="*/ 0 w 3614334"/>
              <a:gd name="connsiteY5" fmla="*/ 371646 h 2178813"/>
              <a:gd name="connsiteX6" fmla="*/ 36715 w 3614334"/>
              <a:gd name="connsiteY6" fmla="*/ 7439 h 2178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14334" h="2178813">
                <a:moveTo>
                  <a:pt x="38628" y="0"/>
                </a:moveTo>
                <a:lnTo>
                  <a:pt x="3575706" y="0"/>
                </a:lnTo>
                <a:lnTo>
                  <a:pt x="3577619" y="7439"/>
                </a:lnTo>
                <a:cubicBezTo>
                  <a:pt x="3601692" y="125081"/>
                  <a:pt x="3614334" y="246887"/>
                  <a:pt x="3614334" y="371646"/>
                </a:cubicBezTo>
                <a:cubicBezTo>
                  <a:pt x="3614334" y="1369717"/>
                  <a:pt x="2805238" y="2178813"/>
                  <a:pt x="1807167" y="2178813"/>
                </a:cubicBezTo>
                <a:cubicBezTo>
                  <a:pt x="809096" y="2178813"/>
                  <a:pt x="0" y="1369717"/>
                  <a:pt x="0" y="371646"/>
                </a:cubicBezTo>
                <a:cubicBezTo>
                  <a:pt x="0" y="246887"/>
                  <a:pt x="12642" y="125081"/>
                  <a:pt x="36715" y="7439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внутренний, сидит, человек, п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187F203B-D963-4AAA-ADE3-4A85450CEA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7247620" y="4"/>
            <a:ext cx="3344914" cy="2044103"/>
          </a:xfrm>
          <a:custGeom>
            <a:avLst/>
            <a:gdLst>
              <a:gd name="connsiteX0" fmla="*/ 42872 w 3344914"/>
              <a:gd name="connsiteY0" fmla="*/ 0 h 2044103"/>
              <a:gd name="connsiteX1" fmla="*/ 3302042 w 3344914"/>
              <a:gd name="connsiteY1" fmla="*/ 0 h 2044103"/>
              <a:gd name="connsiteX2" fmla="*/ 3310936 w 3344914"/>
              <a:gd name="connsiteY2" fmla="*/ 34588 h 2044103"/>
              <a:gd name="connsiteX3" fmla="*/ 3344914 w 3344914"/>
              <a:gd name="connsiteY3" fmla="*/ 371646 h 2044103"/>
              <a:gd name="connsiteX4" fmla="*/ 1672457 w 3344914"/>
              <a:gd name="connsiteY4" fmla="*/ 2044103 h 2044103"/>
              <a:gd name="connsiteX5" fmla="*/ 0 w 3344914"/>
              <a:gd name="connsiteY5" fmla="*/ 371646 h 2044103"/>
              <a:gd name="connsiteX6" fmla="*/ 33979 w 3344914"/>
              <a:gd name="connsiteY6" fmla="*/ 34588 h 204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4914" h="2044103">
                <a:moveTo>
                  <a:pt x="42872" y="0"/>
                </a:moveTo>
                <a:lnTo>
                  <a:pt x="3302042" y="0"/>
                </a:lnTo>
                <a:lnTo>
                  <a:pt x="3310936" y="34588"/>
                </a:lnTo>
                <a:cubicBezTo>
                  <a:pt x="3333214" y="143461"/>
                  <a:pt x="3344914" y="256187"/>
                  <a:pt x="3344914" y="371646"/>
                </a:cubicBezTo>
                <a:cubicBezTo>
                  <a:pt x="3344914" y="1295319"/>
                  <a:pt x="2596130" y="2044103"/>
                  <a:pt x="1672457" y="2044103"/>
                </a:cubicBezTo>
                <a:cubicBezTo>
                  <a:pt x="748785" y="2044103"/>
                  <a:pt x="0" y="1295319"/>
                  <a:pt x="0" y="371646"/>
                </a:cubicBezTo>
                <a:cubicBezTo>
                  <a:pt x="0" y="256187"/>
                  <a:pt x="11700" y="143461"/>
                  <a:pt x="33979" y="34588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1" name="Freeform 64">
            <a:extLst>
              <a:ext uri="{FF2B5EF4-FFF2-40B4-BE49-F238E27FC236}">
                <a16:creationId xmlns:a16="http://schemas.microsoft.com/office/drawing/2014/main" id="{9641EB8E-6586-4EF4-9AAB-4199379B9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4008" y="2433009"/>
            <a:ext cx="3807993" cy="4434467"/>
          </a:xfrm>
          <a:custGeom>
            <a:avLst/>
            <a:gdLst>
              <a:gd name="connsiteX0" fmla="*/ 2890837 w 3807993"/>
              <a:gd name="connsiteY0" fmla="*/ 0 h 4434467"/>
              <a:gd name="connsiteX1" fmla="*/ 3750483 w 3807993"/>
              <a:gd name="connsiteY1" fmla="*/ 129967 h 4434467"/>
              <a:gd name="connsiteX2" fmla="*/ 3807993 w 3807993"/>
              <a:gd name="connsiteY2" fmla="*/ 151015 h 4434467"/>
              <a:gd name="connsiteX3" fmla="*/ 3807993 w 3807993"/>
              <a:gd name="connsiteY3" fmla="*/ 4434467 h 4434467"/>
              <a:gd name="connsiteX4" fmla="*/ 449566 w 3807993"/>
              <a:gd name="connsiteY4" fmla="*/ 4434467 h 4434467"/>
              <a:gd name="connsiteX5" fmla="*/ 348908 w 3807993"/>
              <a:gd name="connsiteY5" fmla="*/ 4268781 h 4434467"/>
              <a:gd name="connsiteX6" fmla="*/ 0 w 3807993"/>
              <a:gd name="connsiteY6" fmla="*/ 2890836 h 4434467"/>
              <a:gd name="connsiteX7" fmla="*/ 2890837 w 3807993"/>
              <a:gd name="connsiteY7" fmla="*/ 0 h 4434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07993" h="4434467">
                <a:moveTo>
                  <a:pt x="2890837" y="0"/>
                </a:moveTo>
                <a:cubicBezTo>
                  <a:pt x="3190193" y="0"/>
                  <a:pt x="3478921" y="45502"/>
                  <a:pt x="3750483" y="129967"/>
                </a:cubicBezTo>
                <a:lnTo>
                  <a:pt x="3807993" y="151015"/>
                </a:lnTo>
                <a:lnTo>
                  <a:pt x="3807993" y="4434467"/>
                </a:lnTo>
                <a:lnTo>
                  <a:pt x="449566" y="4434467"/>
                </a:lnTo>
                <a:lnTo>
                  <a:pt x="348908" y="4268781"/>
                </a:lnTo>
                <a:cubicBezTo>
                  <a:pt x="126394" y="3859169"/>
                  <a:pt x="0" y="3389763"/>
                  <a:pt x="0" y="2890836"/>
                </a:cubicBezTo>
                <a:cubicBezTo>
                  <a:pt x="0" y="1294271"/>
                  <a:pt x="1294272" y="0"/>
                  <a:pt x="289083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человек, внутренний, кухня, готовится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C44AFFD3-95A3-4ACE-AC73-23BD0CF792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8555386" y="2604387"/>
            <a:ext cx="3636614" cy="4263089"/>
          </a:xfrm>
          <a:custGeom>
            <a:avLst/>
            <a:gdLst>
              <a:gd name="connsiteX0" fmla="*/ 2719458 w 3636614"/>
              <a:gd name="connsiteY0" fmla="*/ 0 h 4263089"/>
              <a:gd name="connsiteX1" fmla="*/ 3528142 w 3636614"/>
              <a:gd name="connsiteY1" fmla="*/ 122262 h 4263089"/>
              <a:gd name="connsiteX2" fmla="*/ 3636614 w 3636614"/>
              <a:gd name="connsiteY2" fmla="*/ 161963 h 4263089"/>
              <a:gd name="connsiteX3" fmla="*/ 3636614 w 3636614"/>
              <a:gd name="connsiteY3" fmla="*/ 4263089 h 4263089"/>
              <a:gd name="connsiteX4" fmla="*/ 481756 w 3636614"/>
              <a:gd name="connsiteY4" fmla="*/ 4263089 h 4263089"/>
              <a:gd name="connsiteX5" fmla="*/ 464441 w 3636614"/>
              <a:gd name="connsiteY5" fmla="*/ 4239933 h 4263089"/>
              <a:gd name="connsiteX6" fmla="*/ 0 w 3636614"/>
              <a:gd name="connsiteY6" fmla="*/ 2719458 h 4263089"/>
              <a:gd name="connsiteX7" fmla="*/ 2719458 w 3636614"/>
              <a:gd name="connsiteY7" fmla="*/ 0 h 426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36614" h="4263089">
                <a:moveTo>
                  <a:pt x="2719458" y="0"/>
                </a:moveTo>
                <a:cubicBezTo>
                  <a:pt x="3001067" y="0"/>
                  <a:pt x="3272679" y="42805"/>
                  <a:pt x="3528142" y="122262"/>
                </a:cubicBezTo>
                <a:lnTo>
                  <a:pt x="3636614" y="161963"/>
                </a:lnTo>
                <a:lnTo>
                  <a:pt x="3636614" y="4263089"/>
                </a:lnTo>
                <a:lnTo>
                  <a:pt x="481756" y="4263089"/>
                </a:lnTo>
                <a:lnTo>
                  <a:pt x="464441" y="4239933"/>
                </a:lnTo>
                <a:cubicBezTo>
                  <a:pt x="171217" y="3805905"/>
                  <a:pt x="0" y="3282677"/>
                  <a:pt x="0" y="2719458"/>
                </a:cubicBezTo>
                <a:cubicBezTo>
                  <a:pt x="0" y="1217543"/>
                  <a:pt x="1217543" y="0"/>
                  <a:pt x="2719458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6791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5F09D1-5EFF-4FFA-8B3D-BE80EE0D6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24458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r>
              <a:rPr lang="ru-RU" b="1" dirty="0">
                <a:solidFill>
                  <a:srgbClr val="FFFF00"/>
                </a:solidFill>
              </a:rPr>
              <a:t>Техника безопасности на уроке.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A89AA4-3CA4-409A-A2A6-DF24821F94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4459"/>
            <a:ext cx="12192000" cy="603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64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04A8CE-4C2C-44DC-AE8C-ABA9EA7725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56363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BB952C-87C3-499D-BAC5-0558425DDF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6301" y="0"/>
            <a:ext cx="655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028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75CD01-3E33-4014-8EF3-44CC4B8D58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36869E-D4D6-48DC-B50B-B640FB9076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78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333849F-5C48-4E72-85C5-EF77B7290F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8" y="643466"/>
            <a:ext cx="3522548" cy="557106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60A479B-6C5D-4C41-960E-27C733ED0E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881" y="643466"/>
            <a:ext cx="3522548" cy="557106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79CDFD-039C-4874-AF92-5C201E6FD4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846" y="643466"/>
            <a:ext cx="352254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470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A3CFD0-3F43-4EDE-B4BF-AD80A030D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28" y="4571216"/>
            <a:ext cx="11548274" cy="1207489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Личная гигиена.</a:t>
            </a:r>
          </a:p>
        </p:txBody>
      </p:sp>
      <p:pic>
        <p:nvPicPr>
          <p:cNvPr id="6" name="Рисунок 5" descr="Изображение выглядит как стена, человек, внутренний, объек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71632941-019E-4306-9F3B-EB18530B47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5" name="Рисунок 4" descr="Изображение выглядит как стена, внутренний, объект, туале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E2CA29B6-F263-4E72-84C4-13E77C5AC0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3" name="Рисунок 2" descr="Изображение выглядит как человек, внутренний, стена, пол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27BC9405-6922-49DB-81DC-1EB18DDC42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4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9A9D4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7910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1052CA6-2E96-4E95-B10C-367D9DE3FF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7215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B3F67D-7B98-4196-BEEB-FD102CF80D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150" y="0"/>
            <a:ext cx="6419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05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AA2A29B-23D1-46B7-8FAF-5EF4FF0AD3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2643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1B3125-434A-4183-AEF6-64E6F2405F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6430" y="0"/>
            <a:ext cx="6465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00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F4869A-1625-42FE-A89C-C5DF741D2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00147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r>
              <a:rPr lang="ru-RU" b="1" dirty="0">
                <a:solidFill>
                  <a:srgbClr val="FFFF00"/>
                </a:solidFill>
              </a:rPr>
              <a:t>Экскурсии: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3C4504-FF39-481A-9D66-81D93E2311F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1200150"/>
            <a:ext cx="3986212" cy="56578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1EA722-329B-47F2-B64A-39C2AC0A56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215" y="1200147"/>
            <a:ext cx="4219574" cy="55292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95F669-ECF1-4578-BA3E-07B0AF0395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788" y="1200148"/>
            <a:ext cx="3986211" cy="565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08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A6E18E-1A00-4F08-894F-DAA7C9188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уроков с применением здоровье сберегающих технологий:         </a:t>
            </a:r>
            <a:br>
              <a:rPr lang="ru-RU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воспитывать и стимулировать у обучающихся желание вести здоровый образ жизни, учить их ощущать радость от каждого прожитого дня, показывать им, что жизнь – это прекрасно, вызывать у них позитивную самооценку.</a:t>
            </a:r>
          </a:p>
        </p:txBody>
      </p:sp>
    </p:spTree>
    <p:extLst>
      <p:ext uri="{BB962C8B-B14F-4D97-AF65-F5344CB8AC3E}">
        <p14:creationId xmlns:p14="http://schemas.microsoft.com/office/powerpoint/2010/main" val="27907858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80B3AB-AE19-4007-89D6-323A2909A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74" y="4705614"/>
            <a:ext cx="5046196" cy="671597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4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4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скурси</a:t>
            </a:r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en-US" sz="48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F81B29-52F4-4BE7-B207-08BBD4775C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283" y="898508"/>
            <a:ext cx="3072885" cy="2965335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BC0F8B1-F985-469B-8332-13DBC766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791963" y="451044"/>
            <a:ext cx="2308583" cy="2741196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1C2EC3-754F-4E9D-9697-4615A8B1D3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1297" y="1128675"/>
            <a:ext cx="3720158" cy="35806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BA30C4-17DD-4ED0-8936-E66D5FC2CB4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9971" y="1027880"/>
            <a:ext cx="2837871" cy="1596302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9D15953-1642-4DD6-AD9E-01AA19247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9466977" y="434000"/>
            <a:ext cx="2308583" cy="1114404"/>
          </a:xfrm>
          <a:custGeom>
            <a:avLst/>
            <a:gdLst>
              <a:gd name="connsiteX0" fmla="*/ 462 w 2308583"/>
              <a:gd name="connsiteY0" fmla="*/ 1114404 h 1114404"/>
              <a:gd name="connsiteX1" fmla="*/ 2308583 w 2308583"/>
              <a:gd name="connsiteY1" fmla="*/ 1114404 h 1114404"/>
              <a:gd name="connsiteX2" fmla="*/ 2308583 w 2308583"/>
              <a:gd name="connsiteY2" fmla="*/ 0 h 1114404"/>
              <a:gd name="connsiteX3" fmla="*/ 2022607 w 2308583"/>
              <a:gd name="connsiteY3" fmla="*/ 0 h 1114404"/>
              <a:gd name="connsiteX4" fmla="*/ 2022607 w 2308583"/>
              <a:gd name="connsiteY4" fmla="*/ 843477 h 1114404"/>
              <a:gd name="connsiteX5" fmla="*/ 0 w 2308583"/>
              <a:gd name="connsiteY5" fmla="*/ 842545 h 1114404"/>
              <a:gd name="connsiteX6" fmla="*/ 462 w 2308583"/>
              <a:gd name="connsiteY6" fmla="*/ 1114404 h 11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1114404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18D9D3-1370-4FF6-9DFC-9F87F903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4400" y="5377218"/>
            <a:ext cx="438775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3C8718-3052-4ADB-BB1C-F6750DCF5A8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7210" y="2142284"/>
            <a:ext cx="3025654" cy="3580654"/>
          </a:xfrm>
          <a:prstGeom prst="rect">
            <a:avLst/>
          </a:prstGeom>
        </p:spPr>
      </p:pic>
      <p:sp>
        <p:nvSpPr>
          <p:cNvPr id="19" name="Freeform 6">
            <a:extLst>
              <a:ext uri="{FF2B5EF4-FFF2-40B4-BE49-F238E27FC236}">
                <a16:creationId xmlns:a16="http://schemas.microsoft.com/office/drawing/2014/main" id="{FBF3780C-749F-4B50-9E1D-F2B1F6DBB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76833" y="2919002"/>
            <a:ext cx="2525072" cy="3398994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486746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6F5C81-8521-439C-B491-468BEDA0C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571216"/>
            <a:ext cx="9955530" cy="1207489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</a:t>
            </a:r>
            <a:endParaRPr lang="en-US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8F9E23-62BB-4E46-A3C2-D8CB4381F8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982F05-E85B-45CB-B9DC-52673BE147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BEBBA6-F283-483F-8306-4299E97FB9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87D6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5123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F3309-6D7C-412D-8366-715DA2E43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chemeClr val="accent6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Систематическое использование в учебном процессе комплекса мероприятий в сочетании с современными технологиями способствует формированию у обучающихся позитивной мотивации на усвоение норм здорового образа жизни, развитию навыков самоорганизации, учит культуре здоровья на принципах развития жизненных навыков. А тесное сотрудничество всех участников учебного процесса – учеников, воспитателей, педагогов, семьи – усиливает эффективность формирования ценностного отношения к своему здоровью. </a:t>
            </a:r>
          </a:p>
        </p:txBody>
      </p:sp>
    </p:spTree>
    <p:extLst>
      <p:ext uri="{BB962C8B-B14F-4D97-AF65-F5344CB8AC3E}">
        <p14:creationId xmlns:p14="http://schemas.microsoft.com/office/powerpoint/2010/main" val="20113671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82D071-C91E-457A-92FE-ADCD5E2E54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11" b="191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B60FFC-BE33-45D6-9C29-F484AADC0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24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340F5-C755-4BED-814B-94967A5D2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89535"/>
          </a:xfrm>
          <a:solidFill>
            <a:schemeClr val="accent6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Гигиенические условия в кабинете ОСЖ.                     </a:t>
            </a:r>
            <a:r>
              <a:rPr lang="ru-RU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Рациональность освещения кабинета и доски.</a:t>
            </a:r>
            <a:br>
              <a:rPr lang="ru-RU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Проветривание и влажная уборка класса. Соблюдение температурного режима.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995CFE-864A-4893-8DE5-DDA8EABD28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289538"/>
            <a:ext cx="4763385" cy="556846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C61774-EA9A-4975-89F2-B7B8D57260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387" y="1289538"/>
            <a:ext cx="4082902" cy="55684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75EB9A-DF30-4BDE-932A-0158D9AC86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6289" y="1289537"/>
            <a:ext cx="3345710" cy="556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90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558F58E-93BA-44A3-BCDA-585AFF2E4F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2EA1F7-EF92-4A25-A6AE-3BCE3A389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" y="2316481"/>
            <a:ext cx="5833113" cy="2129790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Положительный эмоциональный настрой на уроке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CD0BBC1-A7D4-445D-98AC-95A6A45D8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1148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 descr="Изображение выглядит как человек, стол, внутренний, групп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7082A98-BF21-4B41-B35E-21CA7DB38F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3123" y="0"/>
            <a:ext cx="6278877" cy="685799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56848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75059E-56E6-4CEB-B0D6-B8FB4EC5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1216"/>
            <a:ext cx="12192000" cy="1207488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Частая смена видов деятельности.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8DA477-2BF7-4F3C-8FCA-3A132A89B2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9327B9-7C02-4C66-9DEF-4D88AD0F3B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5799B1-3D37-4919-AB80-5E2379D106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7EAB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311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FE758-46DF-42BD-B568-FD4FDDB1D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41434"/>
          </a:xfr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ru-RU" sz="36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Частая смена видов деятельности на уроке</a:t>
            </a:r>
            <a:endParaRPr lang="en-US" sz="36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336F24-0CAE-46E9-B88F-C1F7BCE803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1246573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ECDE5F-3E11-40EC-9800-CDC82F74E0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2288331"/>
            <a:ext cx="356461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C1ED15-1352-4109-8701-5CBB9B857B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5525559" y="725908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5BE267-905D-4A51-9733-0564EBC697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/>
          <a:stretch/>
        </p:blipFill>
        <p:spPr>
          <a:xfrm>
            <a:off x="8918761" y="-4331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AF54D3-25EB-4D5F-B644-A5DE3FD34F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9363236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8032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D0D021-23CD-4385-95CE-24ABE3B02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0"/>
            <a:ext cx="10655455" cy="685799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2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611818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196</Words>
  <Application>Microsoft Office PowerPoint</Application>
  <PresentationFormat>Широкоэкранный</PresentationFormat>
  <Paragraphs>31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Impact</vt:lpstr>
      <vt:lpstr>Times New Roman</vt:lpstr>
      <vt:lpstr>Тема Office</vt:lpstr>
      <vt:lpstr> Применение здоровье сберегающих технологий на уроках ОСЖ.                                                                                                                                    Составила: учитель ОСЖ Мальцева О.Н.                                                                                                                                                                                                  2018учебный год                                                                                                                                   </vt:lpstr>
      <vt:lpstr>Презентация PowerPoint</vt:lpstr>
      <vt:lpstr>Задачи: здоровье сберегающих образовательных технологий  - сбережение и укрепление здоровья обучающихся,  формирование у них ценности и культуры здоровья, выбор образовательных технологий, устраняющих перегрузки и сохраняющих здоровье обучающихся.</vt:lpstr>
      <vt:lpstr>Цель уроков с применением здоровье сберегающих технологий:          - воспитывать и стимулировать у обучающихся желание вести здоровый образ жизни, учить их ощущать радость от каждого прожитого дня, показывать им, что жизнь – это прекрасно, вызывать у них позитивную самооценку.</vt:lpstr>
      <vt:lpstr>Гигиенические условия в кабинете ОСЖ.                     Рациональность освещения кабинета и доски. Проветривание и влажная уборка класса. Соблюдение температурного режима.</vt:lpstr>
      <vt:lpstr>Положительный эмоциональный настрой на уроке</vt:lpstr>
      <vt:lpstr>Частая смена видов деятельности.</vt:lpstr>
      <vt:lpstr>Частая смена видов деятельности на уроке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Цифровое задание. Тема: Первая помощь утопающему. 1.Выразить запись времени с помощью именованных часов. 2. Отгадать зашифрованное слово. 3. В соответствии с номерами букв записать определения в тетрадь.</vt:lpstr>
      <vt:lpstr>Презентация PowerPoint</vt:lpstr>
      <vt:lpstr>Презентация PowerPoint</vt:lpstr>
      <vt:lpstr> Мы плаваем (махи руками вперёд, назад)  </vt:lpstr>
      <vt:lpstr>Динамическая пауза</vt:lpstr>
      <vt:lpstr>Презентация PowerPoint</vt:lpstr>
      <vt:lpstr>Упражнения для формирования правильной осанки.</vt:lpstr>
      <vt:lpstr>Упражнения для глаз.</vt:lpstr>
      <vt:lpstr>Презентация PowerPoint</vt:lpstr>
      <vt:lpstr>Релаксационные упражнения для мимики лица.</vt:lpstr>
      <vt:lpstr>Организация питьевого режима.</vt:lpstr>
      <vt:lpstr>Обеспечение обучающихся спецодеждой при выполнении практических работ.</vt:lpstr>
      <vt:lpstr>Техника безопасности на уроке.</vt:lpstr>
      <vt:lpstr>Презентация PowerPoint</vt:lpstr>
      <vt:lpstr>Презентация PowerPoint</vt:lpstr>
      <vt:lpstr>Презентация PowerPoint</vt:lpstr>
      <vt:lpstr>Личная гигиена.</vt:lpstr>
      <vt:lpstr>Презентация PowerPoint</vt:lpstr>
      <vt:lpstr>Презентация PowerPoint</vt:lpstr>
      <vt:lpstr>Экскурсии:</vt:lpstr>
      <vt:lpstr>Экскурсии</vt:lpstr>
      <vt:lpstr>Экскурсии </vt:lpstr>
      <vt:lpstr>Систематическое использование в учебном процессе комплекса мероприятий в сочетании с современными технологиями способствует формированию у обучающихся позитивной мотивации на усвоение норм здорового образа жизни, развитию навыков самоорганизации, учит культуре здоровья на принципах развития жизненных навыков. А тесное сотрудничество всех участников учебного процесса – учеников, воспитателей, педагогов, семьи – усиливает эффективность формирования ценностного отношения к своему здоровью.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Применение здоровье сохраняющих технологий на уроках ОСЖ.</dc:title>
  <dc:creator>1</dc:creator>
  <cp:lastModifiedBy>admilo</cp:lastModifiedBy>
  <cp:revision>90</cp:revision>
  <dcterms:created xsi:type="dcterms:W3CDTF">2018-10-20T00:16:30Z</dcterms:created>
  <dcterms:modified xsi:type="dcterms:W3CDTF">2018-11-12T01:03:26Z</dcterms:modified>
</cp:coreProperties>
</file>