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65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 КК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2017-2018 г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1-4C19-953B-BD4FCA0FA6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2017-2018 г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21-4C19-953B-BD4FCA0FA6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СЗД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2017-2018 г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21-4C19-953B-BD4FCA0FA6B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2017-2018 г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21-4C19-953B-BD4FCA0FA6B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Всего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2017-2018 г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21-4C19-953B-BD4FCA0FA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781312"/>
        <c:axId val="92825472"/>
        <c:axId val="56618048"/>
      </c:bar3DChart>
      <c:catAx>
        <c:axId val="6278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825472"/>
        <c:crosses val="autoZero"/>
        <c:auto val="1"/>
        <c:lblAlgn val="ctr"/>
        <c:lblOffset val="100"/>
        <c:noMultiLvlLbl val="0"/>
      </c:catAx>
      <c:valAx>
        <c:axId val="9282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81312"/>
        <c:crosses val="autoZero"/>
        <c:crossBetween val="between"/>
      </c:valAx>
      <c:serAx>
        <c:axId val="5661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9282547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педагогов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имеют переподготовку</c:v>
                </c:pt>
                <c:pt idx="1">
                  <c:v>не имеют переподготовку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5-44F9-8B24-585703993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824896"/>
        <c:axId val="60408192"/>
        <c:axId val="0"/>
      </c:bar3DChart>
      <c:catAx>
        <c:axId val="13582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408192"/>
        <c:crosses val="autoZero"/>
        <c:auto val="1"/>
        <c:lblAlgn val="ctr"/>
        <c:lblOffset val="100"/>
        <c:noMultiLvlLbl val="0"/>
      </c:catAx>
      <c:valAx>
        <c:axId val="6040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824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педагогов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имеют КПП</c:v>
                </c:pt>
                <c:pt idx="1">
                  <c:v>проходят КПК</c:v>
                </c:pt>
                <c:pt idx="2">
                  <c:v>не имеют КПП по ИКТ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5-4BD9-9072-34EC35806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307328"/>
        <c:axId val="62309120"/>
        <c:axId val="0"/>
      </c:bar3DChart>
      <c:catAx>
        <c:axId val="6230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309120"/>
        <c:crosses val="autoZero"/>
        <c:auto val="1"/>
        <c:lblAlgn val="ctr"/>
        <c:lblOffset val="100"/>
        <c:noMultiLvlLbl val="0"/>
      </c:catAx>
      <c:valAx>
        <c:axId val="6230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307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661E-2B68-4E41-BE75-5873A7D9986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6913-766B-43FC-8060-BA1543EC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прохождения аттестации и повышения квалификации педагогами школы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ЗД по учебной работе </a:t>
            </a:r>
          </a:p>
          <a:p>
            <a:pPr algn="r"/>
            <a:r>
              <a:rPr lang="ru-RU" dirty="0" err="1"/>
              <a:t>Шишканова</a:t>
            </a:r>
            <a:r>
              <a:rPr lang="ru-RU" dirty="0"/>
              <a:t> С.Е.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Краевое государственное казенное общеобразовательное учреждение, реализующее адаптированные основные общеобразовательные программы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«Школа-интернат № 11»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9F6E89-5574-44C9-8745-395EA120C1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114" y="3600450"/>
            <a:ext cx="2458971" cy="29884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90725" y="1628775"/>
            <a:ext cx="6902450" cy="432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/>
              <a:t>• целенаправленное непрерывное повышение профессионального уровня педагогических работников;</a:t>
            </a:r>
            <a:br>
              <a:rPr lang="ru-RU" sz="3100" dirty="0"/>
            </a:br>
            <a:r>
              <a:rPr lang="ru-RU" sz="3100" dirty="0"/>
              <a:t>• установление соответствия между качеством и оплатой труда;</a:t>
            </a:r>
            <a:br>
              <a:rPr lang="ru-RU" sz="3100" dirty="0"/>
            </a:br>
            <a:r>
              <a:rPr lang="ru-RU" sz="3100" dirty="0"/>
              <a:t>• управление качеством образования для создания оптимальных условий развития личности.</a:t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88640"/>
            <a:ext cx="8568951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задачи</a:t>
            </a:r>
          </a:p>
          <a:p>
            <a:pPr>
              <a:defRPr/>
            </a:pPr>
            <a:r>
              <a:rPr lang="ru-RU" sz="4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аттестации</a:t>
            </a:r>
          </a:p>
        </p:txBody>
      </p:sp>
      <p:pic>
        <p:nvPicPr>
          <p:cNvPr id="8196" name="Picture 26" descr="http://super-school6-kir.narod.ru/norm_pravovaya_baz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100" y="3673475"/>
            <a:ext cx="1882775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8" descr="http://images.myshared.ru/7/828616/slide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3486" y="5517232"/>
            <a:ext cx="2322870" cy="111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789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Общее количество аттестованных педагогических и руководящих работников: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772816"/>
          <a:ext cx="7416824" cy="3943297"/>
        </p:xfrm>
        <a:graphic>
          <a:graphicData uri="http://schemas.openxmlformats.org/drawingml/2006/table">
            <a:tbl>
              <a:tblPr/>
              <a:tblGrid>
                <a:gridCol w="1542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914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Категории педагогических работников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Общее число пед.работников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  них аттестовано, чел.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  т.ч.  аттестовано  в  разрезе квалификационных   категорий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СЗД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Педагогические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работники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7/15%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11/24%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12/26%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Руководящие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работники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4/100%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1430"/>
                <a:solidFill>
                  <a:srgbClr val="006699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Прохождение аттестации</a:t>
            </a:r>
            <a:endParaRPr lang="ru-RU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5445224"/>
            <a:ext cx="3680417" cy="1216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5536" y="332656"/>
            <a:ext cx="8662760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MV Boli" panose="02000500030200090000" pitchFamily="2" charset="0"/>
              </a:rPr>
              <a:t>Прошли аттестацию</a:t>
            </a:r>
          </a:p>
          <a:p>
            <a:pPr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MV Boli" panose="02000500030200090000" pitchFamily="2" charset="0"/>
              </a:rPr>
              <a:t> в 2017-2018 г.  - 3 педагога (1 – ВКК, 2 – 1КК)</a:t>
            </a:r>
          </a:p>
          <a:p>
            <a:pPr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MV Boli" panose="02000500030200090000" pitchFamily="2" charset="0"/>
              </a:rPr>
              <a:t>СЗД – 3 педагога</a:t>
            </a:r>
          </a:p>
          <a:p>
            <a:pPr>
              <a:defRPr/>
            </a:pP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MV Boli" panose="02000500030200090000" pitchFamily="2" charset="0"/>
            </a:endParaRPr>
          </a:p>
          <a:p>
            <a:pPr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MV Boli" panose="02000500030200090000" pitchFamily="2" charset="0"/>
              </a:rPr>
              <a:t>В 2018 – 2019 уч. г. проходят аттестацию </a:t>
            </a:r>
            <a:r>
              <a:rPr lang="ru-RU" sz="3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MV Boli" panose="02000500030200090000" pitchFamily="2" charset="0"/>
              </a:rPr>
              <a:t>9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MV Boli" panose="02000500030200090000" pitchFamily="2" charset="0"/>
              </a:rPr>
              <a:t> педагогов (установление квалификационной категории)</a:t>
            </a:r>
          </a:p>
        </p:txBody>
      </p:sp>
      <p:pic>
        <p:nvPicPr>
          <p:cNvPr id="12308" name="Picture 20" descr="http://www.capr-vgapo.ru/wp-content/uploads/2017/03/364885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991000"/>
            <a:ext cx="2486187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svoboda-sh4.edumsko.ru/uploads/8000/28923/section/372375/attestaciya_poryado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9734" y="4797152"/>
            <a:ext cx="1698335" cy="174079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136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57270" y="404664"/>
            <a:ext cx="9529467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Профессиональная переподготовка</a:t>
            </a:r>
          </a:p>
          <a:p>
            <a:pPr algn="ctr">
              <a:defRPr/>
            </a:pPr>
            <a:r>
              <a:rPr lang="ru-RU" sz="3200" b="1" dirty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специальности «Олигофренопедагогика» 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67544" y="1628800"/>
          <a:ext cx="4392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6" name="Picture 6" descr="https://eduregion.ru/upload/iblock/460/diplom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20072" y="2348880"/>
            <a:ext cx="3797081" cy="26056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620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43608" y="1988840"/>
          <a:ext cx="7690048" cy="344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1600" y="235912"/>
            <a:ext cx="7416824" cy="1754326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Курсовая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переподготовка</a:t>
            </a:r>
          </a:p>
        </p:txBody>
      </p:sp>
      <p:pic>
        <p:nvPicPr>
          <p:cNvPr id="13316" name="Picture 2" descr="https://ds02.infourok.ru/uploads/ex/04b5/0001b264-a6f0cbcb/img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5386388"/>
            <a:ext cx="69151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59113" y="6075363"/>
            <a:ext cx="4611687" cy="56832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66"/>
                </a:solidFill>
              </a:rPr>
              <a:t>РОСТ ПЕДАГОГА</a:t>
            </a:r>
          </a:p>
        </p:txBody>
      </p:sp>
    </p:spTree>
  </p:cSld>
  <p:clrMapOvr>
    <a:masterClrMapping/>
  </p:clrMapOvr>
  <p:transition advClick="0" advTm="3718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47800"/>
            <a:ext cx="8496300" cy="4572000"/>
          </a:xfrm>
        </p:spPr>
        <p:txBody>
          <a:bodyPr/>
          <a:lstStyle/>
          <a:p>
            <a:pPr algn="just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Уровень прохождения аттестации  педагогами школы ниже краевого на 8 – 10 %.</a:t>
            </a:r>
          </a:p>
          <a:p>
            <a:pPr algn="just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Обязать педагогов школы, не имеющих специального образования,  пройти переподготовку в 2018 – 2019 учебном году.( педагогов)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   </a:t>
            </a:r>
          </a:p>
          <a:p>
            <a:pPr algn="just">
              <a:buNone/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7603" y="332656"/>
            <a:ext cx="87087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Предложения и выводы</a:t>
            </a:r>
          </a:p>
        </p:txBody>
      </p:sp>
      <p:pic>
        <p:nvPicPr>
          <p:cNvPr id="48134" name="Picture 6" descr="http://volgskroo.ucoz.ru/grafika/kp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5" y="4149080"/>
            <a:ext cx="5591203" cy="17281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 advClick="0" advTm="41195"/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187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MV Boli</vt:lpstr>
      <vt:lpstr>Times New Roman</vt:lpstr>
      <vt:lpstr>Wingdings 2</vt:lpstr>
      <vt:lpstr>Тема Office</vt:lpstr>
      <vt:lpstr>Анализ прохождения аттестации и повышения квалификации педагогами школы</vt:lpstr>
      <vt:lpstr>• целенаправленное непрерывное повышение профессионального уровня педагогических работников; • установление соответствия между качеством и оплатой труда; • управление качеством образования для создания оптимальных условий развития личности. </vt:lpstr>
      <vt:lpstr>Общее количество аттестованных педагогических и руководящих работников: </vt:lpstr>
      <vt:lpstr>Прохождение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прохождения аттестации и повышения квалификации педагогами школы</dc:title>
  <dc:creator>Владелец</dc:creator>
  <cp:lastModifiedBy>admilo</cp:lastModifiedBy>
  <cp:revision>16</cp:revision>
  <dcterms:created xsi:type="dcterms:W3CDTF">2018-05-26T01:40:37Z</dcterms:created>
  <dcterms:modified xsi:type="dcterms:W3CDTF">2018-06-05T06:41:14Z</dcterms:modified>
</cp:coreProperties>
</file>