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63" autoAdjust="0"/>
  </p:normalViewPr>
  <p:slideViewPr>
    <p:cSldViewPr>
      <p:cViewPr varScale="1">
        <p:scale>
          <a:sx n="65" d="100"/>
          <a:sy n="65" d="100"/>
        </p:scale>
        <p:origin x="13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 advClick="0" advTm="5000">
    <p:cover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64904"/>
            <a:ext cx="6584521" cy="3456384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с рабочими тетрадями «Я говорю», авторы Л.Б. </a:t>
            </a:r>
            <a:r>
              <a:rPr lang="ru-RU" dirty="0" err="1"/>
              <a:t>Баряева</a:t>
            </a:r>
            <a:r>
              <a:rPr lang="ru-RU" dirty="0"/>
              <a:t>, Е.Т. Логинова, Л.В. Лопатина как средство развития речи, навыков общения и когнитивных процессов у детей с интеллектуальными и речевыми нарушениями. 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581128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02586"/>
      </p:ext>
    </p:extLst>
  </p:cSld>
  <p:clrMapOvr>
    <a:masterClrMapping/>
  </p:clrMapOvr>
  <p:transition spd="slow" advClick="0" advTm="5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-59494"/>
            <a:ext cx="5029828" cy="691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36176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79712" y="-315416"/>
            <a:ext cx="4885812" cy="67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633496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7704" y="-554655"/>
            <a:ext cx="5389868" cy="741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336544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79712" y="0"/>
            <a:ext cx="4885812" cy="67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517312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51720" y="-539897"/>
            <a:ext cx="5379137" cy="739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300991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5736" y="116632"/>
            <a:ext cx="5029828" cy="691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019024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91680" y="-356591"/>
            <a:ext cx="5245852" cy="721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36714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91680" y="-459432"/>
            <a:ext cx="5101836" cy="701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319481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7665" y="-296170"/>
            <a:ext cx="4669788" cy="642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8147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11760" y="476672"/>
            <a:ext cx="4371025" cy="601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644855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360369" cy="462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3676023" cy="50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-18462"/>
            <a:ext cx="4067944" cy="48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778673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7704" y="-440864"/>
            <a:ext cx="5307129" cy="729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829966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79712" y="260648"/>
            <a:ext cx="4659057" cy="64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593655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51720" y="332656"/>
            <a:ext cx="4525772" cy="622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732990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51720" y="197535"/>
            <a:ext cx="4669788" cy="642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284188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51720" y="23014"/>
            <a:ext cx="4731065" cy="650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68812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51720" y="260648"/>
            <a:ext cx="4669788" cy="642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851283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23728" y="-158526"/>
            <a:ext cx="5101836" cy="701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845137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3768" y="-243408"/>
            <a:ext cx="5245852" cy="721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62073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11760" y="-261814"/>
            <a:ext cx="5163113" cy="71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86957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Применение данной методики способствует  формированию следующих базовых учебных действий (АООП 2 вариант):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1.</a:t>
            </a:r>
            <a:r>
              <a:rPr lang="ru-RU" b="1" i="1" dirty="0"/>
              <a:t>Формирование учебного поведения:</a:t>
            </a:r>
            <a:endParaRPr lang="ru-RU" dirty="0"/>
          </a:p>
          <a:p>
            <a:r>
              <a:rPr lang="ru-RU" dirty="0"/>
              <a:t>1.1.Направленность взгляда на лицо взрослого, на выполняемое задание.</a:t>
            </a:r>
          </a:p>
          <a:p>
            <a:r>
              <a:rPr lang="ru-RU" dirty="0"/>
              <a:t>2.1.Выполнение простых речевых инструкций. </a:t>
            </a:r>
          </a:p>
          <a:p>
            <a:r>
              <a:rPr lang="ru-RU" dirty="0"/>
              <a:t>3.1.Использование по назначению учебных материалов.</a:t>
            </a:r>
          </a:p>
          <a:p>
            <a:r>
              <a:rPr lang="ru-RU" dirty="0"/>
              <a:t>4.1.Выполнение простых действий с картинками (по подражанию).</a:t>
            </a:r>
          </a:p>
          <a:p>
            <a:r>
              <a:rPr lang="ru-RU" dirty="0"/>
              <a:t>5.1.Выполнение соотнесения одинаковых картинок (по образцу).</a:t>
            </a:r>
          </a:p>
          <a:p>
            <a:r>
              <a:rPr lang="ru-RU" dirty="0"/>
              <a:t>6.1.Выполнение простых действий и картинками (по образцу).</a:t>
            </a:r>
          </a:p>
          <a:p>
            <a:r>
              <a:rPr lang="ru-RU" dirty="0"/>
              <a:t>7.1.Выполнение простых действий по наглядным алгоритмам  (по образцу).</a:t>
            </a:r>
          </a:p>
          <a:p>
            <a:r>
              <a:rPr lang="ru-RU" dirty="0"/>
              <a:t>8.1.Сидение за столом в течение определенного периода времени на занятии.</a:t>
            </a:r>
          </a:p>
          <a:p>
            <a:r>
              <a:rPr lang="ru-RU" dirty="0"/>
              <a:t>9.1.Выполнение речевых инструкций на групповом занятии.</a:t>
            </a:r>
          </a:p>
          <a:p>
            <a:r>
              <a:rPr lang="ru-RU" dirty="0"/>
              <a:t>10.1.Выполнение задания в течение определенного временного промежутка на занятии.</a:t>
            </a:r>
          </a:p>
          <a:p>
            <a:r>
              <a:rPr lang="ru-RU" dirty="0"/>
              <a:t>11.1.Принятие помощи учителя на занятии.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134257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МО февраль 18\УПРАЖНЕНИЯ С ПИКТОГРАММАМИ\Пиктограммы 1\Рисунок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715" y="0"/>
            <a:ext cx="4986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54319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b="1" i="1" dirty="0"/>
              <a:t>2. Формирование умения выполнять задание в соответствии с определенными характеристиками:</a:t>
            </a:r>
            <a:endParaRPr lang="ru-RU" dirty="0"/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dirty="0"/>
              <a:t>2.1.Выполнение задания полностью (от начала до конца).</a:t>
            </a:r>
          </a:p>
          <a:p>
            <a:r>
              <a:rPr lang="ru-RU" dirty="0"/>
              <a:t>2.2.Выполнение задания в течение периода времени, обозначенного наглядно (при помощи таймера, будильника, песочных часов).</a:t>
            </a:r>
          </a:p>
          <a:p>
            <a:r>
              <a:rPr lang="ru-RU" dirty="0"/>
              <a:t>2.3.Выполнение задания с заданными качественными параметрами.</a:t>
            </a:r>
          </a:p>
          <a:p>
            <a:r>
              <a:rPr lang="ru-RU" dirty="0"/>
              <a:t>2.4.Переход от одного задания (операции, действия) к другому в соответствии с алгоритмом действия и т.д.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31095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807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/>
              <a:t>Формируемые БУД для вариант 1 АООП:</a:t>
            </a:r>
            <a:endParaRPr lang="ru-RU" dirty="0"/>
          </a:p>
          <a:p>
            <a:pPr algn="ctr"/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Личностные учебные действия</a:t>
            </a:r>
            <a:endParaRPr lang="ru-RU" dirty="0"/>
          </a:p>
          <a:p>
            <a:pPr lvl="0"/>
            <a:r>
              <a:rPr lang="ru-RU" dirty="0"/>
              <a:t>осознание себя как ученика, заинтересованного посещением школы, обучением, занятиями</a:t>
            </a:r>
          </a:p>
          <a:p>
            <a:pPr marL="0" lvl="0" indent="0">
              <a:buNone/>
            </a:pPr>
            <a:endParaRPr lang="ru-RU" dirty="0"/>
          </a:p>
          <a:p>
            <a:r>
              <a:rPr lang="ru-RU" b="1" dirty="0"/>
              <a:t>Коммуникативные учебные действия</a:t>
            </a:r>
            <a:endParaRPr lang="ru-RU" dirty="0"/>
          </a:p>
          <a:p>
            <a:pPr lvl="0"/>
            <a:r>
              <a:rPr lang="ru-RU" dirty="0"/>
              <a:t>вступать   в   контакт   и работать в   коллективе   (учитель –  ученик,   ученик   –ученик)</a:t>
            </a:r>
          </a:p>
          <a:p>
            <a:pPr lvl="0"/>
            <a:r>
              <a:rPr lang="ru-RU" dirty="0"/>
              <a:t>слушать и понимать инструкцию к учебному заданию в разных видах деятельности сотрудничать со взрослыми и сверстниками в разных социальных ситуациях</a:t>
            </a:r>
          </a:p>
          <a:p>
            <a:pPr lvl="0"/>
            <a:endParaRPr lang="ru-RU" dirty="0"/>
          </a:p>
          <a:p>
            <a:r>
              <a:rPr lang="ru-RU" b="1" dirty="0"/>
              <a:t>Регулятивные учебные действия</a:t>
            </a:r>
            <a:endParaRPr lang="ru-RU" dirty="0"/>
          </a:p>
          <a:p>
            <a:pPr lvl="0"/>
            <a:r>
              <a:rPr lang="ru-RU" dirty="0"/>
              <a:t>принимать цели и произвольно включаться в деятельность,</a:t>
            </a:r>
          </a:p>
          <a:p>
            <a:pPr lvl="0"/>
            <a:r>
              <a:rPr lang="ru-RU" dirty="0"/>
              <a:t>следовать предложенному плану и работать в общем темпе </a:t>
            </a:r>
          </a:p>
          <a:p>
            <a:pPr lvl="0"/>
            <a:r>
              <a:rPr lang="ru-RU" dirty="0"/>
              <a:t>активно участвовать в деятельности, контролировать и оценивать свои действия и соотносить свои действия и их результаты с заданными образцами,</a:t>
            </a:r>
          </a:p>
          <a:p>
            <a:pPr lvl="0"/>
            <a:r>
              <a:rPr lang="ru-RU" dirty="0"/>
              <a:t>принимать оценку деятельности, оценивать ее с учетом предложенных критериев, корректировать свою деятельность с учетом выявленных недочетов</a:t>
            </a:r>
          </a:p>
          <a:p>
            <a:pPr marL="0" lvl="0" indent="0">
              <a:buNone/>
            </a:pPr>
            <a:endParaRPr lang="ru-RU" dirty="0"/>
          </a:p>
          <a:p>
            <a:r>
              <a:rPr lang="ru-RU" b="1" dirty="0"/>
              <a:t>Познавательные учебные действия</a:t>
            </a:r>
            <a:endParaRPr lang="ru-RU" dirty="0"/>
          </a:p>
          <a:p>
            <a:pPr lvl="0"/>
            <a:r>
              <a:rPr lang="ru-RU" dirty="0"/>
              <a:t>выделять существенные, общие и отличительные свойства предметов</a:t>
            </a:r>
          </a:p>
          <a:p>
            <a:pPr lvl="0"/>
            <a:r>
              <a:rPr lang="ru-RU" dirty="0"/>
              <a:t>устанавливать </a:t>
            </a:r>
            <a:r>
              <a:rPr lang="ru-RU" dirty="0" err="1"/>
              <a:t>видо</a:t>
            </a:r>
            <a:r>
              <a:rPr lang="ru-RU" dirty="0"/>
              <a:t>-родовые отношения предметов</a:t>
            </a:r>
          </a:p>
          <a:p>
            <a:pPr lvl="0"/>
            <a:r>
              <a:rPr lang="ru-RU" dirty="0"/>
              <a:t>пользоваться знаками, символами, предметами-заместителями</a:t>
            </a:r>
          </a:p>
          <a:p>
            <a:pPr lvl="0"/>
            <a:r>
              <a:rPr lang="ru-RU" dirty="0"/>
              <a:t>наблюдать; работать с информацией (понимать изображение, текст, устное высказывание, элементарное схематическое изображение, таблицу, предъявленные на бумажных и электронных и других носителях).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632454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977417123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МО февраль 18\УПРАЖНЕНИЯ С ПИКТОГРАММАМИ\Пиктограммы 1\Рисунок (5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715" y="0"/>
            <a:ext cx="4986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958015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G:\МО февраль 18\УПРАЖНЕНИЯ С ПИКТОГРАММАМИ\Пиктограммы 1\Рисунок (7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715" y="0"/>
            <a:ext cx="4986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51163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МО февраль 18\УПРАЖНЕНИЯ С ПИКТОГРАММАМИ\Пиктограммы 1\Рисунок (1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715" y="0"/>
            <a:ext cx="4986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044614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47819" y="116632"/>
            <a:ext cx="4884421" cy="671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287776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0"/>
            <a:ext cx="4885812" cy="67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105851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67744" y="-4576"/>
            <a:ext cx="5235121" cy="686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559690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45</TotalTime>
  <Words>81</Words>
  <Application>Microsoft Office PowerPoint</Application>
  <PresentationFormat>Экран (4:3)</PresentationFormat>
  <Paragraphs>43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Tw Cen MT</vt:lpstr>
      <vt:lpstr>Паркет</vt:lpstr>
      <vt:lpstr>Работа с рабочими тетрадями «Я говорю», авторы Л.Б. Баряева, Е.Т. Логинова, Л.В. Лопатина как средство развития речи, навыков общения и когнитивных процессов у детей с интеллектуальными и речевыми нарушениями.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Рабочие тетради   «Я говорю» Упражненияс использованием пиктограмм</dc:title>
  <dc:creator>10012</dc:creator>
  <cp:lastModifiedBy>07001</cp:lastModifiedBy>
  <cp:revision>8</cp:revision>
  <dcterms:created xsi:type="dcterms:W3CDTF">2018-01-31T02:54:46Z</dcterms:created>
  <dcterms:modified xsi:type="dcterms:W3CDTF">2018-02-11T05:22:29Z</dcterms:modified>
</cp:coreProperties>
</file>