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93" r:id="rId6"/>
    <p:sldId id="296" r:id="rId7"/>
    <p:sldId id="294" r:id="rId8"/>
    <p:sldId id="297" r:id="rId9"/>
    <p:sldId id="286" r:id="rId10"/>
    <p:sldId id="291" r:id="rId11"/>
    <p:sldId id="298" r:id="rId12"/>
    <p:sldId id="287" r:id="rId13"/>
    <p:sldId id="295" r:id="rId14"/>
    <p:sldId id="299" r:id="rId15"/>
    <p:sldId id="283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A47741-03F5-4340-AA2F-70FA04B933D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5898C59-A7B0-4D03-BE65-8147B9AAD89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otsproekt-ryazan.ru/sites/default/files/articles/do-6.jpg" TargetMode="External"/><Relationship Id="rId2" Type="http://schemas.openxmlformats.org/officeDocument/2006/relationships/hyperlink" Target="http://www.garant.ru/products/ipo/prime/doc/71495630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umbs.dreamstime.com/z/teacher-helping-student-desk-233579.jpg" TargetMode="External"/><Relationship Id="rId4" Type="http://schemas.openxmlformats.org/officeDocument/2006/relationships/hyperlink" Target="https://ds02.infourok.ru/uploads/ex/090e/0003164d-50b737d3/img1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47177C-A5E2-44BF-9BBC-8A22CCA2A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723" y="1484363"/>
            <a:ext cx="987552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effectLst/>
                <a:latin typeface="Times New Roman"/>
                <a:ea typeface="Calibri"/>
              </a:rPr>
              <a:t>Профессиональные </a:t>
            </a:r>
            <a:r>
              <a:rPr lang="ru-RU" sz="4400" dirty="0">
                <a:effectLst/>
                <a:latin typeface="Times New Roman"/>
                <a:ea typeface="Times New Roman"/>
              </a:rPr>
              <a:t> компетенции </a:t>
            </a:r>
            <a:r>
              <a:rPr lang="ru-RU" sz="4400" dirty="0" err="1">
                <a:effectLst/>
                <a:latin typeface="Times New Roman"/>
                <a:ea typeface="Times New Roman"/>
              </a:rPr>
              <a:t>тьютора</a:t>
            </a:r>
            <a:r>
              <a:rPr lang="ru-RU" sz="4400" dirty="0">
                <a:effectLst/>
                <a:latin typeface="Times New Roman"/>
                <a:ea typeface="Times New Roman"/>
              </a:rPr>
              <a:t>, в соответствие с </a:t>
            </a:r>
            <a:r>
              <a:rPr lang="ru-RU" sz="4400" dirty="0" err="1">
                <a:effectLst/>
                <a:latin typeface="Times New Roman"/>
                <a:ea typeface="Times New Roman"/>
              </a:rPr>
              <a:t>профстандартом</a:t>
            </a:r>
            <a:r>
              <a:rPr lang="ru-RU" sz="4400" dirty="0">
                <a:effectLst/>
                <a:latin typeface="Times New Roman"/>
                <a:ea typeface="Times New Roman"/>
              </a:rPr>
              <a:t> «Специалист </a:t>
            </a:r>
            <a:r>
              <a:rPr lang="ru-RU" sz="4400" dirty="0" smtClean="0">
                <a:effectLst/>
                <a:latin typeface="Times New Roman"/>
                <a:ea typeface="Times New Roman"/>
              </a:rPr>
              <a:t>в области воспитания»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A77925-F6CC-4F90-8A6C-C3CAFCB31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978" y="4391781"/>
            <a:ext cx="6503772" cy="1267614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Нохрина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 – тьютор КГКОУ ШИ 11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Проектирование открытой, вариативной образовательной среды образовательной организации</a:t>
            </a:r>
            <a:r>
              <a:rPr lang="ru-RU" sz="3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107607"/>
              </p:ext>
            </p:extLst>
          </p:nvPr>
        </p:nvGraphicFramePr>
        <p:xfrm>
          <a:off x="1741530" y="1161535"/>
          <a:ext cx="9996488" cy="2650998"/>
        </p:xfrm>
        <a:graphic>
          <a:graphicData uri="http://schemas.openxmlformats.org/drawingml/2006/table">
            <a:tbl>
              <a:tblPr firstRow="1" firstCol="1" bandRow="1"/>
              <a:tblGrid>
                <a:gridCol w="9996488"/>
              </a:tblGrid>
              <a:tr h="15505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 доступности образовательных ресурсов для освоения обучающимися индивидуальных образовательных маршрутов, учебных планов, проектов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Проектирование адаптированной образовательной среды для обучающихся с ОВЗ и инвалидностью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6" name="Picture 4" descr="http://www.autismschool.by/assets/images/lesha/le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40" y="3694669"/>
            <a:ext cx="4437609" cy="2969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Проектирование открытой, вариативной образовательной среды образовательной организации</a:t>
            </a:r>
            <a:r>
              <a:rPr lang="ru-RU" sz="3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822086"/>
              </p:ext>
            </p:extLst>
          </p:nvPr>
        </p:nvGraphicFramePr>
        <p:xfrm>
          <a:off x="1741530" y="1161535"/>
          <a:ext cx="9996488" cy="3001518"/>
        </p:xfrm>
        <a:graphic>
          <a:graphicData uri="http://schemas.openxmlformats.org/drawingml/2006/table">
            <a:tbl>
              <a:tblPr firstRow="1" firstCol="1" bandRow="1"/>
              <a:tblGrid>
                <a:gridCol w="9996488"/>
              </a:tblGrid>
              <a:tr h="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Координация взаимодействия субъектов образования с целью обеспечения доступа обучающихся к образовательным ресурсам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Выявлять и систематизировать образовательные ресурсы внутри и вне образовательной организации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Оценивать потенциал образовательной среды для проектирования и реализации индивидуальных образовательных маршрутов, учебных планов, проектов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http://kazved.ru/uploadimg/121086_20790_5-%D0%98%D0%BD%D0%BA%D0%BB%D1%8E%D0%B7%D0%B8%D0%B2-5---%D0%B1%D0%B8%D0%B1%D0%B8%D1%88%D0%B5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76" y="4031082"/>
            <a:ext cx="4795022" cy="282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074" y="1410729"/>
            <a:ext cx="999744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Организационно-методическое обеспечение реализации обучающимися, включая обучающихся с ОВЗ и инвалидностью, индивидуальных образовательных маршрутов, проектов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static.talaka.org/uploads/image/d3/1e/ae259c090e8642fe593ec415fe9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10" y="3262183"/>
            <a:ext cx="4898004" cy="345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Разработка и подбор методических средств для разработки и реализации обучающимся индивидуальных образовательных маршрутов, учебных планов, проектов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7455"/>
              </p:ext>
            </p:extLst>
          </p:nvPr>
        </p:nvGraphicFramePr>
        <p:xfrm>
          <a:off x="1828028" y="1632626"/>
          <a:ext cx="9996488" cy="3118360"/>
        </p:xfrm>
        <a:graphic>
          <a:graphicData uri="http://schemas.openxmlformats.org/drawingml/2006/table">
            <a:tbl>
              <a:tblPr firstRow="1" firstCol="1" bandRow="1"/>
              <a:tblGrid>
                <a:gridCol w="9996488"/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и подбор методических средств для формирования открытой, вариативной, избыточной образовательной среды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и подбор методических средств (визуальной поддержки, альтернативной коммуникации) для формирования адаптированной образовательной среды для обучающихся с ОВЗ и инвалидностью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Методическое обеспечение взаимодействия субъектов образования в целях индивидуализации образовательного процесса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Подбор и разработка методических средств для анализа результатов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тьюторского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сопровождения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s://static.talaka.org/uploads/image/d3/1e/ae259c090e8642fe593ec415fe9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4418031"/>
            <a:ext cx="3258065" cy="229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52" y="4717086"/>
            <a:ext cx="2910832" cy="205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Разработка и подбор методических средств для разработки и реализации обучающимся индивидуальных образовательных маршрутов, учебных планов, проектов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657066"/>
              </p:ext>
            </p:extLst>
          </p:nvPr>
        </p:nvGraphicFramePr>
        <p:xfrm>
          <a:off x="1828028" y="1632626"/>
          <a:ext cx="9996488" cy="3439033"/>
        </p:xfrm>
        <a:graphic>
          <a:graphicData uri="http://schemas.openxmlformats.org/drawingml/2006/table">
            <a:tbl>
              <a:tblPr firstRow="1" firstCol="1" bandRow="1"/>
              <a:tblGrid>
                <a:gridCol w="9996488"/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Осуществлять поиск источников информации, инновационного опыта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тьюторского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сопровождения в образовании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Анализировать методическую литературу и осуществлять отбор актуальных методических материалов для деятельности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тьютора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Осуществлять подбор методических средств для педагогической поддержки обучающихся в освоении ими индивидуальных учебных планов и адаптированных образовательных программ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Разрабатывать методические материалы, необходимые для организации познавательной, творческой, игровой деятельности обучающихся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Анализировать эффективность используемых методических средств педагогической поддержки обучающихся в разработке и реализации ими индивидуальных образовательных маршрутов, проектов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4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41297-5176-434E-8F55-B355DA08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индивидуальная работа </a:t>
            </a:r>
          </a:p>
        </p:txBody>
      </p:sp>
      <p:pic>
        <p:nvPicPr>
          <p:cNvPr id="6" name="Объект 5" descr="Изображение выглядит как стол, человек, сидит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3169E91-1F65-41C6-8EE3-D9429F42F3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229785"/>
            <a:ext cx="4876800" cy="3252504"/>
          </a:xfrm>
        </p:spPr>
      </p:pic>
      <p:pic>
        <p:nvPicPr>
          <p:cNvPr id="8" name="Объект 7" descr="Изображение выглядит как сидит, стол, люди, ноутбу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989EF46F-D978-43DE-9D2D-446D61057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34213" y="2231017"/>
            <a:ext cx="4876800" cy="3250041"/>
          </a:xfrm>
        </p:spPr>
      </p:pic>
    </p:spTree>
    <p:extLst>
      <p:ext uri="{BB962C8B-B14F-4D97-AF65-F5344CB8AC3E}">
        <p14:creationId xmlns:p14="http://schemas.microsoft.com/office/powerpoint/2010/main" val="8787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EEC8C36-0F13-41E3-8449-51E2CDA70AFA}"/>
              </a:ext>
            </a:extLst>
          </p:cNvPr>
          <p:cNvSpPr/>
          <p:nvPr/>
        </p:nvSpPr>
        <p:spPr>
          <a:xfrm>
            <a:off x="1305444" y="101705"/>
            <a:ext cx="10635176" cy="756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Профессиональный стандарт «Специалист в области воспитания»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://www.garant.ru/products/ipo/prime/doc/71495630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Черемных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М.П. Организационно-управленческие условия введения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сопровождения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предпрофильном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профильном обучении – Ижевск, 2006.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С.Л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Братченко«Работа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самопониманию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Ю.В. Громыко. Образовательная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компетенция;</a:t>
            </a: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Волошина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Е.А.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Тьюторство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поиск гуманитарной технологии в рамках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педагогического\</a:t>
            </a: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sotsproekt-ryazan.ru/sites/default/files/articles/do-6.jpg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ds02.infourok.ru/uploads/ex/090e/0003164d-50b737d3/img10.jpg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thumbs.dreamstime.com/z/teacher-helping-student-desk-233579.jpg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FFE3678-0594-4B69-B724-BB1C6306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4" y="534573"/>
            <a:ext cx="10712116" cy="7315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8208F31-90B0-4458-844A-21CFF5F6F44A}"/>
              </a:ext>
            </a:extLst>
          </p:cNvPr>
          <p:cNvSpPr/>
          <p:nvPr/>
        </p:nvSpPr>
        <p:spPr>
          <a:xfrm>
            <a:off x="1717589" y="1016205"/>
            <a:ext cx="99445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10 января 2017 г. № 10н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профессионального стандарта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3600" dirty="0" smtClean="0">
                <a:solidFill>
                  <a:srgbClr val="000000"/>
                </a:solidFill>
                <a:latin typeface="Arial"/>
              </a:rPr>
              <a:t>»</a:t>
            </a:r>
            <a:r>
              <a:rPr lang="ru-RU" sz="36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Arial"/>
              </a:rPr>
            </a:br>
            <a:r>
              <a:rPr lang="ru-RU" sz="36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Arial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ou-dpo-ncot.ru/wp-content/uploads/2017/06/profstand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70" y="3837190"/>
            <a:ext cx="7331763" cy="2443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72" y="4695568"/>
            <a:ext cx="2933828" cy="204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образованию и обучению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или среднее профессиональное образование в рамках укрупненных групп направлений подготовки высшего образования и специальностей среднего профессионального образования «Образование и педагогические науки» либо Высшее образование или среднее профессиональное образование и дополнительное профессиональное образование по направлению профессиональной деятельности в организации, осуществляющей образовательную деятельность, в том числе с получением его после трудоустройства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4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Педагогическое сопровождение реализации обучающимися, включая обучающихся с ограниченными возможностями здоровья (ОВЗ) и инвалидностью, индивидуальных образовательных маршрутов, проектов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ds02.infourok.ru/uploads/ex/090e/0003164d-50b737d3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32" y="3175490"/>
            <a:ext cx="4542224" cy="3406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84" y="4667936"/>
            <a:ext cx="29321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индивидуальных особенностей, интересов, способностей, проблем, затруднений обучающихся в процессе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fontAlgn="t">
              <a:lnSpc>
                <a:spcPct val="115000"/>
              </a:lnSpc>
              <a:spcBef>
                <a:spcPts val="0"/>
              </a:spcBef>
              <a:buClrTx/>
              <a:buSzPts val="2400"/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участия обучающихся в разработке индивидуальных образовательных маршрутов, учебных планов, проектов</a:t>
            </a:r>
            <a:endParaRPr lang="ru-RU" sz="2800" dirty="0">
              <a:latin typeface="Arial"/>
            </a:endParaRPr>
          </a:p>
          <a:p>
            <a:pPr marL="347472" indent="-347472" fontAlgn="t">
              <a:lnSpc>
                <a:spcPct val="115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Педагогическое сопровождение обучающихся в реализации индивидуальных образовательных маршрутов, учебных планов, проектов</a:t>
            </a:r>
            <a:endParaRPr lang="ru-RU" sz="2000" dirty="0">
              <a:latin typeface="Arial"/>
            </a:endParaRPr>
          </a:p>
          <a:p>
            <a:pPr marL="347472" indent="-347472" fontAlgn="t">
              <a:lnSpc>
                <a:spcPct val="115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Подбор и адаптация педагогических средств индивидуализации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образовательного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endParaRPr lang="ru-RU" sz="2000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9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7" y="4717363"/>
            <a:ext cx="29321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индивидуальных особенностей, интересов, способностей, проблем, затруднений обучающихся в процессе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fontAlgn="t">
              <a:lnSpc>
                <a:spcPct val="115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Педагогическая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поддержка рефлексии обучающимися результатов реализации индивидуальных образовательных маршрутов, учебных планов, проектов</a:t>
            </a:r>
            <a:endParaRPr lang="ru-RU" sz="2000" dirty="0">
              <a:latin typeface="Arial"/>
            </a:endParaRPr>
          </a:p>
          <a:p>
            <a:pPr marL="347472" indent="-347472" fontAlgn="t">
              <a:lnSpc>
                <a:spcPct val="115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участия родителей (законных представителей) обучающихся в разработке и реализации индивидуальных образовательных маршрутов, учебных планов, проектов</a:t>
            </a:r>
            <a:endParaRPr lang="ru-RU" sz="2000" dirty="0">
              <a:latin typeface="Arial"/>
            </a:endParaRPr>
          </a:p>
          <a:p>
            <a:pPr marL="347472" indent="-347472" fontAlgn="t">
              <a:lnSpc>
                <a:spcPct val="115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Участие в реализации адаптивных образовательных программ обучающихся с ОВЗ и инвалидностью</a:t>
            </a:r>
            <a:endParaRPr lang="ru-RU" sz="2000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2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индивидуальных особенностей, интересов, способностей, проблем, затруднений обучающихся в процессе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fontAlgn="t">
              <a:lnSpc>
                <a:spcPct val="115000"/>
              </a:lnSpc>
              <a:spcBef>
                <a:spcPts val="0"/>
              </a:spcBef>
              <a:buClrTx/>
              <a:buSzPts val="2400"/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Применять методы педагогической диагностики для выявления индивидуальных особенностей, интересов, способностей, проблем обучающихся</a:t>
            </a:r>
            <a:endParaRPr lang="ru-RU" dirty="0">
              <a:latin typeface="Arial"/>
            </a:endParaRPr>
          </a:p>
          <a:p>
            <a:pPr marL="347472" indent="-347472" fontAlgn="t">
              <a:lnSpc>
                <a:spcPct val="115000"/>
              </a:lnSpc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Осуществлять педагогическую поддержку обучающихся в проявлении ими образовательных потребностей, интересов</a:t>
            </a:r>
            <a:endParaRPr lang="ru-RU" sz="2400" dirty="0">
              <a:latin typeface="Arial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65" y="4606153"/>
            <a:ext cx="29321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98" y="4655579"/>
            <a:ext cx="29321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индивидуальных особенностей, интересов, способностей, проблем, затруднений обучающихся в процессе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fontAlgn="t">
              <a:lnSpc>
                <a:spcPct val="115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Оказывать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помощь обучающимся в оформлении ими индивидуального образовательного запроса</a:t>
            </a:r>
            <a:endParaRPr lang="ru-RU" sz="2000" dirty="0">
              <a:latin typeface="Arial"/>
            </a:endParaRPr>
          </a:p>
          <a:p>
            <a:pPr marL="347472" indent="-347472" fontAlgn="t">
              <a:lnSpc>
                <a:spcPct val="115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Проводить работу по выявлению и оформлению индивидуальных образовательных запросов обучающихся с ОВЗ и инвалидностью с учетом особенностей психофизического развития, индивидуальных возможностей и состояния здоровья таких обучающихся</a:t>
            </a:r>
            <a:endParaRPr lang="ru-RU" sz="2000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4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humbs.dreamstime.com/z/teacher-helping-student-desk-2335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b="14606"/>
          <a:stretch/>
        </p:blipFill>
        <p:spPr bwMode="auto">
          <a:xfrm>
            <a:off x="7092778" y="3793431"/>
            <a:ext cx="4629749" cy="30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образовательной среды для реализации обучающимися, включая обучающихся с ОВЗ и инвалидностью, индивидуальных образовательных маршрутов, проектов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</TotalTime>
  <Words>620</Words>
  <Application>Microsoft Office PowerPoint</Application>
  <PresentationFormat>Произвольный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Профессиональные  компетенции тьютора, в соответствие с профстандартом «Специалист в области воспитания»</vt:lpstr>
      <vt:lpstr> </vt:lpstr>
      <vt:lpstr>Требования к образованию и обучению</vt:lpstr>
      <vt:lpstr>Трудовая функция </vt:lpstr>
      <vt:lpstr>Выявление индивидуальных особенностей, интересов, способностей, проблем, затруднений обучающихся в процессе образования</vt:lpstr>
      <vt:lpstr>Выявление индивидуальных особенностей, интересов, способностей, проблем, затруднений обучающихся в процессе образования</vt:lpstr>
      <vt:lpstr>Выявление индивидуальных особенностей, интересов, способностей, проблем, затруднений обучающихся в процессе образования</vt:lpstr>
      <vt:lpstr>Выявление индивидуальных особенностей, интересов, способностей, проблем, затруднений обучающихся в процессе образования</vt:lpstr>
      <vt:lpstr>Трудовая функция </vt:lpstr>
      <vt:lpstr>Проектирование открытой, вариативной образовательной среды образовательной организации </vt:lpstr>
      <vt:lpstr>Проектирование открытой, вариативной образовательной среды образовательной организации </vt:lpstr>
      <vt:lpstr>Трудовая функция </vt:lpstr>
      <vt:lpstr>Разработка и подбор методических средств для разработки и реализации обучающимся индивидуальных образовательных маршрутов, учебных планов, проектов</vt:lpstr>
      <vt:lpstr>Разработка и подбор методических средств для разработки и реализации обучающимся индивидуальных образовательных маршрутов, учебных планов, проектов</vt:lpstr>
      <vt:lpstr>Тьюторская индивидуальная работа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08003</dc:creator>
  <cp:lastModifiedBy>1</cp:lastModifiedBy>
  <cp:revision>40</cp:revision>
  <dcterms:created xsi:type="dcterms:W3CDTF">2017-12-21T00:50:47Z</dcterms:created>
  <dcterms:modified xsi:type="dcterms:W3CDTF">2018-01-31T00:14:02Z</dcterms:modified>
</cp:coreProperties>
</file>