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307" r:id="rId10"/>
    <p:sldId id="265" r:id="rId11"/>
    <p:sldId id="277" r:id="rId12"/>
    <p:sldId id="278" r:id="rId13"/>
    <p:sldId id="279" r:id="rId14"/>
    <p:sldId id="280" r:id="rId15"/>
    <p:sldId id="282" r:id="rId16"/>
    <p:sldId id="283" r:id="rId17"/>
    <p:sldId id="297" r:id="rId18"/>
    <p:sldId id="306" r:id="rId19"/>
    <p:sldId id="298" r:id="rId20"/>
    <p:sldId id="299" r:id="rId21"/>
    <p:sldId id="300" r:id="rId22"/>
    <p:sldId id="301" r:id="rId23"/>
    <p:sldId id="302" r:id="rId24"/>
    <p:sldId id="309" r:id="rId25"/>
    <p:sldId id="281" r:id="rId26"/>
    <p:sldId id="303" r:id="rId27"/>
    <p:sldId id="284" r:id="rId28"/>
    <p:sldId id="308" r:id="rId29"/>
    <p:sldId id="266" r:id="rId30"/>
    <p:sldId id="294" r:id="rId31"/>
    <p:sldId id="267" r:id="rId32"/>
    <p:sldId id="289" r:id="rId33"/>
    <p:sldId id="291" r:id="rId34"/>
    <p:sldId id="292" r:id="rId35"/>
    <p:sldId id="27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959" autoAdjust="0"/>
  </p:normalViewPr>
  <p:slideViewPr>
    <p:cSldViewPr snapToGrid="0">
      <p:cViewPr varScale="1">
        <p:scale>
          <a:sx n="65" d="100"/>
          <a:sy n="65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B469-1C4A-4425-B17E-EE030EF7F2C0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B71EC-08CB-4EB2-A30B-4D186FD69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7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71EC-08CB-4EB2-A30B-4D186FD698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7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71EC-08CB-4EB2-A30B-4D186FD698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6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71EC-08CB-4EB2-A30B-4D186FD698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71EC-08CB-4EB2-A30B-4D186FD698A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2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71EC-08CB-4EB2-A30B-4D186FD698A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6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71EC-08CB-4EB2-A30B-4D186FD698A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71EC-08CB-4EB2-A30B-4D186FD698A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3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71EC-08CB-4EB2-A30B-4D186FD698A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0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6518"/>
            <a:ext cx="8596668" cy="2796988"/>
          </a:xfrm>
        </p:spPr>
        <p:txBody>
          <a:bodyPr/>
          <a:lstStyle/>
          <a:p>
            <a:r>
              <a:rPr lang="ru-RU" dirty="0"/>
              <a:t>                  КГКОУ ШИ 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47864"/>
            <a:ext cx="8596668" cy="4893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«Учет сохранных сторон памяти, обучающихся с интеллектуальной недостаточностью с целью успешного обучения трудовым умениям и навыкам на уроках столярного дела»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chemeClr val="accent5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chemeClr val="accent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5650993" y="5145181"/>
            <a:ext cx="3456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Admin\Desktop\ФОТО ХОНОР\IMG_20171229_09474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6424" y="3173506"/>
            <a:ext cx="3210999" cy="2816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0993" y="3346704"/>
            <a:ext cx="37062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трудового обучения</a:t>
            </a:r>
          </a:p>
          <a:p>
            <a:r>
              <a:rPr lang="ru-RU" dirty="0"/>
              <a:t>По профилю Столярное дело</a:t>
            </a:r>
          </a:p>
          <a:p>
            <a:endParaRPr lang="ru-RU" dirty="0"/>
          </a:p>
          <a:p>
            <a:r>
              <a:rPr lang="ru-RU" sz="2800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Балезин</a:t>
            </a:r>
            <a:r>
              <a:rPr lang="ru-RU" sz="2800" dirty="0">
                <a:solidFill>
                  <a:srgbClr val="002060"/>
                </a:solidFill>
                <a:latin typeface="Lucida Console" panose="020B0609040504020204" pitchFamily="49" charset="0"/>
              </a:rPr>
              <a:t> Н.В.</a:t>
            </a:r>
          </a:p>
          <a:p>
            <a:endParaRPr lang="ru-RU" sz="2800" dirty="0">
              <a:latin typeface="Lucida Console" panose="020B0609040504020204" pitchFamily="49" charset="0"/>
            </a:endParaRPr>
          </a:p>
          <a:p>
            <a:r>
              <a:rPr lang="ru-RU" dirty="0">
                <a:latin typeface="Lucida Console" panose="020B0609040504020204" pitchFamily="49" charset="0"/>
              </a:rPr>
              <a:t>Ванино 2018г.</a:t>
            </a:r>
          </a:p>
          <a:p>
            <a:endParaRPr lang="ru-RU" dirty="0">
              <a:latin typeface="Lucida Console" panose="020B0609040504020204" pitchFamily="49" charset="0"/>
            </a:endParaRPr>
          </a:p>
          <a:p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1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22259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</a:rPr>
              <a:t>Что я делаю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2700" b="1" u="sng" dirty="0">
                <a:solidFill>
                  <a:schemeClr val="tx1"/>
                </a:solidFill>
              </a:rPr>
              <a:t>1.На любую информацию должны быть практические действия- </a:t>
            </a:r>
            <a:r>
              <a:rPr lang="ru-RU" sz="2700" b="1" dirty="0">
                <a:solidFill>
                  <a:schemeClr val="tx1"/>
                </a:solidFill>
              </a:rPr>
              <a:t>подключается двигательная память. Действия выполненные 1раз не воспринимаются, а 5-6 информация сама всплывает.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2.Чаще всего приходиться брать в свою руку, руку с инструментом обучающегося и выполнять несколько раз практическую операцию, пока она не освоится. Далее обучающийся работает самостоятельно. </a:t>
            </a:r>
            <a:r>
              <a:rPr lang="ru-RU" sz="2700" b="1" u="sng" dirty="0">
                <a:solidFill>
                  <a:schemeClr val="tx1"/>
                </a:solidFill>
              </a:rPr>
              <a:t>Работает тактильная память </a:t>
            </a:r>
            <a:r>
              <a:rPr lang="ru-RU" sz="2700" b="1" dirty="0">
                <a:solidFill>
                  <a:schemeClr val="tx1"/>
                </a:solidFill>
              </a:rPr>
              <a:t>и знание выполнение приемов рабочей операции.</a:t>
            </a:r>
            <a:br>
              <a:rPr lang="ru-RU" sz="2700" b="1" dirty="0">
                <a:solidFill>
                  <a:schemeClr val="tx1"/>
                </a:solidFill>
              </a:rPr>
            </a:br>
            <a:br>
              <a:rPr lang="ru-RU" sz="2700" b="1" dirty="0">
                <a:solidFill>
                  <a:schemeClr val="tx1"/>
                </a:solidFill>
              </a:rPr>
            </a:br>
            <a:endParaRPr lang="ru-RU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4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88" y="368775"/>
            <a:ext cx="7603788" cy="57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4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042" y="972767"/>
            <a:ext cx="84241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3.Не надо забывать, что при деятельности обучающего по образцу включается память кратковременная с опорой на механическую память поэтому необходимо повторять завтра, через месяц, полгода, подумать куда этот эпизод включить, чтобы повторение изученного обязательно состоялось</a:t>
            </a:r>
            <a:r>
              <a:rPr lang="ru-RU" sz="3200" u="sng" dirty="0"/>
              <a:t>. Практические уроки я ставлю во главу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68245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9" y="447472"/>
            <a:ext cx="7444902" cy="55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749" y="466928"/>
            <a:ext cx="875489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/>
              <a:t>4.Создать условия для понимания </a:t>
            </a:r>
            <a:r>
              <a:rPr lang="ru-RU" sz="3000" dirty="0"/>
              <a:t>в помощь мне для этого слайды, презентации, видео картинки, рисовать задачу. (сейчас есть возможность пользоваться в полном объёме ИКТ)</a:t>
            </a:r>
          </a:p>
          <a:p>
            <a:endParaRPr lang="ru-RU" sz="3000" dirty="0"/>
          </a:p>
          <a:p>
            <a:r>
              <a:rPr lang="ru-RU" sz="3000" dirty="0"/>
              <a:t>5.Помнить, легче воспринимается информация, если она идет краткими блоками. Напоминание в виде схем, рисунков, плакатов, пособия при актуализации знаний, закреплении материала, </a:t>
            </a:r>
            <a:r>
              <a:rPr lang="ru-RU" sz="3000" u="sng" dirty="0"/>
              <a:t>не говорить за ученика, а учить применять подсказки.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9570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115" y="389107"/>
            <a:ext cx="85408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Приемы, которые использую при развитии различных видов памяти.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301" y="1866435"/>
            <a:ext cx="79572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Ассоциативный ряд. </a:t>
            </a:r>
            <a:r>
              <a:rPr lang="ru-RU" sz="2400" b="1" dirty="0"/>
              <a:t>Попросите обучающихся вспомнить и назвать ассоциации, которые вызывает у них данная тема, новое слово. Это могут быть понятия, идеи, образы, воспоминания, чувства, эмоции.</a:t>
            </a:r>
          </a:p>
          <a:p>
            <a:r>
              <a:rPr lang="ru-RU" sz="2400" b="1" u="sng" dirty="0"/>
              <a:t>Мизансцены</a:t>
            </a:r>
            <a:r>
              <a:rPr lang="ru-RU" sz="2400" b="1" dirty="0"/>
              <a:t> — довольно эффективный прием, с помощью которого легко не только актуализировать знания, но и создать комфортную психологическую обстановку.</a:t>
            </a:r>
          </a:p>
          <a:p>
            <a:r>
              <a:rPr lang="ru-RU" sz="2400" b="1" u="sng" dirty="0"/>
              <a:t>Учимся составлять схемы </a:t>
            </a:r>
            <a:r>
              <a:rPr lang="ru-RU" sz="2400" b="1" dirty="0"/>
              <a:t>при повторении алгоритма практических работ при повторении материала.</a:t>
            </a:r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447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302" y="175097"/>
            <a:ext cx="8501974" cy="120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Важным в работе является дидактическое содержание помогает включению различных анализаторов памяти. Особенно внимательно следует отнестись к выбору дидактического материала.</a:t>
            </a:r>
          </a:p>
          <a:p>
            <a:r>
              <a:rPr lang="ru-RU" sz="2800" b="1" dirty="0"/>
              <a:t>•	Почти каждый урок начинаю с загадок о   столярных инструментах, о труде.</a:t>
            </a:r>
          </a:p>
          <a:p>
            <a:r>
              <a:rPr lang="ru-RU" sz="2800" b="1" dirty="0"/>
              <a:t>•	Кроссворды разной сложности.</a:t>
            </a:r>
          </a:p>
          <a:p>
            <a:r>
              <a:rPr lang="ru-RU" sz="2800" b="1" dirty="0"/>
              <a:t>•	Тестовые задания </a:t>
            </a:r>
            <a:r>
              <a:rPr lang="ru-RU" sz="2800" b="1" dirty="0" err="1"/>
              <a:t>разноуровнего</a:t>
            </a:r>
            <a:r>
              <a:rPr lang="ru-RU" sz="2800" b="1" dirty="0"/>
              <a:t> характера.</a:t>
            </a:r>
          </a:p>
          <a:p>
            <a:r>
              <a:rPr lang="ru-RU" sz="2800" b="1" dirty="0"/>
              <a:t>•	Технологические карты </a:t>
            </a:r>
            <a:r>
              <a:rPr lang="ru-RU" sz="2800" b="1" dirty="0" err="1"/>
              <a:t>разноуровнего</a:t>
            </a:r>
            <a:r>
              <a:rPr lang="ru-RU" sz="2800" b="1" dirty="0"/>
              <a:t> характера.</a:t>
            </a:r>
          </a:p>
          <a:p>
            <a:r>
              <a:rPr lang="ru-RU" sz="2800" b="1" dirty="0"/>
              <a:t>•	Словарный аукцион по предмету, конкретно по теме помогает при закреплении нового материала.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/>
          </a:p>
          <a:p>
            <a:pPr marL="457200" indent="-457200">
              <a:buAutoNum type="arabicPeriod"/>
            </a:pPr>
            <a:endParaRPr lang="ru-RU" sz="2800" b="1" dirty="0"/>
          </a:p>
          <a:p>
            <a:pPr marL="457200" indent="-457200">
              <a:buAutoNum type="arabicPeriod"/>
            </a:pPr>
            <a:endParaRPr lang="ru-RU" sz="2400" b="1" dirty="0"/>
          </a:p>
          <a:p>
            <a:r>
              <a:rPr lang="ru-RU" sz="2400" b="1" dirty="0"/>
              <a:t>	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0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28" y="201168"/>
            <a:ext cx="8193024" cy="768096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Загадки о столярных инструментах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" y="1170432"/>
            <a:ext cx="9017970" cy="5175504"/>
          </a:xfrm>
        </p:spPr>
        <p:txBody>
          <a:bodyPr>
            <a:normAutofit/>
          </a:bodyPr>
          <a:lstStyle/>
          <a:p>
            <a:r>
              <a:rPr lang="ru-RU" sz="2400" dirty="0"/>
              <a:t>Все пробует на зуб: И сосну, и клен, и дуб.--- </a:t>
            </a:r>
            <a:r>
              <a:rPr lang="ru-RU" sz="2400" dirty="0">
                <a:solidFill>
                  <a:srgbClr val="7030A0"/>
                </a:solidFill>
              </a:rPr>
              <a:t>пила</a:t>
            </a:r>
          </a:p>
          <a:p>
            <a:r>
              <a:rPr lang="ru-RU" sz="2400" dirty="0"/>
              <a:t>Доску грызла и кусала, На пол крошек набросала, Но не съела ни куска, — Знать, невкусная доска.--- </a:t>
            </a:r>
            <a:r>
              <a:rPr lang="ru-RU" sz="2400" dirty="0">
                <a:solidFill>
                  <a:srgbClr val="7030A0"/>
                </a:solidFill>
              </a:rPr>
              <a:t>пила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 них тяжелый труд — Все время что-то жмут</a:t>
            </a:r>
            <a:r>
              <a:rPr lang="ru-RU" sz="2400" dirty="0"/>
              <a:t>.--- </a:t>
            </a:r>
            <a:r>
              <a:rPr lang="ru-RU" sz="2400" dirty="0">
                <a:solidFill>
                  <a:srgbClr val="7030A0"/>
                </a:solidFill>
              </a:rPr>
              <a:t>тиски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 конька у горбунка Деревянные бока. У него из-под копыт Стружка белая бежит.--- </a:t>
            </a:r>
            <a:r>
              <a:rPr lang="ru-RU" sz="2400" dirty="0">
                <a:solidFill>
                  <a:srgbClr val="7030A0"/>
                </a:solidFill>
              </a:rPr>
              <a:t>рубанок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Сожмем мы гвоздь клешней своей: Р-раз, - и никаких гвоздей! Цепкий рак на тех сердит, Кто зазря в доске сидит.--- </a:t>
            </a:r>
            <a:r>
              <a:rPr lang="ru-RU" sz="2400" dirty="0">
                <a:solidFill>
                  <a:srgbClr val="7030A0"/>
                </a:solidFill>
              </a:rPr>
              <a:t>клещи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Этот каменный круг — Инструментам лучший друг: Взвихрит искры над собою, Острым сделает тупое.--- </a:t>
            </a:r>
            <a:r>
              <a:rPr lang="ru-RU" sz="2400" dirty="0">
                <a:solidFill>
                  <a:srgbClr val="7030A0"/>
                </a:solidFill>
              </a:rPr>
              <a:t>точило</a:t>
            </a:r>
          </a:p>
          <a:p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0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rhivurokov.ru/multiurok/html/2017/03/21/s_58d0f1f1ead03/img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262">
            <a:off x="4707391" y="618315"/>
            <a:ext cx="3663946" cy="249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yslide.ru/documents_2/d5bf627b4e3258e808411da7e8b4a794/img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20" y="0"/>
            <a:ext cx="4280853" cy="335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rhivurokov.ru/multiurok/html/2017/03/21/s_58d0f1f1ead03/img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2710">
            <a:off x="1202582" y="3905214"/>
            <a:ext cx="3934407" cy="309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4.infourok.ru/uploads/ex/02c0/0004d137-19b24ab7/640/img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06580">
            <a:off x="5486223" y="2962443"/>
            <a:ext cx="4554816" cy="3080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15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ea1/00042d50-bbf173b2/1/hello_html_m5d4d14e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49" y="1"/>
            <a:ext cx="850197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96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0" y="758757"/>
            <a:ext cx="8596668" cy="465592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     Развитие всех психических процессов у детей с легкой умственной отсталостью (интеллектуальными нарушениями) отличается качественным своеобразием. Относительно сохранной у обучающихся с умственной отсталостью (интеллектуальными нарушениями) оказывается чувственная ступень познания — ощущение и восприятие. Но и в этих познавательных процессах сказывается неточность и слабость дифференцировки зрительных, слуховых, кинестетических, тактильных, обонятельных и вкусовых ощущений приводят к затруднению адекватности ориентировки детей с умственной отсталостью в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3835487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Кроссворды разной сложности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619" y="1690720"/>
            <a:ext cx="6908573" cy="48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134e/0006f11d-b602e531/1/img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46304"/>
            <a:ext cx="8211312" cy="6473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805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elinny.ucoz.ru/_pu/0/720096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17" y="-233464"/>
            <a:ext cx="8482519" cy="7091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42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1168"/>
            <a:ext cx="8596668" cy="17292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Тестовые задания </a:t>
            </a:r>
            <a:r>
              <a:rPr lang="ru-RU" sz="3200" dirty="0" err="1">
                <a:solidFill>
                  <a:srgbClr val="7030A0"/>
                </a:solidFill>
              </a:rPr>
              <a:t>разноуровнего</a:t>
            </a:r>
            <a:r>
              <a:rPr lang="ru-RU" sz="3200" dirty="0">
                <a:solidFill>
                  <a:srgbClr val="7030A0"/>
                </a:solidFill>
              </a:rPr>
              <a:t> характера</a:t>
            </a:r>
          </a:p>
        </p:txBody>
      </p:sp>
      <p:pic>
        <p:nvPicPr>
          <p:cNvPr id="4" name="Объект 3" descr="https://ds03.infourok.ru/uploads/ex/0a45/0002c964-4dacc6b3/hello_html_m58fc7388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296" y="896112"/>
            <a:ext cx="7059168" cy="5961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86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77" y="0"/>
            <a:ext cx="4047871" cy="639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848" y="0"/>
            <a:ext cx="4242816" cy="65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03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a45/0002c964-4dacc6b3/hello_html_782a8c8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39" y="1206229"/>
            <a:ext cx="9066178" cy="3326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738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79" y="0"/>
            <a:ext cx="4262565" cy="67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744" y="0"/>
            <a:ext cx="4443984" cy="68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97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08952" y="194554"/>
            <a:ext cx="8560341" cy="645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Ф.И. уч-ся _____________________ класс № _____</a:t>
            </a:r>
          </a:p>
          <a:p>
            <a:r>
              <a:rPr lang="ru-RU" sz="1600" dirty="0"/>
              <a:t>	</a:t>
            </a:r>
          </a:p>
          <a:p>
            <a:r>
              <a:rPr lang="ru-RU" sz="1600" dirty="0"/>
              <a:t>Тестовое задание</a:t>
            </a:r>
          </a:p>
          <a:p>
            <a:r>
              <a:rPr lang="ru-RU" sz="1600" dirty="0"/>
              <a:t>По предмету «Столярное дело»</a:t>
            </a:r>
          </a:p>
          <a:p>
            <a:r>
              <a:rPr lang="ru-RU" sz="1600" dirty="0"/>
              <a:t>1 вариант</a:t>
            </a:r>
          </a:p>
          <a:p>
            <a:r>
              <a:rPr lang="ru-RU" sz="1600" dirty="0"/>
              <a:t>Выделите варианты правильных ответов</a:t>
            </a:r>
          </a:p>
          <a:p>
            <a:r>
              <a:rPr lang="ru-RU" sz="1600" dirty="0"/>
              <a:t>1. Какая древесина относится к хвойным?</a:t>
            </a:r>
          </a:p>
          <a:p>
            <a:r>
              <a:rPr lang="ru-RU" sz="1600" dirty="0"/>
              <a:t>a)	Карагач</a:t>
            </a:r>
          </a:p>
          <a:p>
            <a:r>
              <a:rPr lang="ru-RU" sz="1600" dirty="0"/>
              <a:t>b)	Можжевельник</a:t>
            </a:r>
          </a:p>
          <a:p>
            <a:r>
              <a:rPr lang="ru-RU" sz="1600" dirty="0"/>
              <a:t>c)	Орех</a:t>
            </a:r>
          </a:p>
          <a:p>
            <a:r>
              <a:rPr lang="ru-RU" sz="1600" dirty="0"/>
              <a:t>2. На всех чертежах размеры указываются в</a:t>
            </a:r>
          </a:p>
          <a:p>
            <a:r>
              <a:rPr lang="ru-RU" sz="1600" dirty="0"/>
              <a:t>a)	Миллиметрах </a:t>
            </a:r>
          </a:p>
          <a:p>
            <a:r>
              <a:rPr lang="ru-RU" sz="1600" dirty="0"/>
              <a:t>b)	Сантиметрах</a:t>
            </a:r>
          </a:p>
          <a:p>
            <a:r>
              <a:rPr lang="ru-RU" sz="1600" dirty="0"/>
              <a:t>c)	Километрах</a:t>
            </a:r>
          </a:p>
          <a:p>
            <a:r>
              <a:rPr lang="ru-RU" sz="1600" dirty="0"/>
              <a:t>3. Какой инструмент применяется для строгания древесины?</a:t>
            </a:r>
          </a:p>
          <a:p>
            <a:r>
              <a:rPr lang="ru-RU" sz="1600" dirty="0"/>
              <a:t>a)	</a:t>
            </a:r>
            <a:r>
              <a:rPr lang="ru-RU" sz="1600" dirty="0" err="1"/>
              <a:t>Струганок</a:t>
            </a:r>
            <a:endParaRPr lang="ru-RU" sz="1600" dirty="0"/>
          </a:p>
          <a:p>
            <a:r>
              <a:rPr lang="ru-RU" sz="1600" dirty="0"/>
              <a:t>b)	</a:t>
            </a:r>
            <a:r>
              <a:rPr lang="ru-RU" sz="1600" dirty="0" err="1"/>
              <a:t>Стусло</a:t>
            </a:r>
            <a:endParaRPr lang="ru-RU" sz="1600" dirty="0"/>
          </a:p>
          <a:p>
            <a:r>
              <a:rPr lang="ru-RU" sz="1600" dirty="0"/>
              <a:t>c)	Рубанок</a:t>
            </a:r>
          </a:p>
          <a:p>
            <a:r>
              <a:rPr lang="ru-RU" sz="1600" dirty="0"/>
              <a:t>4. Какой инструмент применяется для получения круглых отверстий?</a:t>
            </a:r>
          </a:p>
          <a:p>
            <a:r>
              <a:rPr lang="ru-RU" sz="1600" dirty="0"/>
              <a:t>a)	Стамеска</a:t>
            </a:r>
          </a:p>
          <a:p>
            <a:r>
              <a:rPr lang="ru-RU" sz="1600" dirty="0"/>
              <a:t>b)	Коловорот</a:t>
            </a:r>
          </a:p>
          <a:p>
            <a:r>
              <a:rPr lang="ru-RU" sz="1600" dirty="0"/>
              <a:t>c)	Отвертка</a:t>
            </a:r>
          </a:p>
          <a:p>
            <a:r>
              <a:rPr lang="ru-RU" sz="1600" dirty="0"/>
              <a:t>5. Вращательное движение заготовки на токарном станке передаётся через</a:t>
            </a:r>
          </a:p>
          <a:p>
            <a:r>
              <a:rPr lang="ru-RU" sz="1600" dirty="0"/>
              <a:t>a)	Подручник</a:t>
            </a:r>
          </a:p>
          <a:p>
            <a:r>
              <a:rPr lang="ru-RU" sz="1600" dirty="0"/>
              <a:t>b)	Заднюю бабку</a:t>
            </a:r>
          </a:p>
          <a:p>
            <a:r>
              <a:rPr lang="ru-RU" sz="1600" dirty="0"/>
              <a:t>c)	Переднюю бабку</a:t>
            </a:r>
          </a:p>
        </p:txBody>
      </p:sp>
    </p:spTree>
    <p:extLst>
      <p:ext uri="{BB962C8B-B14F-4D97-AF65-F5344CB8AC3E}">
        <p14:creationId xmlns:p14="http://schemas.microsoft.com/office/powerpoint/2010/main" val="128751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609600"/>
            <a:ext cx="8997696" cy="13208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Технологические карты </a:t>
            </a:r>
            <a:r>
              <a:rPr lang="ru-RU" sz="2800" dirty="0" err="1">
                <a:solidFill>
                  <a:srgbClr val="7030A0"/>
                </a:solidFill>
              </a:rPr>
              <a:t>разноуровнего</a:t>
            </a:r>
            <a:r>
              <a:rPr lang="ru-RU" sz="2800" dirty="0">
                <a:solidFill>
                  <a:srgbClr val="7030A0"/>
                </a:solidFill>
              </a:rPr>
              <a:t> характера</a:t>
            </a:r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649783"/>
              </p:ext>
            </p:extLst>
          </p:nvPr>
        </p:nvGraphicFramePr>
        <p:xfrm>
          <a:off x="622300" y="1216025"/>
          <a:ext cx="3895725" cy="54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3" imgW="6853946" imgH="9568497" progId="Word.Document.12">
                  <p:embed/>
                </p:oleObj>
              </mc:Choice>
              <mc:Fallback>
                <p:oleObj name="Документ" r:id="rId3" imgW="6853946" imgH="9568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1216025"/>
                        <a:ext cx="3895725" cy="544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78950"/>
              </p:ext>
            </p:extLst>
          </p:nvPr>
        </p:nvGraphicFramePr>
        <p:xfrm>
          <a:off x="5198477" y="1270000"/>
          <a:ext cx="35401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5" imgW="5946213" imgH="9102277" progId="Word.Document.12">
                  <p:embed/>
                </p:oleObj>
              </mc:Choice>
              <mc:Fallback>
                <p:oleObj name="Документ" r:id="rId5" imgW="5946213" imgH="91022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8477" y="1270000"/>
                        <a:ext cx="35401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50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88640"/>
            <a:ext cx="5184576" cy="65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7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00391"/>
            <a:ext cx="8596668" cy="5072879"/>
          </a:xfrm>
        </p:spPr>
        <p:txBody>
          <a:bodyPr>
            <a:normAutofit fontScale="90000"/>
          </a:bodyPr>
          <a:lstStyle/>
          <a:p>
            <a:pPr marL="457200">
              <a:spcAft>
                <a:spcPts val="0"/>
              </a:spcAft>
            </a:pPr>
            <a:r>
              <a:rPr lang="ru-RU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— это сложная психическая деятельность. Различают основные процессы памяти: запоминание (ввод информации в память), сохранение (удержание), забывание и воспроизведение. Эти процессы взаимосвязаны. Организация запоминания влияет на сохранение. Качество сохранения определяет воспроизведение. Главным из этих процессов признается запоминание, которое определяет полноту и точность воспроизведения материала, прочность и длительность его сохранения.</a:t>
            </a:r>
            <a:br>
              <a:rPr lang="ru-RU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345" y="0"/>
            <a:ext cx="6225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90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187" y="136187"/>
            <a:ext cx="9137815" cy="5977742"/>
          </a:xfrm>
        </p:spPr>
        <p:txBody>
          <a:bodyPr>
            <a:noAutofit/>
          </a:bodyPr>
          <a:lstStyle/>
          <a:p>
            <a:pPr marL="457200"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</a:rPr>
              <a:t>Для того чтобы обеспечить успешное обучение обучающихся с интеллектуальной недостаточностью трудовым умениям и навыкам, развития их самостоятельности, неповторимой индивидуальности, необходимо стереть границы между обучением и воспитанием на уроке, воспитывать незаметно, ненавязчиво, без поучений, знаниями и опытом в естественной форме, приятной для обучающихся</a:t>
            </a:r>
            <a:r>
              <a:rPr lang="ru-RU" sz="2400" b="1" u="sng" dirty="0">
                <a:solidFill>
                  <a:schemeClr val="tx1"/>
                </a:solidFill>
              </a:rPr>
              <a:t>. Свои отношения с обучающимися строить на основе демократичности, открытости, диалогичности, любви, уважения, толерантности, стараться проникнуть во внутренний мир каждого обучающегося, почувствовать его психическое состояние, понять мотивы его поведения. Стремиться к созданию на уроке атмосферы хорошего настроения и ситуации успеха, сделать любой урок личностно значимым для обучающегося.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3230356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7093">
            <a:off x="156645" y="216701"/>
            <a:ext cx="3839183" cy="2879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54" y="3035030"/>
            <a:ext cx="5097293" cy="3822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2078">
            <a:off x="5212351" y="313014"/>
            <a:ext cx="3641576" cy="27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2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929" y="291829"/>
            <a:ext cx="8463062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Результат изменений:</a:t>
            </a:r>
          </a:p>
          <a:p>
            <a:endParaRPr lang="ru-RU" sz="3200" dirty="0"/>
          </a:p>
          <a:p>
            <a:r>
              <a:rPr lang="ru-RU" sz="2000" b="1" dirty="0"/>
              <a:t>Как показывают результаты, применение данных технологий способствует повышению качества обучения: слабые обучающиеся испытывают учебный успех, имеют стабильные оценки и избавляются от комплекса неполноценности; сильные быстрее и глубже продвигаются в образовании, развивают свои творческие способности. В итоге повышается не только успеваемость, но и развиваются личностные качества обучающихся. Результаты </a:t>
            </a:r>
            <a:r>
              <a:rPr lang="ru-RU" sz="2000" b="1" dirty="0" err="1"/>
              <a:t>обученности</a:t>
            </a:r>
            <a:r>
              <a:rPr lang="ru-RU" sz="2000" b="1" dirty="0"/>
              <a:t> у обучающихся по предмету профессионально – трудовое обучение «Столярное дело» за последние годы повысились. Применение этих технологий помогает более эффективно использовать учебное время на уроке, снижает нагрузки обучающихся, повышает их интерес к предмету, способствует достижению воспитательных целей на уроке: обучающиеся учатся общению, взаимопомощи, ответственности, развивают навыки самостоятельной работы, творческие способности. </a:t>
            </a:r>
          </a:p>
          <a:p>
            <a:endParaRPr lang="ru-RU" sz="20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892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52918"/>
            <a:ext cx="6885944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6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4350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  <a:ea typeface="+mn-ea"/>
                <a:cs typeface="+mn-cs"/>
              </a:rPr>
              <a:t>СПАСИБО</a:t>
            </a:r>
            <a:br>
              <a:rPr lang="ru-RU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r>
              <a:rPr lang="ru-RU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  <a:ea typeface="+mn-ea"/>
                <a:cs typeface="+mn-cs"/>
              </a:rPr>
              <a:t> ЗА  ВНИМАНИЕ!</a:t>
            </a:r>
            <a:br>
              <a:rPr lang="ru-RU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endParaRPr lang="ru-RU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8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015" y="806824"/>
            <a:ext cx="8377531" cy="49485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Следует помнить, чем больше видов памяти участвует в запоминании, тем прочнее запоминается материал и лучше воспроизводится.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Анализ различных источников показал, что в зависимости от особенностей восприятия и переработки информации, обучающихся можно разделить на четыре категории: </a:t>
            </a:r>
            <a:r>
              <a:rPr lang="ru-RU" dirty="0" err="1">
                <a:solidFill>
                  <a:srgbClr val="7030A0"/>
                </a:solidFill>
              </a:rPr>
              <a:t>аудиалы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визуалы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кинестетики</a:t>
            </a:r>
            <a:r>
              <a:rPr lang="ru-RU" dirty="0">
                <a:solidFill>
                  <a:srgbClr val="7030A0"/>
                </a:solidFill>
              </a:rPr>
              <a:t> и </a:t>
            </a:r>
            <a:r>
              <a:rPr lang="ru-RU" dirty="0" err="1">
                <a:solidFill>
                  <a:srgbClr val="7030A0"/>
                </a:solidFill>
              </a:rPr>
              <a:t>дискреты</a:t>
            </a:r>
            <a:r>
              <a:rPr lang="ru-RU" dirty="0">
                <a:solidFill>
                  <a:srgbClr val="7030A0"/>
                </a:solidFill>
              </a:rPr>
              <a:t>.</a:t>
            </a: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6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8562"/>
            <a:ext cx="8596668" cy="5436426"/>
          </a:xfrm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err="1">
                <a:solidFill>
                  <a:schemeClr val="tx1"/>
                </a:solidFill>
              </a:rPr>
              <a:t>Визуалы</a:t>
            </a:r>
            <a:r>
              <a:rPr lang="ru-RU" sz="2200" b="1" dirty="0">
                <a:solidFill>
                  <a:schemeClr val="tx1"/>
                </a:solidFill>
              </a:rPr>
              <a:t> – это люди, воспринимающие большую часть информации с помощью зрения.</a:t>
            </a:r>
            <a:br>
              <a:rPr lang="ru-RU" sz="2200" b="1" dirty="0">
                <a:solidFill>
                  <a:schemeClr val="tx1"/>
                </a:solidFill>
              </a:rPr>
            </a:b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 err="1">
                <a:solidFill>
                  <a:schemeClr val="tx1"/>
                </a:solidFill>
              </a:rPr>
              <a:t>Аудиалы</a:t>
            </a:r>
            <a:r>
              <a:rPr lang="ru-RU" sz="2200" b="1" dirty="0">
                <a:solidFill>
                  <a:schemeClr val="tx1"/>
                </a:solidFill>
              </a:rPr>
              <a:t> – это те, кто в основном получает информацию через слуховой канал.</a:t>
            </a:r>
            <a:br>
              <a:rPr lang="ru-RU" sz="2200" b="1" dirty="0">
                <a:solidFill>
                  <a:schemeClr val="tx1"/>
                </a:solidFill>
              </a:rPr>
            </a:b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 err="1">
                <a:solidFill>
                  <a:schemeClr val="tx1"/>
                </a:solidFill>
              </a:rPr>
              <a:t>Кинестетики</a:t>
            </a:r>
            <a:r>
              <a:rPr lang="ru-RU" sz="2200" b="1" dirty="0">
                <a:solidFill>
                  <a:schemeClr val="tx1"/>
                </a:solidFill>
              </a:rPr>
              <a:t> - обучающиеся, воспринимающие большую часть информации через другие ощущения, такие, как обоняние, осязание и др. и с помощью движений.</a:t>
            </a:r>
            <a:br>
              <a:rPr lang="ru-RU" sz="2200" b="1" dirty="0">
                <a:solidFill>
                  <a:schemeClr val="tx1"/>
                </a:solidFill>
              </a:rPr>
            </a:b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Есть ещё и </a:t>
            </a:r>
            <a:r>
              <a:rPr lang="ru-RU" sz="2200" b="1" dirty="0" err="1">
                <a:solidFill>
                  <a:schemeClr val="tx1"/>
                </a:solidFill>
              </a:rPr>
              <a:t>дискреты</a:t>
            </a:r>
            <a:r>
              <a:rPr lang="ru-RU" sz="2200" b="1" dirty="0">
                <a:solidFill>
                  <a:schemeClr val="tx1"/>
                </a:solidFill>
              </a:rPr>
              <a:t>. У них восприятие информации происходит в основном через логическое осмысление, с помощью цифр, знаков, логических доводов. Эта категория, пожалуй, самая немногочисленная. Нашим обучающимся такой способ восприятия информации обычно вовсе не свойствен.</a:t>
            </a:r>
            <a:br>
              <a:rPr lang="ru-RU" sz="2200" b="1" dirty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6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78824"/>
          </a:xfrm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7030A0"/>
                </a:solidFill>
              </a:rPr>
              <a:t>Существуют аспекты модальности, которые позволят в будущем улучшить работу по активизации познавательной деятельности:</a:t>
            </a:r>
            <a:br>
              <a:rPr lang="ru-RU" sz="3200" b="1" dirty="0">
                <a:solidFill>
                  <a:srgbClr val="7030A0"/>
                </a:solidFill>
              </a:rPr>
            </a:b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Особенностями внимания </a:t>
            </a:r>
            <a:r>
              <a:rPr lang="ru-RU" sz="2800" b="1" dirty="0" err="1">
                <a:solidFill>
                  <a:schemeClr val="tx1"/>
                </a:solidFill>
              </a:rPr>
              <a:t>кинестетика</a:t>
            </a:r>
            <a:r>
              <a:rPr lang="ru-RU" sz="2800" b="1" dirty="0">
                <a:solidFill>
                  <a:schemeClr val="tx1"/>
                </a:solidFill>
              </a:rPr>
              <a:t> является сложность при концентрации своего внимания. Его можно отвлечь чем угодно; </a:t>
            </a:r>
            <a:r>
              <a:rPr lang="ru-RU" sz="2800" b="1" dirty="0" err="1">
                <a:solidFill>
                  <a:schemeClr val="tx1"/>
                </a:solidFill>
              </a:rPr>
              <a:t>аудиал</a:t>
            </a:r>
            <a:r>
              <a:rPr lang="ru-RU" sz="2800" b="1" dirty="0">
                <a:solidFill>
                  <a:schemeClr val="tx1"/>
                </a:solidFill>
              </a:rPr>
              <a:t> легко отвлекается на звуки; </a:t>
            </a:r>
            <a:r>
              <a:rPr lang="ru-RU" sz="2800" b="1" dirty="0" err="1">
                <a:solidFill>
                  <a:schemeClr val="tx1"/>
                </a:solidFill>
              </a:rPr>
              <a:t>визуалу</a:t>
            </a:r>
            <a:r>
              <a:rPr lang="ru-RU" sz="2800" b="1" dirty="0">
                <a:solidFill>
                  <a:schemeClr val="tx1"/>
                </a:solidFill>
              </a:rPr>
              <a:t> шум практически не мешает.</a:t>
            </a:r>
          </a:p>
        </p:txBody>
      </p:sp>
    </p:spTree>
    <p:extLst>
      <p:ext uri="{BB962C8B-B14F-4D97-AF65-F5344CB8AC3E}">
        <p14:creationId xmlns:p14="http://schemas.microsoft.com/office/powerpoint/2010/main" val="5398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827059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7030A0"/>
                </a:solidFill>
              </a:rPr>
              <a:t>Обучающиеся каждой модальности имеют свой предпочитаемый язык, который позволяет наиболее полно усвоить получаемую информацию.</a:t>
            </a:r>
            <a:br>
              <a:rPr lang="ru-RU" sz="3200" b="1" dirty="0">
                <a:solidFill>
                  <a:srgbClr val="7030A0"/>
                </a:solidFill>
              </a:rPr>
            </a:b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Чем больше каналов открыто для восприятия информации, тем эффективнее идет процесс развития памяти и  в целом обучения. Знание каналов восприятия позволит педагогу объяснить материал более доступно, облегчить процесс запоминания и усвоения.</a:t>
            </a:r>
            <a:br>
              <a:rPr lang="ru-RU" sz="2700" b="1" dirty="0">
                <a:solidFill>
                  <a:schemeClr val="tx1"/>
                </a:solidFill>
              </a:rPr>
            </a:br>
            <a:endParaRPr lang="ru-RU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8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5952564"/>
          </a:xfrm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7030A0"/>
                </a:solidFill>
              </a:rPr>
              <a:t>Что делать, чтобы навести в голове порядок?</a:t>
            </a:r>
            <a:br>
              <a:rPr lang="ru-RU" sz="3200" b="1" dirty="0">
                <a:solidFill>
                  <a:srgbClr val="7030A0"/>
                </a:solidFill>
              </a:rPr>
            </a:b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ФГОС предлагает отойти от привычной схемы постижения знаний «Услышал — запомнил — пересказал» к принципиально новому алгоритму, в котором главную роль отводят обучающимся. То есть теперь систематизация знаний должна проводиться по схеме: «самостоятельно (или вместе с учителем, одноклассниками) нашел — осмыслил — запомнил — оформил свою мысль — применил знание на практике». </a:t>
            </a:r>
          </a:p>
        </p:txBody>
      </p:sp>
    </p:spTree>
    <p:extLst>
      <p:ext uri="{BB962C8B-B14F-4D97-AF65-F5344CB8AC3E}">
        <p14:creationId xmlns:p14="http://schemas.microsoft.com/office/powerpoint/2010/main" val="114849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e22/00036981-fc429426/img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991" y="530352"/>
            <a:ext cx="7534657" cy="5541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868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624</TotalTime>
  <Words>848</Words>
  <Application>Microsoft Office PowerPoint</Application>
  <PresentationFormat>Широкоэкранный</PresentationFormat>
  <Paragraphs>103</Paragraphs>
  <Slides>35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Constantia</vt:lpstr>
      <vt:lpstr>Georgia</vt:lpstr>
      <vt:lpstr>Lucida Console</vt:lpstr>
      <vt:lpstr>Times New Roman</vt:lpstr>
      <vt:lpstr>Trebuchet MS</vt:lpstr>
      <vt:lpstr>Wingdings 3</vt:lpstr>
      <vt:lpstr>Грань</vt:lpstr>
      <vt:lpstr>Документ</vt:lpstr>
      <vt:lpstr>                  КГКОУ ШИ 11</vt:lpstr>
      <vt:lpstr>     Развитие всех психических процессов у детей с легкой умственной отсталостью (интеллектуальными нарушениями) отличается качественным своеобразием. Относительно сохранной у обучающихся с умственной отсталостью (интеллектуальными нарушениями) оказывается чувственная ступень познания — ощущение и восприятие. Но и в этих познавательных процессах сказывается неточность и слабость дифференцировки зрительных, слуховых, кинестетических, тактильных, обонятельных и вкусовых ощущений приводят к затруднению адекватности ориентировки детей с умственной отсталостью в окружающей среде.</vt:lpstr>
      <vt:lpstr>Память — это сложная психическая деятельность. Различают основные процессы памяти: запоминание (ввод информации в память), сохранение (удержание), забывание и воспроизведение. Эти процессы взаимосвязаны. Организация запоминания влияет на сохранение. Качество сохранения определяет воспроизведение. Главным из этих процессов признается запоминание, которое определяет полноту и точность воспроизведения материала, прочность и длительность его сохранения.   </vt:lpstr>
      <vt:lpstr>Следует помнить, чем больше видов памяти участвует в запоминании, тем прочнее запоминается материал и лучше воспроизводится. Анализ различных источников показал, что в зависимости от особенностей восприятия и переработки информации, обучающихся можно разделить на четыре категории: аудиалы, визуалы, кинестетики и дискреты.  </vt:lpstr>
      <vt:lpstr>Визуалы – это люди, воспринимающие большую часть информации с помощью зрения.  Аудиалы – это те, кто в основном получает информацию через слуховой канал.  Кинестетики - обучающиеся, воспринимающие большую часть информации через другие ощущения, такие, как обоняние, осязание и др. и с помощью движений.  Есть ещё и дискреты. У них восприятие информации происходит в основном через логическое осмысление, с помощью цифр, знаков, логических доводов. Эта категория, пожалуй, самая немногочисленная. Нашим обучающимся такой способ восприятия информации обычно вовсе не свойствен. </vt:lpstr>
      <vt:lpstr>Существуют аспекты модальности, которые позволят в будущем улучшить работу по активизации познавательной деятельности:  Особенностями внимания кинестетика является сложность при концентрации своего внимания. Его можно отвлечь чем угодно; аудиал легко отвлекается на звуки; визуалу шум практически не мешает.</vt:lpstr>
      <vt:lpstr>Обучающиеся каждой модальности имеют свой предпочитаемый язык, который позволяет наиболее полно усвоить получаемую информацию.  Чем больше каналов открыто для восприятия информации, тем эффективнее идет процесс развития памяти и  в целом обучения. Знание каналов восприятия позволит педагогу объяснить материал более доступно, облегчить процесс запоминания и усвоения. </vt:lpstr>
      <vt:lpstr>Что делать, чтобы навести в голове порядок?  ФГОС предлагает отойти от привычной схемы постижения знаний «Услышал — запомнил — пересказал» к принципиально новому алгоритму, в котором главную роль отводят обучающимся. То есть теперь систематизация знаний должна проводиться по схеме: «самостоятельно (или вместе с учителем, одноклассниками) нашел — осмыслил — запомнил — оформил свою мысль — применил знание на практике». </vt:lpstr>
      <vt:lpstr>Презентация PowerPoint</vt:lpstr>
      <vt:lpstr>Что я делаю 1.На любую информацию должны быть практические действия- подключается двигательная память. Действия выполненные 1раз не воспринимаются, а 5-6 информация сама всплывает. 2.Чаще всего приходиться брать в свою руку, руку с инструментом обучающегося и выполнять несколько раз практическую операцию, пока она не освоится. Далее обучающийся работает самостоятельно. Работает тактильная память и знание выполнение приемов рабочей операции.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о столярных инструментах</vt:lpstr>
      <vt:lpstr>Презентация PowerPoint</vt:lpstr>
      <vt:lpstr>Презентация PowerPoint</vt:lpstr>
      <vt:lpstr>Кроссворды разной сложности</vt:lpstr>
      <vt:lpstr>Презентация PowerPoint</vt:lpstr>
      <vt:lpstr>Презентация PowerPoint</vt:lpstr>
      <vt:lpstr>Тестовые задания разноуровнего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Технологические карты разноуровнего характера</vt:lpstr>
      <vt:lpstr>Презентация PowerPoint</vt:lpstr>
      <vt:lpstr>Презентация PowerPoint</vt:lpstr>
      <vt:lpstr>Для того чтобы обеспечить успешное обучение обучающихся с интеллектуальной недостаточностью трудовым умениям и навыкам, развития их самостоятельности, неповторимой индивидуальности, необходимо стереть границы между обучением и воспитанием на уроке, воспитывать незаметно, ненавязчиво, без поучений, знаниями и опытом в естественной форме, приятной для обучающихся. Свои отношения с обучающимися строить на основе демократичности, открытости, диалогичности, любви, уважения, толерантности, стараться проникнуть во внутренний мир каждого обучающегося, почувствовать его психическое состояние, понять мотивы его поведения. Стремиться к созданию на уроке атмосферы хорошего настроения и ситуации успеха, сделать любой урок личностно значимым для обучающегося.</vt:lpstr>
      <vt:lpstr>Презентация PowerPoint</vt:lpstr>
      <vt:lpstr>Презентация PowerPoint</vt:lpstr>
      <vt:lpstr>Презентация PowerPoint</vt:lpstr>
      <vt:lpstr>СПАСИБО  ЗА 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07001</cp:lastModifiedBy>
  <cp:revision>60</cp:revision>
  <dcterms:created xsi:type="dcterms:W3CDTF">2017-03-22T08:50:44Z</dcterms:created>
  <dcterms:modified xsi:type="dcterms:W3CDTF">2018-01-25T00:25:23Z</dcterms:modified>
</cp:coreProperties>
</file>