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9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63" r:id="rId9"/>
    <p:sldId id="272" r:id="rId10"/>
    <p:sldId id="273" r:id="rId11"/>
    <p:sldId id="262" r:id="rId12"/>
    <p:sldId id="258" r:id="rId13"/>
    <p:sldId id="264" r:id="rId14"/>
    <p:sldId id="265" r:id="rId15"/>
    <p:sldId id="260" r:id="rId16"/>
    <p:sldId id="261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tx>
        <c:rich>
          <a:bodyPr/>
          <a:lstStyle/>
          <a:p>
            <a:pPr>
              <a:defRPr/>
            </a:pPr>
            <a:r>
              <a:rPr lang="ru-RU"/>
              <a:t>Контингент обучающихся на 2017-2018 уч.год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ТМНР </c:v>
                </c:pt>
                <c:pt idx="1">
                  <c:v>Легкая у/о</c:v>
                </c:pt>
                <c:pt idx="2">
                  <c:v>Умеренная у/о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104</c:v>
                </c:pt>
                <c:pt idx="2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82457-41A5-4059-8B4A-F79F9A7109F3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0AE50-D5F5-46FB-8486-F7AFA86AF7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связи с этим мы можем говорить о соответствующих моделях организации образовательного процесса обучающихся с различной степенью интеллектуальных нарушений на основе СИПР</a:t>
            </a:r>
            <a:r>
              <a:rPr lang="ru-RU" baseline="0" dirty="0" smtClean="0"/>
              <a:t> </a:t>
            </a:r>
            <a:r>
              <a:rPr lang="ru-RU" baseline="0" smtClean="0"/>
              <a:t>и ИУР, </a:t>
            </a:r>
            <a:r>
              <a:rPr lang="ru-RU" baseline="0" dirty="0" smtClean="0"/>
              <a:t>реализуемых в образовательной организации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0AE50-D5F5-46FB-8486-F7AFA86AF730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9485BBA7-7100-4FAA-B519-9A34D0B4807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68C90CA-B488-4E5B-85EF-22E5FC8C6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836712"/>
            <a:ext cx="6558880" cy="316835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smtClean="0"/>
              <a:t>«Механизмы реализации инклюзивного образования в КГКОУ ШИ 11 с учетом вариативности требований ФГОС О УО (ИН)»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437112"/>
            <a:ext cx="6477000" cy="1224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sz="1800" dirty="0" smtClean="0"/>
              <a:t>Заместитель директора  по УР</a:t>
            </a:r>
          </a:p>
          <a:p>
            <a:pPr algn="r"/>
            <a:r>
              <a:rPr lang="ru-RU" sz="1800" dirty="0" err="1" smtClean="0"/>
              <a:t>Шишканова</a:t>
            </a:r>
            <a:r>
              <a:rPr lang="ru-RU" sz="1800" dirty="0" smtClean="0"/>
              <a:t> </a:t>
            </a:r>
            <a:r>
              <a:rPr lang="ru-RU" sz="1800" dirty="0" err="1" smtClean="0"/>
              <a:t>Снежана</a:t>
            </a:r>
            <a:r>
              <a:rPr lang="ru-RU" sz="1800" dirty="0" smtClean="0"/>
              <a:t> Егоровна</a:t>
            </a:r>
          </a:p>
          <a:p>
            <a:pPr algn="r"/>
            <a:endParaRPr lang="ru-RU" sz="1800" dirty="0"/>
          </a:p>
        </p:txBody>
      </p:sp>
      <p:pic>
        <p:nvPicPr>
          <p:cNvPr id="14338" name="Picture 2" descr="http://droplak.ru/wp-content/uploads/2015/10/1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5462"/>
            <a:ext cx="1895204" cy="15225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Особенностями работы над Индивидуальной образовательной программой (ИОП)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Разрабатывается в рамках деятельности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коллегиально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Разрабатывается на определенный ограниченный во времени период (учебный год,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ИОп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— четверть, триместр, полугодие)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По окончании периода производится оценка достижений ребенка — динамики его развития, освоения образовательной программы, адаптации в группе сверстников, школьном коллективе.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Формулировки цели и задач, критериев достижений ребенка с ОВЗ (ребенка инвалида) носят максимально конкретный характер;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 Закреплены ответственность и регламент деятельности всех участников совместной работы.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</a:t>
            </a:r>
          </a:p>
          <a:p>
            <a:r>
              <a:rPr lang="ru-RU" sz="2000" dirty="0" smtClean="0"/>
              <a:t>Всего 132 ученика.</a:t>
            </a:r>
          </a:p>
          <a:p>
            <a:r>
              <a:rPr lang="ru-RU" sz="2000" dirty="0" smtClean="0"/>
              <a:t>Обучаются по СИПР – 21 ученик. (Умеренная умственная отсталость и тяжелая у/о)</a:t>
            </a:r>
            <a:endParaRPr lang="ru-RU" sz="2000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Рассмотрим состав 1 класса на 2017-2018 учебный год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02415"/>
          <a:ext cx="8424936" cy="434106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808312"/>
                <a:gridCol w="2808312"/>
                <a:gridCol w="2808312"/>
              </a:tblGrid>
              <a:tr h="1610561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обучение </a:t>
                      </a:r>
                      <a:r>
                        <a:rPr lang="ru-RU" sz="1400" kern="1200" dirty="0" smtClean="0"/>
                        <a:t>по</a:t>
                      </a:r>
                    </a:p>
                    <a:p>
                      <a:r>
                        <a:rPr lang="ru-RU" sz="1400" kern="1200" dirty="0" smtClean="0"/>
                        <a:t>АООП (для детей</a:t>
                      </a:r>
                    </a:p>
                    <a:p>
                      <a:r>
                        <a:rPr lang="ru-RU" sz="1400" kern="1200" dirty="0" smtClean="0"/>
                        <a:t>с легкой УО)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обучение </a:t>
                      </a:r>
                      <a:r>
                        <a:rPr lang="ru-RU" sz="1400" kern="1200" dirty="0" smtClean="0"/>
                        <a:t>по АООП</a:t>
                      </a:r>
                    </a:p>
                    <a:p>
                      <a:r>
                        <a:rPr lang="ru-RU" sz="1400" kern="1200" dirty="0" smtClean="0"/>
                        <a:t>(для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детей</a:t>
                      </a:r>
                    </a:p>
                    <a:p>
                      <a:r>
                        <a:rPr lang="ru-RU" sz="1400" kern="1200" dirty="0" smtClean="0"/>
                        <a:t>с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умеренной УО)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индивидуальное</a:t>
                      </a:r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обучение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на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дому (по АООП</a:t>
                      </a:r>
                    </a:p>
                    <a:p>
                      <a:r>
                        <a:rPr lang="ru-RU" sz="1400" kern="1200" dirty="0" smtClean="0"/>
                        <a:t>для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детей с умеренной, тяжелой  УО,</a:t>
                      </a:r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сложной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структурой </a:t>
                      </a:r>
                      <a:r>
                        <a:rPr lang="ru-RU" sz="1400" kern="1200" dirty="0" smtClean="0"/>
                        <a:t>дефекта: ТМНР)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820336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Данила С. </a:t>
                      </a:r>
                    </a:p>
                    <a:p>
                      <a:r>
                        <a:rPr lang="ru-RU" sz="1800" kern="1200" dirty="0" smtClean="0"/>
                        <a:t>Данил С.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Александр Г.</a:t>
                      </a:r>
                    </a:p>
                    <a:p>
                      <a:r>
                        <a:rPr lang="ru-RU" sz="1800" kern="1200" dirty="0" smtClean="0"/>
                        <a:t>Ярослав 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Остап А.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Платон Б.</a:t>
                      </a:r>
                    </a:p>
                    <a:p>
                      <a:r>
                        <a:rPr lang="ru-RU" sz="1800" kern="1200" dirty="0" smtClean="0"/>
                        <a:t>Денис К. </a:t>
                      </a:r>
                      <a:endParaRPr lang="ru-RU" dirty="0"/>
                    </a:p>
                    <a:p>
                      <a:r>
                        <a:rPr lang="ru-RU" sz="1800" kern="1200" dirty="0" smtClean="0"/>
                        <a:t>Антонина Л.</a:t>
                      </a:r>
                      <a:endParaRPr lang="ru-RU" dirty="0"/>
                    </a:p>
                  </a:txBody>
                  <a:tcPr/>
                </a:tc>
              </a:tr>
              <a:tr h="910168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Вариант 2 (СИПР)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ИУП может осуществляться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обучении ребенка в условиях класса.</a:t>
            </a:r>
          </a:p>
          <a:p>
            <a:r>
              <a:rPr lang="ru-RU" dirty="0" smtClean="0"/>
              <a:t>При индивидуальном обучении на территории образовательной организации.</a:t>
            </a:r>
          </a:p>
          <a:p>
            <a:r>
              <a:rPr lang="ru-RU" dirty="0" smtClean="0"/>
              <a:t>При организации обучения на дому.</a:t>
            </a:r>
            <a:endParaRPr lang="ru-RU" dirty="0"/>
          </a:p>
        </p:txBody>
      </p:sp>
      <p:pic>
        <p:nvPicPr>
          <p:cNvPr id="4" name="Рисунок 3" descr="compall9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57192"/>
            <a:ext cx="2027717" cy="15207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1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708920"/>
            <a:ext cx="1872208" cy="19442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Обучение в классе </a:t>
            </a:r>
            <a:r>
              <a:rPr lang="ru-RU" sz="1400" b="1" dirty="0" err="1" smtClean="0"/>
              <a:t>частичносовместимое</a:t>
            </a:r>
            <a:r>
              <a:rPr lang="ru-RU" sz="1400" b="1" dirty="0" smtClean="0"/>
              <a:t> по содержанию предметных областей и расписанию</a:t>
            </a:r>
            <a:endParaRPr lang="ru-RU" sz="1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780928"/>
            <a:ext cx="2160240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Учебные занятия по изучению отдельных учебных  предметов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4293096"/>
            <a:ext cx="1584176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Групповые занятия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00192" y="4221088"/>
            <a:ext cx="2520280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</a:rPr>
              <a:t>Внеурочная деятельность  в соответствии с интересами ребенка</a:t>
            </a:r>
            <a:endParaRPr lang="ru-RU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1340768"/>
            <a:ext cx="34563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Индивидуализация коррекционно-развивающей области</a:t>
            </a: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39752" y="2060848"/>
            <a:ext cx="216024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Индивидуальные занятия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4008" y="2060848"/>
            <a:ext cx="2160240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Групповые занятия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80312" y="4797152"/>
            <a:ext cx="1584176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/>
              <a:t>Индивидуальные занятия</a:t>
            </a:r>
            <a:endParaRPr lang="ru-RU" sz="105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508104" y="443711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771800" y="3068960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3" idx="0"/>
          </p:cNvCxnSpPr>
          <p:nvPr/>
        </p:nvCxnSpPr>
        <p:spPr>
          <a:xfrm flipV="1">
            <a:off x="4572000" y="2060848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611560" y="3573016"/>
            <a:ext cx="2160240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Занятия с дефектологом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07704" y="4365104"/>
            <a:ext cx="1584176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/>
              <a:t>Индивидуальные занятия</a:t>
            </a:r>
            <a:endParaRPr lang="ru-RU" sz="105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68144" y="4869160"/>
            <a:ext cx="1584176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Групповые занятия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708920"/>
            <a:ext cx="1872208" cy="19442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Индивидуальное обучение с частичным обучением в классе (Интеграция ИУП и УП класса)</a:t>
            </a:r>
            <a:endParaRPr lang="ru-RU" sz="1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780928"/>
            <a:ext cx="2160240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Совместное </a:t>
            </a: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бучение по отдельным учебным предметам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15616" y="3429000"/>
            <a:ext cx="1584176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Групповые занятия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00192" y="4221088"/>
            <a:ext cx="2520280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</a:rPr>
              <a:t>Индивидуальные учебные занятия по индивидуальному расписанию</a:t>
            </a:r>
            <a:endParaRPr lang="ru-RU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1340768"/>
            <a:ext cx="34563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Индивидуализация коррекционно-развивающей области</a:t>
            </a: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39752" y="2060848"/>
            <a:ext cx="216024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Индивидуальные занятия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4008" y="2060848"/>
            <a:ext cx="2160240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Групповые занятия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16216" y="4797152"/>
            <a:ext cx="1872208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/>
              <a:t>Индивидуальные занятия</a:t>
            </a:r>
            <a:endParaRPr lang="ru-RU" sz="105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508104" y="443711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771800" y="3068960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3" idx="0"/>
          </p:cNvCxnSpPr>
          <p:nvPr/>
        </p:nvCxnSpPr>
        <p:spPr>
          <a:xfrm flipV="1">
            <a:off x="4572000" y="2060848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708920"/>
            <a:ext cx="1872208" cy="19442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Индивидуальное обучение частично совмещенное по расписанию и не совмещенное по содержанию предметных областей</a:t>
            </a:r>
            <a:endParaRPr lang="ru-RU" sz="1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780928"/>
            <a:ext cx="2160240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Индивидуальное содержание предметных областей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00192" y="4221088"/>
            <a:ext cx="2520280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</a:rPr>
              <a:t>Индивидуальные учебные занятия</a:t>
            </a:r>
            <a:endParaRPr lang="ru-RU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1340768"/>
            <a:ext cx="34563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Индивидуализация коррекционно-развивающей области</a:t>
            </a: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91880" y="2060848"/>
            <a:ext cx="2160240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Индивидуальные занятия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16216" y="4797152"/>
            <a:ext cx="1872208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/>
              <a:t>Индивидуальные занятия</a:t>
            </a:r>
            <a:endParaRPr lang="ru-RU" sz="105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508104" y="443711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771800" y="3068960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3" idx="0"/>
          </p:cNvCxnSpPr>
          <p:nvPr/>
        </p:nvCxnSpPr>
        <p:spPr>
          <a:xfrm flipV="1">
            <a:off x="4572000" y="242088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755576" y="3429000"/>
            <a:ext cx="1872208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/>
              <a:t>Индивидуальные занятия</a:t>
            </a:r>
            <a:endParaRPr lang="ru-RU" sz="1050" b="1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im3-tub-ru.yandex.net/i?id=597e72fff530ecb0668c942a65697929&amp;n=33&amp;h=215&amp;w=3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7704" y="3789040"/>
            <a:ext cx="6567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450850">
              <a:spcBef>
                <a:spcPct val="0"/>
              </a:spcBef>
              <a:buClrTx/>
              <a:buSz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Инклюзивное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(включенное:  инклюзия включение ребенка с ОВЗ в «общий поток»)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понимается как процесс совместного воспитания и обучения детей с ОВЗ с нормально развивающимися сверстниками, в ходе, которого они могут достигать наиболее полного  прогресса в социальном развитии.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Интегрированное обучение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специального (коррекционного)  класса по основному нарушению данной категории детей в общеобразовательном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путем совместного обучения детей с  ограниченными возможностями здоровья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нормативно-развивающихся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в одном классе общеобразовательного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нтеграция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576063"/>
          </a:xfrm>
        </p:spPr>
        <p:txBody>
          <a:bodyPr>
            <a:normAutofit lnSpcReduction="10000"/>
          </a:bodyPr>
          <a:lstStyle/>
          <a:p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нтернальная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51520" y="1556792"/>
            <a:ext cx="4245868" cy="5040559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инклюзия внутри системы специального образования.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792087"/>
          </a:xfrm>
        </p:spPr>
        <p:txBody>
          <a:bodyPr>
            <a:normAutofit fontScale="47500" lnSpcReduction="20000"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700" u="sng" dirty="0" err="1" smtClean="0">
                <a:latin typeface="Times New Roman" pitchFamily="18" charset="0"/>
                <a:cs typeface="Times New Roman" pitchFamily="18" charset="0"/>
              </a:rPr>
              <a:t>экстернальная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23929" y="1556792"/>
            <a:ext cx="4762872" cy="456937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взаимодействие специального и массового образования.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специальных классах массовых школ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обычном классе массовой школы (инклюзия)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временная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частичная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комбинированная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полная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78673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инклюзии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не интеграция детей с ОВЗ, а «одна школа для всех».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Принципы инклюзивного образования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35292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индивидуального подхода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поддержки самостоятельной активности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активного включения в образовательный процесс всех его участников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междисциплинарного подхода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вариативности в организации процессов обучения и воспитания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партнерского взаимодействия с семьей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динамического развития образовательной модели школы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Цель образовательного учреждения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специальных условий для развития и социальной адаптации обучающихся с особыми образовательными потребностями и их сверстников.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Цель деятельности учителя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оптимальные условия  для развития позитивных потенций каждого ребенка, обучающегося в инклюзивном классе.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Задачи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1.Создание условий для освоения образовательной программы всеми обучающими инклюзивного класса.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2.Создание условий для адаптации детей с ограниченными возможностями здоровья в группе сверстников, школьном сообществе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3.Привлечение дополнительных ресурсов, поддержки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4.Повышение профессиональной компетенции.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Социальные компетенции педагога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включаться во взаимодействие со специалистами образовательного учреждения, задействованными в создании условий для качественного образования того или иного ребенка</a:t>
            </a:r>
          </a:p>
          <a:p>
            <a:pPr lvl="0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создавать условия для проявления субъектами педагогического процесса инициативы и заинтересованности</a:t>
            </a:r>
          </a:p>
          <a:p>
            <a:pPr lvl="0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нести ответственность за результаты своих действий и действий воспитанников и обучающихся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33600" y="190500"/>
            <a:ext cx="7010400" cy="1527175"/>
          </a:xfrm>
        </p:spPr>
        <p:txBody>
          <a:bodyPr/>
          <a:lstStyle/>
          <a:p>
            <a:r>
              <a:rPr lang="ru-RU" dirty="0" smtClean="0"/>
              <a:t>Готовность педагогов к осуществлению инклюзивного образования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259632" y="2276872"/>
            <a:ext cx="2520280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Профессиональная готовность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21088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Знание специальной педагогики и психологии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221088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Владение </a:t>
            </a:r>
            <a:r>
              <a:rPr lang="ru-RU" sz="1400" dirty="0" err="1" smtClean="0"/>
              <a:t>пед</a:t>
            </a:r>
            <a:r>
              <a:rPr lang="ru-RU" sz="1400" dirty="0" smtClean="0"/>
              <a:t>. технологиями, готовность использовать вариативность в обучении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4221088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Готовность профессионально взаимодействовать с субъектами образовательного процесса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221088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Эмоциональное принятие детей с различными типами нарушения в развитии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4221088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Готовность включить детей в деятельность на уроке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96336" y="4221088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Удовлетворенность собственной педагогической деятельностью</a:t>
            </a:r>
            <a:endParaRPr lang="ru-RU" sz="1600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148064" y="2276872"/>
            <a:ext cx="2520280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Психологическая готовность</a:t>
            </a:r>
            <a:endParaRPr lang="ru-RU" dirty="0"/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755576" y="3429000"/>
            <a:ext cx="1152128" cy="4320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 rot="16200000" flipV="1">
            <a:off x="2987824" y="3284984"/>
            <a:ext cx="1008112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 rot="5400000">
            <a:off x="5112060" y="3320988"/>
            <a:ext cx="936104" cy="5760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16200000" flipH="1">
            <a:off x="7128284" y="3248980"/>
            <a:ext cx="1008112" cy="7920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1" idx="2"/>
          </p:cNvCxnSpPr>
          <p:nvPr/>
        </p:nvCxnSpPr>
        <p:spPr>
          <a:xfrm>
            <a:off x="6408204" y="3140968"/>
            <a:ext cx="360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4" idx="2"/>
          </p:cNvCxnSpPr>
          <p:nvPr/>
        </p:nvCxnSpPr>
        <p:spPr>
          <a:xfrm>
            <a:off x="2519772" y="3140968"/>
            <a:ext cx="3600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Механизмы достижения цели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индивидуальной образовательной программы для ребенка с особыми образовательными потребностями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проектирование образовательного процесса в инклюзивном классе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2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Тема22</Template>
  <TotalTime>291</TotalTime>
  <Words>763</Words>
  <Application>Microsoft Office PowerPoint</Application>
  <PresentationFormat>Экран (4:3)</PresentationFormat>
  <Paragraphs>126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Тема22</vt:lpstr>
      <vt:lpstr>«Механизмы реализации инклюзивного образования в КГКОУ ШИ 11 с учетом вариативности требований ФГОС О УО (ИН)»</vt:lpstr>
      <vt:lpstr>Инклюзивное образование</vt:lpstr>
      <vt:lpstr>Интегрированное обучение  </vt:lpstr>
      <vt:lpstr>Интеграция</vt:lpstr>
      <vt:lpstr>Слайд 5</vt:lpstr>
      <vt:lpstr>Слайд 6</vt:lpstr>
      <vt:lpstr>Социальные компетенции педагога</vt:lpstr>
      <vt:lpstr>Готовность педагогов к осуществлению инклюзивного образования</vt:lpstr>
      <vt:lpstr>Механизмы достижения цели</vt:lpstr>
      <vt:lpstr>Особенностями работы над Индивидуальной образовательной программой (ИОП) являются: </vt:lpstr>
      <vt:lpstr>Слайд 11</vt:lpstr>
      <vt:lpstr>Рассмотрим состав 1 класса на 2017-2018 учебный год</vt:lpstr>
      <vt:lpstr>Реализация ИУП может осуществляться</vt:lpstr>
      <vt:lpstr>Модель 1</vt:lpstr>
      <vt:lpstr>Модель 2</vt:lpstr>
      <vt:lpstr>Модель 3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«Механизмы реализации инклюзивного образования в КГКОУ ШИ 11 с учетом вариативности требований ФГОС О УО (ИН)»</dc:title>
  <dc:creator>Владелец</dc:creator>
  <cp:lastModifiedBy>Владелец</cp:lastModifiedBy>
  <cp:revision>41</cp:revision>
  <dcterms:created xsi:type="dcterms:W3CDTF">2017-11-08T10:25:42Z</dcterms:created>
  <dcterms:modified xsi:type="dcterms:W3CDTF">2017-11-09T12:56:05Z</dcterms:modified>
</cp:coreProperties>
</file>