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70" r:id="rId2"/>
    <p:sldId id="275" r:id="rId3"/>
    <p:sldId id="279" r:id="rId4"/>
    <p:sldId id="271" r:id="rId5"/>
    <p:sldId id="281" r:id="rId6"/>
    <p:sldId id="280" r:id="rId7"/>
    <p:sldId id="266" r:id="rId8"/>
    <p:sldId id="286" r:id="rId9"/>
    <p:sldId id="284" r:id="rId10"/>
    <p:sldId id="283" r:id="rId11"/>
    <p:sldId id="282" r:id="rId12"/>
    <p:sldId id="261" r:id="rId13"/>
    <p:sldId id="277" r:id="rId14"/>
    <p:sldId id="258" r:id="rId15"/>
    <p:sldId id="274" r:id="rId16"/>
    <p:sldId id="276" r:id="rId17"/>
    <p:sldId id="28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36" autoAdjust="0"/>
    <p:restoredTop sz="88078" autoAdjust="0"/>
  </p:normalViewPr>
  <p:slideViewPr>
    <p:cSldViewPr>
      <p:cViewPr>
        <p:scale>
          <a:sx n="39" d="100"/>
          <a:sy n="39" d="100"/>
        </p:scale>
        <p:origin x="-2238" y="-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8D75C-1D25-4992-9135-4939BFE78600}" type="datetimeFigureOut">
              <a:rPr lang="ru-RU" smtClean="0"/>
              <a:t>29.12.2015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E61CC-4D2B-4AFC-916E-5BDAD65CE6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647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E61CC-4D2B-4AFC-916E-5BDAD65CE6C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984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9A27-E8B7-45FB-9336-43B503952F1A}" type="datetimeFigureOut">
              <a:rPr lang="ru-RU" smtClean="0"/>
              <a:t>29.12.2015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DD088-B57E-4B99-8BA1-401FE9DFE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757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9A27-E8B7-45FB-9336-43B503952F1A}" type="datetimeFigureOut">
              <a:rPr lang="ru-RU" smtClean="0"/>
              <a:t>29.12.2015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DD088-B57E-4B99-8BA1-401FE9DFE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32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9A27-E8B7-45FB-9336-43B503952F1A}" type="datetimeFigureOut">
              <a:rPr lang="ru-RU" smtClean="0"/>
              <a:t>29.12.2015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DD088-B57E-4B99-8BA1-401FE9DFE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1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9A27-E8B7-45FB-9336-43B503952F1A}" type="datetimeFigureOut">
              <a:rPr lang="ru-RU" smtClean="0"/>
              <a:t>29.12.2015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DD088-B57E-4B99-8BA1-401FE9DFE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13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9A27-E8B7-45FB-9336-43B503952F1A}" type="datetimeFigureOut">
              <a:rPr lang="ru-RU" smtClean="0"/>
              <a:t>29.12.2015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DD088-B57E-4B99-8BA1-401FE9DFE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06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9A27-E8B7-45FB-9336-43B503952F1A}" type="datetimeFigureOut">
              <a:rPr lang="ru-RU" smtClean="0"/>
              <a:t>29.12.2015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DD088-B57E-4B99-8BA1-401FE9DFE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330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9A27-E8B7-45FB-9336-43B503952F1A}" type="datetimeFigureOut">
              <a:rPr lang="ru-RU" smtClean="0"/>
              <a:t>29.12.2015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DD088-B57E-4B99-8BA1-401FE9DFE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252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9A27-E8B7-45FB-9336-43B503952F1A}" type="datetimeFigureOut">
              <a:rPr lang="ru-RU" smtClean="0"/>
              <a:t>29.12.2015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DD088-B57E-4B99-8BA1-401FE9DFE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964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9A27-E8B7-45FB-9336-43B503952F1A}" type="datetimeFigureOut">
              <a:rPr lang="ru-RU" smtClean="0"/>
              <a:t>29.12.2015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DD088-B57E-4B99-8BA1-401FE9DFE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560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9A27-E8B7-45FB-9336-43B503952F1A}" type="datetimeFigureOut">
              <a:rPr lang="ru-RU" smtClean="0"/>
              <a:t>29.12.2015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DD088-B57E-4B99-8BA1-401FE9DFE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74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49A27-E8B7-45FB-9336-43B503952F1A}" type="datetimeFigureOut">
              <a:rPr lang="ru-RU" smtClean="0"/>
              <a:t>29.12.2015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DD088-B57E-4B99-8BA1-401FE9DFE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550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49A27-E8B7-45FB-9336-43B503952F1A}" type="datetimeFigureOut">
              <a:rPr lang="ru-RU" smtClean="0"/>
              <a:t>29.12.2015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DD088-B57E-4B99-8BA1-401FE9DFE0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1.docx"/><Relationship Id="rId5" Type="http://schemas.openxmlformats.org/officeDocument/2006/relationships/oleObject" Target="../embeddings/oleObject1.bin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Word_Document2.docx"/><Relationship Id="rId5" Type="http://schemas.openxmlformats.org/officeDocument/2006/relationships/oleObject" Target="../embeddings/oleObject2.bin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436845">
            <a:off x="2109651" y="1744571"/>
            <a:ext cx="4952827" cy="3046988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СКШИ </a:t>
            </a:r>
            <a:r>
              <a:rPr lang="ru-RU" sz="2800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п.Ванино</a:t>
            </a:r>
            <a:endParaRPr lang="ru-RU" sz="2800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неделе русского  языка  и литературы</a:t>
            </a:r>
          </a:p>
          <a:p>
            <a:pPr algn="r"/>
            <a:endParaRPr lang="ru-RU" sz="2000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Хмельницкая Т.Ф.-педагог-библиотекарь</a:t>
            </a:r>
            <a:endParaRPr lang="ru-RU" sz="2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3" descr="C:\Users\User\Desktop\Безымянный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802" y="0"/>
            <a:ext cx="91231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21380867">
            <a:off x="2086645" y="1660750"/>
            <a:ext cx="5580759" cy="1754326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 библиотека </a:t>
            </a: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 неделе русского  языка </a:t>
            </a:r>
          </a:p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 литературы.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21375196">
            <a:off x="3784021" y="4538185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Хмельницкая  Т.Ф. –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педагог - библиотекарь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3317" name="Picture 5" descr="IMG_50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38302">
            <a:off x="3120683" y="4214506"/>
            <a:ext cx="1415731" cy="132783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74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User\Desktop\Безымянный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82"/>
          <a:stretch/>
        </p:blipFill>
        <p:spPr bwMode="auto">
          <a:xfrm>
            <a:off x="0" y="52526"/>
            <a:ext cx="9144000" cy="684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21409013">
            <a:off x="457199" y="704274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Инсценировка  по  произведению                                          </a:t>
            </a:r>
            <a:r>
              <a:rPr lang="ru-RU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С.Михалкова</a:t>
            </a:r>
            <a:r>
              <a:rPr lang="ru-RU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«У Скворцова  Гришки»</a:t>
            </a:r>
            <a:endParaRPr lang="ru-RU" sz="2000" b="1" cap="all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User\Desktop\библиотека\о  библиотеке\мероприятия  в  библиотеке 2015-2016\праздник посвящение в  читатели\фото  праздника\IMG_799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99675">
            <a:off x="2225138" y="1712770"/>
            <a:ext cx="5462587" cy="364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348429">
            <a:off x="5375650" y="5287856"/>
            <a:ext cx="1449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класс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26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User\Desktop\Безымянный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82"/>
          <a:stretch/>
        </p:blipFill>
        <p:spPr bwMode="auto">
          <a:xfrm>
            <a:off x="0" y="11266"/>
            <a:ext cx="9144000" cy="684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21303457">
            <a:off x="430411" y="519284"/>
            <a:ext cx="7724981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 детских  сказок-                        участники праздника </a:t>
            </a:r>
            <a:endParaRPr lang="ru-RU" sz="3100" b="1" cap="all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99622">
            <a:off x="2302263" y="1826911"/>
            <a:ext cx="4728324" cy="429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26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38989" cy="697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rot="21358796">
            <a:off x="1074408" y="667258"/>
            <a:ext cx="7531480" cy="1143000"/>
          </a:xfrm>
        </p:spPr>
        <p:txBody>
          <a:bodyPr>
            <a:normAutofit/>
          </a:bodyPr>
          <a:lstStyle/>
          <a:p>
            <a:r>
              <a:rPr lang="ru-RU" sz="28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Книги, которые знают всё!</a:t>
            </a:r>
            <a:endParaRPr lang="ru-RU" sz="2800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 rot="21403483">
            <a:off x="1922680" y="1455660"/>
            <a:ext cx="4040188" cy="639762"/>
          </a:xfrm>
        </p:spPr>
        <p:txBody>
          <a:bodyPr>
            <a:noAutofit/>
          </a:bodyPr>
          <a:lstStyle/>
          <a:p>
            <a:r>
              <a:rPr lang="ru-RU" sz="1800" spc="-1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«Наши помощники -  </a:t>
            </a:r>
          </a:p>
          <a:p>
            <a:pPr>
              <a:spcBef>
                <a:spcPts val="0"/>
              </a:spcBef>
            </a:pPr>
            <a:r>
              <a:rPr lang="ru-RU" sz="1800" spc="-1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словари» к юбилею  В.И. Даля</a:t>
            </a:r>
            <a:endParaRPr lang="ru-RU" sz="1800" spc="-1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 rot="21440326">
            <a:off x="1853772" y="2129599"/>
            <a:ext cx="3053211" cy="3951288"/>
          </a:xfrm>
          <a:noFill/>
        </p:spPr>
        <p:txBody>
          <a:bodyPr>
            <a:normAutofit fontScale="55000" lnSpcReduction="20000"/>
          </a:bodyPr>
          <a:lstStyle/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 школьной библиотеке     проводятся  библиотечные  уроки:  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  начальной школы посетили библиотеку                                           и познакомились с  правилами  обращения с книгой, расстановкой книг.</a:t>
            </a: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библиотечные  уроки   для школьников  6-8 классов по  теме  «Энциклопедии. Справочники. Словари»  в  форме   беседы-консультации, практикума "Самостоятельный поиск", турнира эрудитов и знатоков детской справочной литературы </a:t>
            </a:r>
          </a:p>
          <a:p>
            <a:pPr marL="0" indent="0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"Сумей найти".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1377236">
            <a:off x="4783689" y="1217437"/>
            <a:ext cx="3361040" cy="442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33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Безымянный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811873"/>
              </p:ext>
            </p:extLst>
          </p:nvPr>
        </p:nvGraphicFramePr>
        <p:xfrm>
          <a:off x="1331641" y="1219224"/>
          <a:ext cx="6218510" cy="4241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6" name="Документ" r:id="rId6" imgW="10693531" imgH="7295268" progId="Word.Document.12">
                  <p:embed/>
                </p:oleObj>
              </mc:Choice>
              <mc:Fallback>
                <p:oleObj name="Документ" r:id="rId6" imgW="10693531" imgH="729526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31641" y="1219224"/>
                        <a:ext cx="6218510" cy="4241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47664" y="2748938"/>
            <a:ext cx="583264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 помощники-словари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 юбилею  В.И. Даля.    Библиотечный  урок.   6  </a:t>
            </a:r>
            <a:r>
              <a:rPr lang="ru-RU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88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0" name="Picture 32" descr="C:\Users\User\Desktop\Безымянный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262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0477417"/>
              </p:ext>
            </p:extLst>
          </p:nvPr>
        </p:nvGraphicFramePr>
        <p:xfrm>
          <a:off x="1691680" y="1210444"/>
          <a:ext cx="6177792" cy="443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Документ" r:id="rId6" imgW="11257732" imgH="7261421" progId="Word.Document.12">
                  <p:embed/>
                </p:oleObj>
              </mc:Choice>
              <mc:Fallback>
                <p:oleObj name="Документ" r:id="rId6" imgW="11257732" imgH="726142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91680" y="1210444"/>
                        <a:ext cx="6177792" cy="4437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279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9" name="Picture 25" descr="C:\Users\User\Desktop\Безымянный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21395719">
            <a:off x="2129993" y="1404206"/>
            <a:ext cx="7020383" cy="1143000"/>
          </a:xfr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ru-RU" sz="1600" b="1" cap="none" dirty="0" smtClean="0">
                <a:solidFill>
                  <a:schemeClr val="accent4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Сулла  Н.А. - руководитель  любительского объединения                                  «Киото». </a:t>
            </a:r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cap="none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«СЭНКЭ»</a:t>
            </a:r>
            <a:endParaRPr lang="ru-RU" sz="1600" b="1" dirty="0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4" name="Текст 3"/>
          <p:cNvSpPr>
            <a:spLocks noGrp="1"/>
          </p:cNvSpPr>
          <p:nvPr>
            <p:ph idx="1"/>
          </p:nvPr>
        </p:nvSpPr>
        <p:spPr>
          <a:xfrm rot="21390531">
            <a:off x="862708" y="1159674"/>
            <a:ext cx="8265611" cy="766939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9600" b="1" cap="all" dirty="0">
                <a:ln w="5715" cap="flat" cmpd="sng" algn="ctr">
                  <a:solidFill>
                    <a:srgbClr val="FF00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  </a:t>
            </a:r>
            <a:r>
              <a:rPr lang="ru-RU" sz="9600" b="1" cap="all" dirty="0" smtClean="0">
                <a:ln w="5715" cap="flat" cmpd="sng" algn="ctr">
                  <a:solidFill>
                    <a:srgbClr val="FF00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писателях  </a:t>
            </a:r>
            <a:r>
              <a:rPr lang="ru-RU" sz="9600" b="1" cap="all" dirty="0">
                <a:ln w="5715" cap="flat" cmpd="sng" algn="ctr">
                  <a:solidFill>
                    <a:srgbClr val="FF00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Дальнего  </a:t>
            </a:r>
            <a:r>
              <a:rPr lang="ru-RU" sz="9600" b="1" cap="all" dirty="0" smtClean="0">
                <a:ln w="5715" cap="flat" cmpd="sng" algn="ctr">
                  <a:solidFill>
                    <a:srgbClr val="FF00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Востока</a:t>
            </a:r>
            <a:r>
              <a:rPr lang="ru-RU" sz="9600" cap="all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9600" cap="all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9600" b="1" cap="all" spc="-200" dirty="0">
                <a:ln w="5715" cap="flat" cmpd="sng" algn="ctr">
                  <a:solidFill>
                    <a:srgbClr val="FF00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из  числа  коренных  </a:t>
            </a:r>
            <a:r>
              <a:rPr lang="ru-RU" sz="9600" b="1" cap="all" spc="-200" dirty="0" smtClean="0">
                <a:ln w="5715" cap="flat" cmpd="sng" algn="ctr">
                  <a:solidFill>
                    <a:srgbClr val="FF0000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9002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народов</a:t>
            </a:r>
          </a:p>
          <a:p>
            <a:pPr algn="ctr"/>
            <a:r>
              <a:rPr lang="ru-RU" sz="1100" b="1" i="1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ea typeface="+mj-ea"/>
                <a:cs typeface="+mj-cs"/>
              </a:rPr>
              <a:t/>
            </a:r>
            <a:br>
              <a:rPr lang="ru-RU" sz="1100" b="1" i="1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ea typeface="+mj-ea"/>
                <a:cs typeface="+mj-cs"/>
              </a:rPr>
            </a:br>
            <a:endParaRPr lang="ru-RU" sz="1100" b="1" i="1" dirty="0" smtClean="0">
              <a:solidFill>
                <a:schemeClr val="accent4">
                  <a:lumMod val="50000"/>
                </a:schemeClr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1528" name="Picture 2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0404">
            <a:off x="2027782" y="2180839"/>
            <a:ext cx="6242643" cy="396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20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User\Desktop\Безымянный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30914"/>
            <a:ext cx="9185217" cy="688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346303">
            <a:off x="2015903" y="1430615"/>
            <a:ext cx="5756826" cy="386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1384774">
            <a:off x="2210374" y="5299702"/>
            <a:ext cx="5696917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Вручен  вымпел  за  победу   в  конкурсе  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Книжкина</a:t>
            </a:r>
            <a:r>
              <a:rPr lang="ru-RU" sz="1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неделя  - 2015» 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21371097">
            <a:off x="735006" y="754934"/>
            <a:ext cx="7715200" cy="96059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ПРОИЗВЕДЕНИЯХ-ЮБИЛЯРАХ 2015г.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1360480">
            <a:off x="2051720" y="4072504"/>
            <a:ext cx="1728192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Ура!!! ПОБЕДА!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7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User\Desktop\Безымянный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 rot="21121091">
            <a:off x="3647389" y="2383430"/>
            <a:ext cx="4680520" cy="492075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 ЗА  ВНИМАНИЕ!!!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38012" flipH="1">
            <a:off x="1732402" y="1858738"/>
            <a:ext cx="2971521" cy="3671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928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User\Desktop\Безымянный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5"/>
            <a:ext cx="912897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1407704">
            <a:off x="2137916" y="1861155"/>
            <a:ext cx="573629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С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19.11.12 по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03.12.12                                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участвовала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 декаде русского  языка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 литературы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ru-RU" sz="16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привитие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 читателей интереса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 чтению и расширение знаний по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детской  литературе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Безымянный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63446">
            <a:off x="457457" y="523222"/>
            <a:ext cx="8011255" cy="1143000"/>
          </a:xfrm>
        </p:spPr>
        <p:txBody>
          <a:bodyPr>
            <a:normAutofit/>
          </a:bodyPr>
          <a:lstStyle/>
          <a:p>
            <a:r>
              <a:rPr lang="ru-RU" sz="2400" b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 мероприятия</a:t>
            </a:r>
            <a:endParaRPr lang="ru-RU" sz="2400" cap="all" dirty="0"/>
          </a:p>
        </p:txBody>
      </p:sp>
      <p:sp>
        <p:nvSpPr>
          <p:cNvPr id="4" name="TextBox 3"/>
          <p:cNvSpPr txBox="1"/>
          <p:nvPr/>
        </p:nvSpPr>
        <p:spPr>
          <a:xfrm rot="21345251">
            <a:off x="2189275" y="1287377"/>
            <a:ext cx="558624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утешествие по сказкам». 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 1 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освящение в читатели».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 2-4 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ниги, которые знают всё!  Наши помощники -  словари» к юбилею                     В. И. Даля. 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Библиотечные  уроки для  5-8кл.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писателях   Дальнего  Востока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 числа  коренных  народов.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Сулла  Н.А. - руководитель  любительского объединения «Киото» МБУ   Национальный этнокультурный  центр   «СЭНКЭ»  Библиотечный  час   для  7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частие  в викторине «Произведения – юбиляры».  </a:t>
            </a: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Книжкина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неделя                          в детской библиотеки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51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88024" y="1052736"/>
            <a:ext cx="3663089" cy="4525963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3554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0289" y="4718"/>
            <a:ext cx="9270860" cy="695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 rot="21339695">
            <a:off x="2267271" y="1647772"/>
            <a:ext cx="5260984" cy="48635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kumimoji="0" lang="ru-RU" sz="2000" b="1" i="1" u="none" strike="noStrike" kern="1800" cap="all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Действовали выставки:</a:t>
            </a:r>
          </a:p>
          <a:p>
            <a:pPr marL="0" indent="0" algn="ctr">
              <a:buNone/>
            </a:pPr>
            <a:endParaRPr kumimoji="0" lang="ru-RU" sz="800" b="1" i="1" u="none" strike="noStrike" kern="1800" cap="all" spc="0" normalizeH="0" noProof="0" dirty="0" smtClean="0">
              <a:ln>
                <a:noFill/>
              </a:ln>
              <a:effectLst/>
              <a:uLnTx/>
              <a:uFillTx/>
              <a:latin typeface="Times New Roman"/>
              <a:ea typeface="Times New Roman"/>
              <a:cs typeface="Times New Roman"/>
            </a:endParaRPr>
          </a:p>
          <a:p>
            <a:r>
              <a:rPr kumimoji="0" lang="ru-RU" sz="2000" b="1" i="1" u="none" strike="noStrike" kern="1800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Times New Roman"/>
                <a:cs typeface="Times New Roman"/>
              </a:rPr>
              <a:t>Книжные  выставки: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kumimoji="0" lang="ru-RU" sz="2000" b="1" i="0" u="none" strike="noStrike" kern="1800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Times New Roman"/>
                <a:cs typeface="Times New Roman"/>
              </a:rPr>
              <a:t>   </a:t>
            </a:r>
            <a:r>
              <a:rPr kumimoji="0" lang="ru-RU" sz="2000" b="1" i="0" u="none" strike="noStrike" kern="1800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«Чудо книжки, для  вас, ребятишки»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b="1" i="1" kern="1800" cap="none" baseline="0" dirty="0" smtClean="0">
                <a:latin typeface="Times New Roman"/>
                <a:ea typeface="Times New Roman"/>
                <a:cs typeface="Times New Roman"/>
              </a:rPr>
              <a:t>   </a:t>
            </a:r>
            <a:r>
              <a:rPr lang="ru-RU" sz="2000" b="1" kern="1800" cap="none" baseline="0" dirty="0" smtClean="0">
                <a:latin typeface="Times New Roman"/>
                <a:ea typeface="Times New Roman"/>
                <a:cs typeface="Times New Roman"/>
              </a:rPr>
              <a:t>«Культура  и  искусство малочисленного   народа орочей </a:t>
            </a:r>
            <a:r>
              <a:rPr lang="ru-RU" sz="2000" b="1" kern="1800" cap="none" baseline="0" dirty="0" err="1" smtClean="0">
                <a:latin typeface="Times New Roman"/>
                <a:ea typeface="Times New Roman"/>
                <a:cs typeface="Times New Roman"/>
              </a:rPr>
              <a:t>Ванинского</a:t>
            </a:r>
            <a:r>
              <a:rPr lang="ru-RU" sz="2000" b="1" kern="1800" cap="none" baseline="0" dirty="0" smtClean="0">
                <a:latin typeface="Times New Roman"/>
                <a:ea typeface="Times New Roman"/>
                <a:cs typeface="Times New Roman"/>
              </a:rPr>
              <a:t>  района»</a:t>
            </a:r>
            <a:endParaRPr kumimoji="0" lang="ru-RU" sz="2000" b="1" u="none" strike="noStrike" kern="18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/>
              <a:ea typeface="Times New Roman"/>
              <a:cs typeface="Times New Roman"/>
            </a:endParaRPr>
          </a:p>
          <a:p>
            <a:r>
              <a:rPr kumimoji="0" lang="ru-RU" sz="2000" b="1" i="1" u="none" strike="noStrike" kern="18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Times New Roman"/>
                <a:cs typeface="Times New Roman"/>
              </a:rPr>
              <a:t>Выставки  рисунков: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kumimoji="0" lang="ru-RU" sz="2000" b="1" u="none" strike="noStrike" kern="18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Сказочная  радуга 2  </a:t>
            </a:r>
            <a:r>
              <a:rPr kumimoji="0" lang="ru-RU" sz="2000" b="1" u="none" strike="noStrike" kern="18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кл</a:t>
            </a:r>
            <a:r>
              <a:rPr kumimoji="0" lang="ru-RU" sz="2000" b="1" u="none" strike="noStrike" kern="18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kumimoji="0" lang="ru-RU" sz="2000" b="1" u="none" strike="noStrike" kern="18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«Что за прелесть эти сказки!...» 5-9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kumimoji="0" lang="ru-RU" sz="2000" b="1" u="none" strike="noStrike" kern="18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Иллюстрации к сказкам 1 </a:t>
            </a:r>
            <a:r>
              <a:rPr kumimoji="0" lang="ru-RU" sz="2000" b="1" u="none" strike="noStrike" kern="18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кл</a:t>
            </a:r>
            <a:r>
              <a:rPr kumimoji="0" lang="ru-RU" sz="2000" b="1" u="none" strike="noStrike" kern="18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 - конкурсы  рисунков</a:t>
            </a:r>
          </a:p>
          <a:p>
            <a:r>
              <a:rPr kumimoji="0" lang="ru-RU" sz="2000" b="1" i="1" u="none" strike="noStrike" kern="18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Times New Roman"/>
                <a:cs typeface="Times New Roman"/>
              </a:rPr>
              <a:t>Фотовыставка  «</a:t>
            </a:r>
            <a:r>
              <a:rPr kumimoji="0" lang="ru-RU" sz="2000" i="1" u="none" strike="noStrike" kern="18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Times New Roman"/>
                <a:cs typeface="Times New Roman"/>
              </a:rPr>
              <a:t>Дети</a:t>
            </a:r>
            <a:r>
              <a:rPr kumimoji="0" lang="ru-RU" sz="2000" b="1" i="1" u="none" strike="noStrike" kern="18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Times New Roman"/>
                <a:cs typeface="Times New Roman"/>
              </a:rPr>
              <a:t>  </a:t>
            </a:r>
            <a:r>
              <a:rPr kumimoji="0" lang="ru-RU" sz="2000" b="1" i="1" u="none" strike="noStrike" kern="18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на  мероприятиях    в  библиотеке»</a:t>
            </a:r>
          </a:p>
          <a:p>
            <a:pPr>
              <a:buFont typeface="Wingdings" panose="05000000000000000000" pitchFamily="2" charset="2"/>
              <a:buChar char="ü"/>
            </a:pPr>
            <a:endParaRPr kumimoji="0" lang="ru-RU" sz="2000" b="1" i="1" u="none" strike="noStrike" kern="1800" cap="none" spc="0" normalizeH="0" baseline="0" noProof="0" dirty="0" smtClean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/>
              <a:ea typeface="Times New Roman"/>
              <a:cs typeface="Times New Roman"/>
            </a:endParaRPr>
          </a:p>
          <a:p>
            <a:pPr>
              <a:buFont typeface="Wingdings" panose="05000000000000000000" pitchFamily="2" charset="2"/>
              <a:buChar char="ü"/>
            </a:pPr>
            <a:endParaRPr kumimoji="0" lang="ru-RU" sz="2000" b="1" i="1" u="none" strike="noStrike" kern="1800" cap="none" spc="0" normalizeH="0" baseline="0" noProof="0" dirty="0" smtClean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/>
              <a:ea typeface="Times New Roman"/>
              <a:cs typeface="Times New Roman"/>
            </a:endParaRPr>
          </a:p>
          <a:p>
            <a:pPr marL="0" indent="0">
              <a:buNone/>
            </a:pPr>
            <a:r>
              <a:rPr kumimoji="0" lang="ru-RU" sz="2000" b="1" i="1" u="none" strike="noStrike" kern="18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:</a:t>
            </a:r>
          </a:p>
          <a:p>
            <a:endParaRPr kumimoji="0" lang="ru-RU" sz="2000" b="1" i="1" u="none" strike="noStrike" kern="1800" cap="none" spc="0" normalizeH="0" baseline="0" noProof="0" dirty="0" smtClean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/>
              <a:ea typeface="Times New Roman"/>
              <a:cs typeface="Times New Roman"/>
            </a:endParaRPr>
          </a:p>
          <a:p>
            <a:endParaRPr kumimoji="0" lang="ru-RU" sz="2400" b="1" i="1" u="none" strike="noStrike" kern="18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</a:endParaRPr>
          </a:p>
          <a:p>
            <a:endParaRPr lang="ru-RU" sz="240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 rot="21335828">
            <a:off x="784139" y="686072"/>
            <a:ext cx="8229600" cy="129522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 МЕРОПРИЯТИЯ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86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Безымянный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89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21349359">
            <a:off x="564243" y="584698"/>
            <a:ext cx="8077297" cy="1143000"/>
          </a:xfrm>
        </p:spPr>
        <p:txBody>
          <a:bodyPr/>
          <a:lstStyle/>
          <a:p>
            <a:r>
              <a:rPr lang="ru-RU" sz="2800" b="1" kern="1800" cap="all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"Путешествие по сказкам»</a:t>
            </a:r>
            <a:r>
              <a:rPr lang="ru-RU" sz="3200" b="1" kern="180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b="1" kern="180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400" b="1" i="1" kern="18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Викторина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 rot="21352196">
            <a:off x="1629274" y="1350057"/>
            <a:ext cx="6419056" cy="449736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2000" b="1" cap="all" dirty="0"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Цель: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/>
                <a:ea typeface="Times New Roman"/>
              </a:rPr>
              <a:t>- способствовать развитию у детей положительных эмоций;</a:t>
            </a:r>
            <a:endParaRPr lang="ru-RU" sz="2400" b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/>
              <a:ea typeface="Times New Roman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/>
                <a:ea typeface="Times New Roman"/>
              </a:rPr>
              <a:t>- учить детей осмысливать характер сказочных героев;</a:t>
            </a:r>
            <a:endParaRPr lang="ru-RU" sz="2400" b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latin typeface="Times New Roman"/>
              <a:ea typeface="Times New Roman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/>
                <a:ea typeface="Times New Roman"/>
              </a:rPr>
              <a:t>- развивать творческие способности у детей. </a:t>
            </a:r>
            <a:endParaRPr lang="ru-RU" sz="2400" b="1" cap="all" dirty="0"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000" b="1" cap="all" dirty="0"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Атрибуты к играм: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000" b="1" cap="all" dirty="0"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400" b="1" i="1" dirty="0">
                <a:solidFill>
                  <a:srgbClr val="0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/>
                <a:ea typeface="Times New Roman"/>
              </a:rPr>
              <a:t>иллюстрации к сказкам</a:t>
            </a:r>
            <a:r>
              <a:rPr lang="ru-RU" sz="2400" dirty="0">
                <a:solidFill>
                  <a:srgbClr val="0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/>
                <a:ea typeface="Times New Roman"/>
              </a:rPr>
              <a:t>, </a:t>
            </a:r>
            <a:r>
              <a:rPr lang="ru-RU" sz="2400" b="1" i="1" dirty="0">
                <a:solidFill>
                  <a:srgbClr val="0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/>
                <a:ea typeface="Times New Roman"/>
              </a:rPr>
              <a:t>разрезные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/>
                <a:ea typeface="Times New Roman"/>
              </a:rPr>
              <a:t>картинки                       </a:t>
            </a:r>
            <a:r>
              <a:rPr lang="ru-RU" sz="2400" b="1" i="1" dirty="0">
                <a:solidFill>
                  <a:srgbClr val="0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/>
                <a:ea typeface="Times New Roman"/>
              </a:rPr>
              <a:t>к сказке «Репка», корзинка с  загадками</a:t>
            </a:r>
            <a:r>
              <a:rPr lang="ru-RU" sz="2000" b="1" i="1" dirty="0">
                <a:solidFill>
                  <a:srgbClr val="0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/>
                <a:ea typeface="Times New Roman"/>
              </a:rPr>
              <a:t>. </a:t>
            </a:r>
            <a:endParaRPr lang="ru-RU" sz="2000" b="1" cap="all" dirty="0">
              <a:solidFill>
                <a:srgbClr val="FF0000"/>
              </a:solidFill>
              <a:effectLst>
                <a:glow rad="101600">
                  <a:prstClr val="white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2000" b="1" cap="all" dirty="0"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Оформление  читального  зала: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2400" b="1" i="1" dirty="0">
                <a:solidFill>
                  <a:srgbClr val="0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/>
                <a:ea typeface="Times New Roman"/>
              </a:rPr>
              <a:t>Книжная  выставка «Сказочное  царство - мудрое  государство»</a:t>
            </a:r>
            <a:r>
              <a:rPr lang="ru-RU" sz="2400" b="1" i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/>
                <a:ea typeface="Times New Roman"/>
              </a:rPr>
              <a:t>, </a:t>
            </a:r>
            <a:r>
              <a:rPr lang="ru-RU" sz="2400" b="1" i="1" dirty="0">
                <a:solidFill>
                  <a:srgbClr val="0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/>
                <a:ea typeface="Times New Roman"/>
              </a:rPr>
              <a:t>выставка  детских рисунков,  фото  детей  на  </a:t>
            </a:r>
            <a:r>
              <a:rPr lang="ru-RU" sz="2400" b="1" i="1" dirty="0" smtClean="0">
                <a:solidFill>
                  <a:srgbClr val="0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/>
                <a:ea typeface="Times New Roman"/>
              </a:rPr>
              <a:t>мероприятиях                            в  </a:t>
            </a:r>
            <a:r>
              <a:rPr lang="ru-RU" sz="2400" b="1" i="1" dirty="0">
                <a:solidFill>
                  <a:srgbClr val="00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Times New Roman"/>
                <a:ea typeface="Times New Roman"/>
              </a:rPr>
              <a:t>библиотеке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391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Безымянный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45932">
            <a:off x="1838436" y="1554232"/>
            <a:ext cx="5937020" cy="419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91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User\Desktop\Безымянный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82"/>
          <a:stretch/>
        </p:blipFill>
        <p:spPr bwMode="auto">
          <a:xfrm>
            <a:off x="0" y="11266"/>
            <a:ext cx="9144000" cy="684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7"/>
          <p:cNvSpPr>
            <a:spLocks noGrp="1"/>
          </p:cNvSpPr>
          <p:nvPr>
            <p:ph type="title"/>
          </p:nvPr>
        </p:nvSpPr>
        <p:spPr>
          <a:xfrm rot="21403550">
            <a:off x="536872" y="1291610"/>
            <a:ext cx="7932627" cy="1362075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«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Что за прелесть  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 эти сказки!...»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 rot="21307345">
            <a:off x="-239051" y="1977045"/>
            <a:ext cx="7772400" cy="648221"/>
          </a:xfrm>
        </p:spPr>
        <p:txBody>
          <a:bodyPr/>
          <a:lstStyle/>
          <a:p>
            <a:pPr algn="r"/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Конкурс рисунков</a:t>
            </a:r>
            <a:endParaRPr lang="ru-RU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C:\Users\User\Desktop\библиотека\о  библиотеке\мероприятия  в  библиотеке 2015-2016\праздник посвящение в  читатели\фото  праздника\IMG_817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30437">
            <a:off x="2004763" y="2391702"/>
            <a:ext cx="3033713" cy="25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S:\2015-2016 уч.г\библиотека\IMG_802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78741">
            <a:off x="5289500" y="3042404"/>
            <a:ext cx="2592764" cy="160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1333358">
            <a:off x="5201151" y="2415721"/>
            <a:ext cx="2578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Знакомьтесь,                   наши    рисунки!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2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User\Desktop\Безымянный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82"/>
          <a:stretch/>
        </p:blipFill>
        <p:spPr bwMode="auto">
          <a:xfrm>
            <a:off x="0" y="11266"/>
            <a:ext cx="9144000" cy="684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21374580">
            <a:off x="598274" y="1026662"/>
            <a:ext cx="7871052" cy="869185"/>
          </a:xfrm>
        </p:spPr>
        <p:txBody>
          <a:bodyPr>
            <a:normAutofit fontScale="90000"/>
          </a:bodyPr>
          <a:lstStyle/>
          <a:p>
            <a:r>
              <a:rPr lang="ru-RU" sz="31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«Посвящение</a:t>
            </a:r>
            <a:r>
              <a:rPr lang="ru-RU" sz="31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читатели»</a:t>
            </a:r>
            <a:br>
              <a:rPr lang="ru-RU" sz="31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cap="all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класс </a:t>
            </a:r>
            <a:endParaRPr lang="ru-RU" sz="2200" i="1" cap="all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53915">
            <a:off x="2061592" y="1902735"/>
            <a:ext cx="5459902" cy="351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26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User\Desktop\Безымянный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82"/>
          <a:stretch/>
        </p:blipFill>
        <p:spPr bwMode="auto">
          <a:xfrm>
            <a:off x="0" y="11266"/>
            <a:ext cx="9144000" cy="684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01718">
            <a:off x="1803444" y="1400336"/>
            <a:ext cx="65569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 rot="21294573">
            <a:off x="1716540" y="2601720"/>
            <a:ext cx="5710920" cy="263511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«Посвящение в читатели»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0226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6262</TotalTime>
  <Words>416</Words>
  <Application>Microsoft Office PowerPoint</Application>
  <PresentationFormat>Экран (4:3)</PresentationFormat>
  <Paragraphs>73</Paragraphs>
  <Slides>17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Документ</vt:lpstr>
      <vt:lpstr>Презентация PowerPoint</vt:lpstr>
      <vt:lpstr>Презентация PowerPoint</vt:lpstr>
      <vt:lpstr>Проведены  мероприятия</vt:lpstr>
      <vt:lpstr>ПРОВЕДЕНЫ  МЕРОПРИЯТИЯ</vt:lpstr>
      <vt:lpstr>"Путешествие по сказкам» Викторина</vt:lpstr>
      <vt:lpstr>Презентация PowerPoint</vt:lpstr>
      <vt:lpstr>«Что за прелесть    эти сказки!...»</vt:lpstr>
      <vt:lpstr>«Посвящение в читатели» 2  класс </vt:lpstr>
      <vt:lpstr>«Посвящение в читатели» </vt:lpstr>
      <vt:lpstr>Инсценировка  по  произведению                                          С.Михалкова  «У Скворцова  Гришки»</vt:lpstr>
      <vt:lpstr> Герои  детских  сказок-                        участники праздника </vt:lpstr>
      <vt:lpstr>Книги, которые знают всё!</vt:lpstr>
      <vt:lpstr>Презентация PowerPoint</vt:lpstr>
      <vt:lpstr>Презентация PowerPoint</vt:lpstr>
      <vt:lpstr>Сулла  Н.А. - руководитель  любительского объединения                                  «Киото».  «СЭНКЭ»</vt:lpstr>
      <vt:lpstr>О ПРОИЗВЕДЕНИЯХ-ЮБИЛЯРАХ 2015г.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Школьная библиотека</dc:title>
  <dc:creator>08013</dc:creator>
  <cp:lastModifiedBy>07001</cp:lastModifiedBy>
  <cp:revision>73</cp:revision>
  <dcterms:created xsi:type="dcterms:W3CDTF">2015-12-18T03:54:35Z</dcterms:created>
  <dcterms:modified xsi:type="dcterms:W3CDTF">2015-12-29T05:31:59Z</dcterms:modified>
</cp:coreProperties>
</file>