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8" r:id="rId3"/>
    <p:sldId id="259" r:id="rId4"/>
    <p:sldId id="261" r:id="rId5"/>
    <p:sldId id="262" r:id="rId6"/>
    <p:sldId id="260" r:id="rId7"/>
    <p:sldId id="257" r:id="rId8"/>
    <p:sldId id="263" r:id="rId9"/>
    <p:sldId id="266" r:id="rId10"/>
    <p:sldId id="267" r:id="rId11"/>
    <p:sldId id="269" r:id="rId12"/>
    <p:sldId id="268" r:id="rId13"/>
    <p:sldId id="265" r:id="rId14"/>
    <p:sldId id="264" r:id="rId15"/>
    <p:sldId id="275" r:id="rId16"/>
    <p:sldId id="270" r:id="rId17"/>
    <p:sldId id="271" r:id="rId18"/>
    <p:sldId id="276" r:id="rId19"/>
    <p:sldId id="281" r:id="rId20"/>
    <p:sldId id="278" r:id="rId21"/>
    <p:sldId id="279" r:id="rId22"/>
    <p:sldId id="272" r:id="rId23"/>
    <p:sldId id="273" r:id="rId24"/>
    <p:sldId id="277" r:id="rId25"/>
    <p:sldId id="274" r:id="rId26"/>
    <p:sldId id="280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48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ЛФК</c:v>
                </c:pt>
                <c:pt idx="1">
                  <c:v>"Тестопластика"</c:v>
                </c:pt>
                <c:pt idx="2">
                  <c:v>"Очень умелые ручки"</c:v>
                </c:pt>
                <c:pt idx="3">
                  <c:v>"Азбука дорожного движения"</c:v>
                </c:pt>
                <c:pt idx="4">
                  <c:v>Библиотечный час</c:v>
                </c:pt>
                <c:pt idx="5">
                  <c:v>Театральный кружок "Лукоморье"</c:v>
                </c:pt>
                <c:pt idx="6">
                  <c:v>"Веселые нотки"</c:v>
                </c:pt>
                <c:pt idx="7">
                  <c:v>Театральная студия "Вообразилия"</c:v>
                </c:pt>
                <c:pt idx="8">
                  <c:v>Эстрадная студия "Драйв"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1</c:v>
                </c:pt>
                <c:pt idx="1">
                  <c:v>0.6</c:v>
                </c:pt>
                <c:pt idx="2">
                  <c:v>0.8</c:v>
                </c:pt>
                <c:pt idx="3">
                  <c:v>1</c:v>
                </c:pt>
                <c:pt idx="4">
                  <c:v>1</c:v>
                </c:pt>
                <c:pt idx="5">
                  <c:v>0.5</c:v>
                </c:pt>
                <c:pt idx="6">
                  <c:v>0.3</c:v>
                </c:pt>
                <c:pt idx="7">
                  <c:v>0.2</c:v>
                </c:pt>
                <c:pt idx="8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654528"/>
        <c:axId val="63664512"/>
      </c:barChart>
      <c:catAx>
        <c:axId val="63654528"/>
        <c:scaling>
          <c:orientation val="minMax"/>
        </c:scaling>
        <c:delete val="0"/>
        <c:axPos val="b"/>
        <c:majorTickMark val="out"/>
        <c:minorTickMark val="none"/>
        <c:tickLblPos val="nextTo"/>
        <c:crossAx val="63664512"/>
        <c:crosses val="autoZero"/>
        <c:auto val="1"/>
        <c:lblAlgn val="ctr"/>
        <c:lblOffset val="100"/>
        <c:noMultiLvlLbl val="0"/>
      </c:catAx>
      <c:valAx>
        <c:axId val="63664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3654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Сводная таблица диагностических результатов обучающихся 1 класса </a:t>
            </a:r>
          </a:p>
          <a:p>
            <a:pPr>
              <a:defRPr/>
            </a:pPr>
            <a:r>
              <a:rPr lang="ru-RU"/>
              <a:t>(2014-2015 уч.год)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53888205486647E-2"/>
          <c:y val="0.11165311653116532"/>
          <c:w val="0.75291312552339318"/>
          <c:h val="0.667182553400337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0"/>
                <c:pt idx="0">
                  <c:v>восприятие</c:v>
                </c:pt>
                <c:pt idx="1">
                  <c:v>внимание </c:v>
                </c:pt>
                <c:pt idx="2">
                  <c:v>память</c:v>
                </c:pt>
                <c:pt idx="3">
                  <c:v>мышление</c:v>
                </c:pt>
                <c:pt idx="4">
                  <c:v>крупная моторика </c:v>
                </c:pt>
                <c:pt idx="5">
                  <c:v>мелкая моторика</c:v>
                </c:pt>
                <c:pt idx="6">
                  <c:v>восприятие речи</c:v>
                </c:pt>
                <c:pt idx="7">
                  <c:v>активный словарь</c:v>
                </c:pt>
                <c:pt idx="8">
                  <c:v>работоспособность</c:v>
                </c:pt>
                <c:pt idx="9">
                  <c:v>представления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выше среднего 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0"/>
                <c:pt idx="0">
                  <c:v>восприятие</c:v>
                </c:pt>
                <c:pt idx="1">
                  <c:v>внимание </c:v>
                </c:pt>
                <c:pt idx="2">
                  <c:v>память</c:v>
                </c:pt>
                <c:pt idx="3">
                  <c:v>мышление</c:v>
                </c:pt>
                <c:pt idx="4">
                  <c:v>крупная моторика </c:v>
                </c:pt>
                <c:pt idx="5">
                  <c:v>мелкая моторика</c:v>
                </c:pt>
                <c:pt idx="6">
                  <c:v>восприятие речи</c:v>
                </c:pt>
                <c:pt idx="7">
                  <c:v>активный словарь</c:v>
                </c:pt>
                <c:pt idx="8">
                  <c:v>работоспособность</c:v>
                </c:pt>
                <c:pt idx="9">
                  <c:v>представления 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90</c:v>
                </c:pt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0"/>
                <c:pt idx="0">
                  <c:v>восприятие</c:v>
                </c:pt>
                <c:pt idx="1">
                  <c:v>внимание </c:v>
                </c:pt>
                <c:pt idx="2">
                  <c:v>память</c:v>
                </c:pt>
                <c:pt idx="3">
                  <c:v>мышление</c:v>
                </c:pt>
                <c:pt idx="4">
                  <c:v>крупная моторика </c:v>
                </c:pt>
                <c:pt idx="5">
                  <c:v>мелкая моторика</c:v>
                </c:pt>
                <c:pt idx="6">
                  <c:v>восприятие речи</c:v>
                </c:pt>
                <c:pt idx="7">
                  <c:v>активный словарь</c:v>
                </c:pt>
                <c:pt idx="8">
                  <c:v>работоспособность</c:v>
                </c:pt>
                <c:pt idx="9">
                  <c:v>представления 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1">
                  <c:v>10</c:v>
                </c:pt>
                <c:pt idx="3">
                  <c:v>90</c:v>
                </c:pt>
                <c:pt idx="4">
                  <c:v>100</c:v>
                </c:pt>
                <c:pt idx="5">
                  <c:v>80</c:v>
                </c:pt>
                <c:pt idx="6">
                  <c:v>80</c:v>
                </c:pt>
                <c:pt idx="7">
                  <c:v>80</c:v>
                </c:pt>
                <c:pt idx="8">
                  <c:v>40</c:v>
                </c:pt>
                <c:pt idx="9">
                  <c:v>80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ниже среднего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0"/>
                <c:pt idx="0">
                  <c:v>восприятие</c:v>
                </c:pt>
                <c:pt idx="1">
                  <c:v>внимание </c:v>
                </c:pt>
                <c:pt idx="2">
                  <c:v>память</c:v>
                </c:pt>
                <c:pt idx="3">
                  <c:v>мышление</c:v>
                </c:pt>
                <c:pt idx="4">
                  <c:v>крупная моторика </c:v>
                </c:pt>
                <c:pt idx="5">
                  <c:v>мелкая моторика</c:v>
                </c:pt>
                <c:pt idx="6">
                  <c:v>восприятие речи</c:v>
                </c:pt>
                <c:pt idx="7">
                  <c:v>активный словарь</c:v>
                </c:pt>
                <c:pt idx="8">
                  <c:v>работоспособность</c:v>
                </c:pt>
                <c:pt idx="9">
                  <c:v>представления 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1">
                  <c:v>60</c:v>
                </c:pt>
                <c:pt idx="2">
                  <c:v>60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50</c:v>
                </c:pt>
                <c:pt idx="9">
                  <c:v>10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низкий 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0"/>
                <c:pt idx="0">
                  <c:v>восприятие</c:v>
                </c:pt>
                <c:pt idx="1">
                  <c:v>внимание </c:v>
                </c:pt>
                <c:pt idx="2">
                  <c:v>память</c:v>
                </c:pt>
                <c:pt idx="3">
                  <c:v>мышление</c:v>
                </c:pt>
                <c:pt idx="4">
                  <c:v>крупная моторика </c:v>
                </c:pt>
                <c:pt idx="5">
                  <c:v>мелкая моторика</c:v>
                </c:pt>
                <c:pt idx="6">
                  <c:v>восприятие речи</c:v>
                </c:pt>
                <c:pt idx="7">
                  <c:v>активный словарь</c:v>
                </c:pt>
                <c:pt idx="8">
                  <c:v>работоспособность</c:v>
                </c:pt>
                <c:pt idx="9">
                  <c:v>представления 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40</c:v>
                </c:pt>
                <c:pt idx="3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356288"/>
        <c:axId val="81358208"/>
        <c:axId val="0"/>
      </c:bar3DChart>
      <c:catAx>
        <c:axId val="81356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психический процесс</a:t>
                </a:r>
              </a:p>
            </c:rich>
          </c:tx>
          <c:overlay val="0"/>
        </c:title>
        <c:majorTickMark val="none"/>
        <c:minorTickMark val="none"/>
        <c:tickLblPos val="nextTo"/>
        <c:crossAx val="81358208"/>
        <c:crosses val="autoZero"/>
        <c:auto val="1"/>
        <c:lblAlgn val="ctr"/>
        <c:lblOffset val="100"/>
        <c:noMultiLvlLbl val="0"/>
      </c:catAx>
      <c:valAx>
        <c:axId val="813582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порценты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1356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48951098319466"/>
          <c:y val="0.35248708629444103"/>
          <c:w val="0.1836217400382858"/>
          <c:h val="0.548653629450207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Достаточный уровень</c:v>
                </c:pt>
              </c:strCache>
            </c:strRef>
          </c:tx>
          <c:invertIfNegative val="0"/>
          <c:cat>
            <c:strRef>
              <c:f>'Лист1'!$A$2:$A$10</c:f>
              <c:strCache>
                <c:ptCount val="9"/>
                <c:pt idx="0">
                  <c:v>Умение списывать с рукописного текста</c:v>
                </c:pt>
                <c:pt idx="1">
                  <c:v>Умение списывать с печатного текста</c:v>
                </c:pt>
                <c:pt idx="2">
                  <c:v>Умение писать под диктовку</c:v>
                </c:pt>
                <c:pt idx="3">
                  <c:v>Каллиграфический навык</c:v>
                </c:pt>
                <c:pt idx="4">
                  <c:v>Знание букв алфавита</c:v>
                </c:pt>
                <c:pt idx="5">
                  <c:v>Умение пересчитывать предметы </c:v>
                </c:pt>
                <c:pt idx="6">
                  <c:v>Знание нумерации чисел</c:v>
                </c:pt>
                <c:pt idx="7">
                  <c:v>Вычислительные навыки и решение простых задач</c:v>
                </c:pt>
                <c:pt idx="8">
                  <c:v>Навык чтения</c:v>
                </c:pt>
              </c:strCache>
            </c:strRef>
          </c:cat>
          <c:val>
            <c:numRef>
              <c:f>'Лист1'!$B$2:$B$10</c:f>
              <c:numCache>
                <c:formatCode>General</c:formatCode>
                <c:ptCount val="9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6</c:v>
                </c:pt>
                <c:pt idx="8">
                  <c:v>8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Минимальный уровень</c:v>
                </c:pt>
              </c:strCache>
            </c:strRef>
          </c:tx>
          <c:invertIfNegative val="0"/>
          <c:cat>
            <c:strRef>
              <c:f>'Лист1'!$A$2:$A$10</c:f>
              <c:strCache>
                <c:ptCount val="9"/>
                <c:pt idx="0">
                  <c:v>Умение списывать с рукописного текста</c:v>
                </c:pt>
                <c:pt idx="1">
                  <c:v>Умение списывать с печатного текста</c:v>
                </c:pt>
                <c:pt idx="2">
                  <c:v>Умение писать под диктовку</c:v>
                </c:pt>
                <c:pt idx="3">
                  <c:v>Каллиграфический навык</c:v>
                </c:pt>
                <c:pt idx="4">
                  <c:v>Знание букв алфавита</c:v>
                </c:pt>
                <c:pt idx="5">
                  <c:v>Умение пересчитывать предметы </c:v>
                </c:pt>
                <c:pt idx="6">
                  <c:v>Знание нумерации чисел</c:v>
                </c:pt>
                <c:pt idx="7">
                  <c:v>Вычислительные навыки и решение простых задач</c:v>
                </c:pt>
                <c:pt idx="8">
                  <c:v>Навык чтения</c:v>
                </c:pt>
              </c:strCache>
            </c:strRef>
          </c:cat>
          <c:val>
            <c:numRef>
              <c:f>'Лист1'!$C$2:$C$10</c:f>
              <c:numCache>
                <c:formatCode>General</c:formatCode>
                <c:ptCount val="9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3704448"/>
        <c:axId val="123705984"/>
      </c:barChart>
      <c:catAx>
        <c:axId val="1237044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23705984"/>
        <c:crosses val="autoZero"/>
        <c:auto val="1"/>
        <c:lblAlgn val="ctr"/>
        <c:lblOffset val="100"/>
        <c:noMultiLvlLbl val="0"/>
      </c:catAx>
      <c:valAx>
        <c:axId val="123705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>
            <c:manualLayout>
              <c:xMode val="edge"/>
              <c:yMode val="edge"/>
              <c:x val="0.10375275938189849"/>
              <c:y val="0.1456853893263342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237044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77704326667431E-2"/>
          <c:y val="3.9793977365732508E-2"/>
          <c:w val="0.69424681425197421"/>
          <c:h val="0.82681552115708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Несформирован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Личностные БУД</c:v>
                </c:pt>
                <c:pt idx="1">
                  <c:v>Коммуникативные БУД</c:v>
                </c:pt>
                <c:pt idx="2">
                  <c:v>Регулятивные  БУД</c:v>
                </c:pt>
                <c:pt idx="3">
                  <c:v>Познавательные БУД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0.4</c:v>
                </c:pt>
                <c:pt idx="2">
                  <c:v>0.4</c:v>
                </c:pt>
                <c:pt idx="3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Личностные БУД</c:v>
                </c:pt>
                <c:pt idx="1">
                  <c:v>Коммуникативные БУД</c:v>
                </c:pt>
                <c:pt idx="2">
                  <c:v>Регулятивные  БУД</c:v>
                </c:pt>
                <c:pt idx="3">
                  <c:v>Познавательные БУД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0.1</c:v>
                </c:pt>
                <c:pt idx="3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Личностные БУД</c:v>
                </c:pt>
                <c:pt idx="1">
                  <c:v>Коммуникативные БУД</c:v>
                </c:pt>
                <c:pt idx="2">
                  <c:v>Регулятивные  БУД</c:v>
                </c:pt>
                <c:pt idx="3">
                  <c:v>Познавательные БУД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Личностные БУД</c:v>
                </c:pt>
                <c:pt idx="1">
                  <c:v>Коммуникативные БУД</c:v>
                </c:pt>
                <c:pt idx="2">
                  <c:v>Регулятивные  БУД</c:v>
                </c:pt>
                <c:pt idx="3">
                  <c:v>Познавательные БУД</c:v>
                </c:pt>
              </c:strCache>
            </c:strRef>
          </c:cat>
          <c:val>
            <c:numRef>
              <c:f>Лист1!$E$2:$E$5</c:f>
              <c:numCache>
                <c:formatCode>0%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0.3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34272"/>
        <c:axId val="123748352"/>
      </c:barChart>
      <c:catAx>
        <c:axId val="123734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3748352"/>
        <c:crosses val="autoZero"/>
        <c:auto val="1"/>
        <c:lblAlgn val="ctr"/>
        <c:lblOffset val="100"/>
        <c:noMultiLvlLbl val="0"/>
      </c:catAx>
      <c:valAx>
        <c:axId val="1237483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3734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C52DD-C9A2-4D62-BBBD-26846B6C1B9C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AFA12-3880-4F98-914D-BE6F42892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8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AFA12-3880-4F98-914D-BE6F4289248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4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FF4D-3511-43A7-BCB0-AA98CC0B31C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00504DE-5E43-4AC1-96C7-3214E495DB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FF4D-3511-43A7-BCB0-AA98CC0B31C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04DE-5E43-4AC1-96C7-3214E495D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FF4D-3511-43A7-BCB0-AA98CC0B31C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04DE-5E43-4AC1-96C7-3214E495D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FF4D-3511-43A7-BCB0-AA98CC0B31C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04DE-5E43-4AC1-96C7-3214E495DB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FF4D-3511-43A7-BCB0-AA98CC0B31C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0504DE-5E43-4AC1-96C7-3214E495D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FF4D-3511-43A7-BCB0-AA98CC0B31C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04DE-5E43-4AC1-96C7-3214E495DB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FF4D-3511-43A7-BCB0-AA98CC0B31C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04DE-5E43-4AC1-96C7-3214E495DB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FF4D-3511-43A7-BCB0-AA98CC0B31C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04DE-5E43-4AC1-96C7-3214E495D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FF4D-3511-43A7-BCB0-AA98CC0B31C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04DE-5E43-4AC1-96C7-3214E495D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FF4D-3511-43A7-BCB0-AA98CC0B31C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04DE-5E43-4AC1-96C7-3214E495DB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FF4D-3511-43A7-BCB0-AA98CC0B31C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0504DE-5E43-4AC1-96C7-3214E495DB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39FF4D-3511-43A7-BCB0-AA98CC0B31CB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00504DE-5E43-4AC1-96C7-3214E495D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i="1" dirty="0" smtClean="0"/>
              <a:t>Учитель начальных классов </a:t>
            </a:r>
          </a:p>
          <a:p>
            <a:pPr algn="l"/>
            <a:r>
              <a:rPr lang="ru-RU" sz="2400" b="1" i="1" dirty="0" err="1" smtClean="0"/>
              <a:t>Шишканова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Снежана</a:t>
            </a:r>
            <a:r>
              <a:rPr lang="ru-RU" sz="2400" b="1" i="1" dirty="0" smtClean="0"/>
              <a:t> Егоровна</a:t>
            </a:r>
            <a:endParaRPr lang="ru-RU" sz="24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результатов работы по реализации ФГОС в 1 классе КГКСКОУ СКШИ 8 вида 11</a:t>
            </a:r>
            <a:endParaRPr lang="ru-RU" dirty="0"/>
          </a:p>
        </p:txBody>
      </p:sp>
      <p:pic>
        <p:nvPicPr>
          <p:cNvPr id="1026" name="Picture 2" descr="C:\Users\Владелец\Pictures\Школьная\i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475656" cy="1140971"/>
          </a:xfrm>
          <a:prstGeom prst="rect">
            <a:avLst/>
          </a:prstGeom>
          <a:noFill/>
        </p:spPr>
      </p:pic>
      <p:pic>
        <p:nvPicPr>
          <p:cNvPr id="5" name="Picture 2" descr="&amp;Ucy;&amp;chcy;&amp;acy;&amp;shchcy;&amp;icy;&amp;iecy;&amp;scy;&amp;yacy; &amp;shcy;&amp;kcy;&amp;ocy;&amp;lcy;&amp;ycy;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6833" y="167771"/>
            <a:ext cx="180532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0001\Desktop\фото 1 класс\IMG_07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448125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0001\Pictures\школьная тема\Рисунок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054" y="214740"/>
            <a:ext cx="3060700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Предметные достижения планируемых результатов по математике</a:t>
            </a:r>
            <a:endParaRPr lang="ru-RU" sz="32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Оценка личностных результатов образования</a:t>
            </a:r>
            <a:endParaRPr lang="ru-RU" sz="32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208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31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Предметные достижения планируемых  результатов  по математике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0  баллов  ―  действие  отсутствует,  обучающийся  не  понимает  его смысла, не включается в процесс выполнения вместе с учителем;</a:t>
            </a:r>
          </a:p>
          <a:p>
            <a:r>
              <a:rPr lang="ru-RU" dirty="0" smtClean="0"/>
              <a:t>1 балл ― смысл действия понимает, связывает с конкретной ситуацией, выполняет  действие  только  по  прямому  указанию  учителя,  при необходимости требуется оказание помощи;</a:t>
            </a:r>
          </a:p>
          <a:p>
            <a:r>
              <a:rPr lang="ru-RU" dirty="0" smtClean="0"/>
              <a:t>2 балла ― преимущественно выполняет действие по указанию учителя, в отдельных ситуациях способен выполнить его самостоятельно;</a:t>
            </a:r>
          </a:p>
          <a:p>
            <a:r>
              <a:rPr lang="ru-RU" dirty="0" smtClean="0"/>
              <a:t>3  балла  ―  способен  самостоятельно  выполнять  действие  в определенных ситуациях, нередко допускает ошибки, которые исправляет по прямому указанию учителя; </a:t>
            </a:r>
          </a:p>
          <a:p>
            <a:r>
              <a:rPr lang="ru-RU" dirty="0" smtClean="0"/>
              <a:t>4  балла  ―  способен  самостоятельно  применять  действие,  но  иногда допускает ошибки, которые исправляет по замечанию учителя;</a:t>
            </a:r>
          </a:p>
          <a:p>
            <a:r>
              <a:rPr lang="ru-RU" dirty="0" smtClean="0"/>
              <a:t>5 баллов ― самостоятельно применяет действие в любой ситуации.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1560" y="54868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Особые образовательные потребности обучающихся обусловливают необходимость специального подбора  учебного  и  дидактического  материала, настольных игр по темам.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29581" y="3022615"/>
            <a:ext cx="3287186" cy="22277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30338"/>
            <a:ext cx="3182287" cy="2141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284864"/>
            <a:ext cx="2930119" cy="164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522" y="4530338"/>
            <a:ext cx="3212749" cy="2141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 учебного кабинета соответствует требованиям Стандарта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Есть доступ в Интернет.</a:t>
            </a:r>
          </a:p>
          <a:p>
            <a:r>
              <a:rPr lang="ru-RU" dirty="0" smtClean="0"/>
              <a:t>Класс оборудован интерактивным комплексом</a:t>
            </a:r>
          </a:p>
          <a:p>
            <a:pPr>
              <a:buNone/>
            </a:pPr>
            <a:r>
              <a:rPr lang="ru-RU" sz="1700" dirty="0" smtClean="0"/>
              <a:t>       (включая специализированные  компьютерные  инструменты  обучения,  </a:t>
            </a:r>
            <a:r>
              <a:rPr lang="ru-RU" sz="1700" dirty="0" err="1" smtClean="0"/>
              <a:t>мультимедийные</a:t>
            </a:r>
            <a:r>
              <a:rPr lang="ru-RU" sz="1700" dirty="0" smtClean="0"/>
              <a:t>  средства)  дают  возможность  удовлетворить  особые  образовательные  потребности  обучающихся  с умственной  отсталостью  (интеллектуальными  нарушениями),  способствуют мотивации  учебной  деятельности,  развивают  познавательную  активность обучающихся.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i="1" dirty="0" smtClean="0"/>
              <a:t>Ежедневно уроки проводились с использованием компьютерной техники.</a:t>
            </a:r>
          </a:p>
          <a:p>
            <a:pPr>
              <a:buNone/>
            </a:pPr>
            <a:endParaRPr lang="ru-RU" sz="1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400546"/>
            <a:ext cx="3328245" cy="2124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5" y="4423172"/>
            <a:ext cx="3384376" cy="207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Уроки проводятся с применением новых образовательных технологий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340768"/>
            <a:ext cx="3131840" cy="17616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616" y="4179434"/>
            <a:ext cx="4506600" cy="265176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525986"/>
            <a:ext cx="850265" cy="2178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4114872"/>
            <a:ext cx="3456384" cy="266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34660" y="1788293"/>
            <a:ext cx="2784395" cy="18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В соответствии с требованиями ФГОС НОО в 1 классе была организована внеурочная деятельность обучающихся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66336698"/>
              </p:ext>
            </p:extLst>
          </p:nvPr>
        </p:nvGraphicFramePr>
        <p:xfrm>
          <a:off x="1043608" y="1395569"/>
          <a:ext cx="4737720" cy="52307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5312"/>
                <a:gridCol w="3672408"/>
              </a:tblGrid>
              <a:tr h="622874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 внеурочной деятельности</a:t>
                      </a:r>
                      <a:endParaRPr lang="ru-RU" dirty="0"/>
                    </a:p>
                  </a:txBody>
                  <a:tcPr/>
                </a:tc>
              </a:tr>
              <a:tr h="91813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Спортивно-оздоровительное</a:t>
                      </a:r>
                      <a:r>
                        <a:rPr lang="ru-RU" dirty="0" smtClean="0"/>
                        <a:t> (ЛФК)</a:t>
                      </a:r>
                      <a:endParaRPr lang="ru-RU" dirty="0"/>
                    </a:p>
                  </a:txBody>
                  <a:tcPr/>
                </a:tc>
              </a:tr>
              <a:tr h="91813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Общекультурное </a:t>
                      </a:r>
                    </a:p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Библиотечный час  </a:t>
                      </a:r>
                      <a:endParaRPr lang="ru-RU" i="0" dirty="0"/>
                    </a:p>
                  </a:txBody>
                  <a:tcPr/>
                </a:tc>
              </a:tr>
              <a:tr h="91813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Декоративно – прикладное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«Очень умелые  ручки»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Тестопластика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918139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Основы</a:t>
                      </a:r>
                      <a:r>
                        <a:rPr lang="ru-RU" i="1" baseline="0" dirty="0" smtClean="0"/>
                        <a:t> безопасности жизнедеятельности</a:t>
                      </a:r>
                      <a:r>
                        <a:rPr lang="ru-RU" baseline="0" dirty="0" smtClean="0"/>
                        <a:t> «Азбука дорожного движения»</a:t>
                      </a:r>
                      <a:endParaRPr lang="ru-RU" dirty="0"/>
                    </a:p>
                  </a:txBody>
                  <a:tcPr/>
                </a:tc>
              </a:tr>
              <a:tr h="918139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Художественно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- эстетическое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712" y="980728"/>
            <a:ext cx="3254568" cy="1830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712" y="2811423"/>
            <a:ext cx="3316288" cy="1865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712" y="4710580"/>
            <a:ext cx="3316288" cy="1865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Занятость обучающихся во внеурочное время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2510318"/>
              </p:ext>
            </p:extLst>
          </p:nvPr>
        </p:nvGraphicFramePr>
        <p:xfrm>
          <a:off x="827584" y="1340768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Декоративно – прикладное направление внеурочной деятельности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42" y="1412776"/>
            <a:ext cx="3816424" cy="28623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239" y="3967291"/>
            <a:ext cx="3948250" cy="2737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6216" y="542716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32982" y="6124666"/>
            <a:ext cx="235166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Очень умелые ручки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25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696464"/>
                </a:solidFill>
              </a:rPr>
              <a:t>Декоративно – прикладное направление внеурочной деятельности</a:t>
            </a:r>
            <a:endParaRPr lang="ru-RU" dirty="0"/>
          </a:p>
        </p:txBody>
      </p:sp>
      <p:pic>
        <p:nvPicPr>
          <p:cNvPr id="1026" name="Picture 2" descr="C:\Users\10001\Desktop\фото 1 класс\DSCN17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04456" cy="29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73357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5805264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Тестопластика</a:t>
            </a:r>
            <a:endParaRPr lang="ru-RU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1884" y="5077416"/>
            <a:ext cx="2980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Изостудия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«Волшебные краски»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9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основу Стандарта положен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и дифференцированный подход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564904"/>
            <a:ext cx="4289552" cy="2604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632940"/>
            <a:ext cx="3680629" cy="276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97" y="1273097"/>
            <a:ext cx="3696375" cy="2772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1280900"/>
            <a:ext cx="3936087" cy="280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4288776"/>
            <a:ext cx="1980168" cy="2329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Художественно – эстетическое направление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8733" y="5373216"/>
            <a:ext cx="71296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Студия эстрадного жанра «Драйв»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Театральный кружок «Лукоморье»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9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Праздники, экскурсии, мероприятия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14058"/>
            <a:ext cx="3010660" cy="207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700" y="1239788"/>
            <a:ext cx="3248300" cy="1827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145" y="3026593"/>
            <a:ext cx="3214855" cy="194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700" y="5013176"/>
            <a:ext cx="3279687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412776"/>
            <a:ext cx="2088232" cy="278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509120"/>
            <a:ext cx="3651122" cy="2053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92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24597178"/>
              </p:ext>
            </p:extLst>
          </p:nvPr>
        </p:nvGraphicFramePr>
        <p:xfrm>
          <a:off x="539750" y="116633"/>
          <a:ext cx="828072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С целью мониторинга </a:t>
            </a:r>
            <a:r>
              <a:rPr lang="ru-RU" sz="2400" b="1" dirty="0" err="1" smtClean="0"/>
              <a:t>сформированности</a:t>
            </a:r>
            <a:r>
              <a:rPr lang="ru-RU" sz="2400" b="1" dirty="0" smtClean="0"/>
              <a:t> предметных результатов проводилась диагностика различных видов работ обучающихся в 1 классе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Результаты предметных достижений обучающихся 1 класса по итогам проверочных работ по предметам</a:t>
            </a:r>
          </a:p>
          <a:p>
            <a:pPr algn="ctr">
              <a:buNone/>
            </a:pPr>
            <a:endParaRPr lang="ru-RU" sz="1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27262896"/>
              </p:ext>
            </p:extLst>
          </p:nvPr>
        </p:nvGraphicFramePr>
        <p:xfrm>
          <a:off x="899592" y="2060848"/>
          <a:ext cx="691276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2523847"/>
              </p:ext>
            </p:extLst>
          </p:nvPr>
        </p:nvGraphicFramePr>
        <p:xfrm>
          <a:off x="827584" y="1700808"/>
          <a:ext cx="77048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79712" y="476672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Диаграмма исследования БУД у учащихся 1 </a:t>
            </a:r>
            <a:r>
              <a:rPr lang="ru-RU" b="1" dirty="0" smtClean="0"/>
              <a:t>класса</a:t>
            </a:r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(стартовый мониторинг)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6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 родителями обучающихся проводилась информационная работа. Родители познакомились с образовательной программой, материально – техническим обеспечением класса, режимом работы учреждения.</a:t>
            </a:r>
          </a:p>
          <a:p>
            <a:r>
              <a:rPr lang="ru-RU" dirty="0" smtClean="0"/>
              <a:t>На  родительском собрании были предложены формы </a:t>
            </a:r>
            <a:r>
              <a:rPr lang="ru-RU" dirty="0" err="1" smtClean="0"/>
              <a:t>портфолио</a:t>
            </a:r>
            <a:r>
              <a:rPr lang="ru-RU" dirty="0" smtClean="0"/>
              <a:t> ученика. Проведено родительское собрание «О целях и задачах введения ФГОС».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5517232"/>
            <a:ext cx="3960440" cy="102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/>
              <a:t>Портфолио ученика как метод оценивания индивидуальных достижений учащихся </a:t>
            </a:r>
            <a:r>
              <a:rPr lang="ru-RU" sz="2400" b="1" dirty="0" smtClean="0"/>
              <a:t>в </a:t>
            </a:r>
            <a:r>
              <a:rPr lang="ru-RU" sz="2400" b="1" dirty="0"/>
              <a:t>рамках реализации </a:t>
            </a:r>
            <a:r>
              <a:rPr lang="ru-RU" sz="2400" b="1" dirty="0" smtClean="0"/>
              <a:t>ФГОС</a:t>
            </a:r>
            <a:endParaRPr lang="ru-RU" sz="2400" dirty="0"/>
          </a:p>
        </p:txBody>
      </p:sp>
      <p:pic>
        <p:nvPicPr>
          <p:cNvPr id="1026" name="Picture 2" descr="C:\Users\10001\Desktop\фото 1 класс\IMG_07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55" y="1905305"/>
            <a:ext cx="42244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0001\Desktop\фото 1 класс\IMG_07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818" y="1988840"/>
            <a:ext cx="3654115" cy="22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SCAN\2015-04-22\Scan1000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055" y="4759454"/>
            <a:ext cx="2827503" cy="1872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SCAN\2015-04-22\Scan1000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105725" y="4337959"/>
            <a:ext cx="1656185" cy="2499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SCAN\2015-04-22\Scan1000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845650" y="4308110"/>
            <a:ext cx="1714361" cy="2353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сканирование0043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936104" cy="132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74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761037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459" y="4422699"/>
            <a:ext cx="695547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0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ъект 2"/>
          <p:cNvSpPr>
            <a:spLocks noGrp="1"/>
          </p:cNvSpPr>
          <p:nvPr>
            <p:ph sz="quarter" idx="4294967295"/>
          </p:nvPr>
        </p:nvSpPr>
        <p:spPr>
          <a:xfrm>
            <a:off x="899592" y="404664"/>
            <a:ext cx="7772400" cy="4572000"/>
          </a:xfrm>
        </p:spPr>
        <p:txBody>
          <a:bodyPr/>
          <a:lstStyle/>
          <a:p>
            <a:pPr marL="80963" indent="0" algn="ctr">
              <a:buFont typeface="Wingdings 2" pitchFamily="18" charset="2"/>
              <a:buNone/>
            </a:pPr>
            <a:r>
              <a:rPr lang="ru-RU" alt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 а с и б о</a:t>
            </a:r>
          </a:p>
          <a:p>
            <a:pPr marL="80963" indent="0" algn="ctr">
              <a:buFont typeface="Wingdings 2" pitchFamily="18" charset="2"/>
              <a:buNone/>
            </a:pPr>
            <a:r>
              <a:rPr lang="ru-RU" alt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а</a:t>
            </a:r>
          </a:p>
          <a:p>
            <a:pPr marL="80963" indent="0" algn="ctr">
              <a:buFont typeface="Wingdings 2" pitchFamily="18" charset="2"/>
              <a:buNone/>
            </a:pPr>
            <a:r>
              <a:rPr lang="ru-RU" alt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 и м а н и е !!!</a:t>
            </a:r>
          </a:p>
          <a:p>
            <a:pPr marL="80963" indent="0" algn="ctr">
              <a:buFont typeface="Wingdings 2" pitchFamily="18" charset="2"/>
              <a:buNone/>
            </a:pPr>
            <a:endParaRPr lang="ru-RU" altLang="ru-RU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1956">
            <a:off x="211516" y="2415587"/>
            <a:ext cx="6095425" cy="420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0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Система образования отказывается от традиционного представления результатов обучения в виде </a:t>
            </a:r>
            <a:r>
              <a:rPr lang="ru-RU" sz="2400" b="1" dirty="0" err="1" smtClean="0"/>
              <a:t>ЗУНов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Стандарт устанавливает требования к личностным и предметным результатам обучения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762396">
            <a:off x="747747" y="3361145"/>
            <a:ext cx="3314548" cy="258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89767">
            <a:off x="5411901" y="2932980"/>
            <a:ext cx="2689412" cy="3260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Основными  результатами  образования  в  начальной  школе,   согласно ФГОС НОО для  детей с интеллектуальными нарушениям, должны стать  два  вида  результатов:  личностные  и  предметные.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796" y="3941358"/>
            <a:ext cx="3355960" cy="25169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639" y="3941358"/>
            <a:ext cx="189071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10001\Pictures\школьная тема\Рисунок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3060700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1340768"/>
            <a:ext cx="4680520" cy="441005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3" indent="0" algn="ctr">
              <a:buNone/>
            </a:pPr>
            <a:r>
              <a:rPr lang="ru-RU" i="1" dirty="0" smtClean="0"/>
              <a:t>Личностные результаты</a:t>
            </a:r>
            <a:r>
              <a:rPr lang="ru-RU" dirty="0" smtClean="0"/>
              <a:t> освоения АООП  включают индивидуально-личностные качества, жизненные и социальные компетенции обучающегося и ценностные установки.</a:t>
            </a:r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4355976" y="1412776"/>
            <a:ext cx="4680520" cy="441005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3" indent="0" algn="ctr">
              <a:spcBef>
                <a:spcPts val="580"/>
              </a:spcBef>
              <a:buClr>
                <a:schemeClr val="accent1"/>
              </a:buClr>
              <a:buSzPct val="85000"/>
              <a:buNone/>
            </a:pPr>
            <a:r>
              <a:rPr lang="ru-RU" i="1" dirty="0" smtClean="0"/>
              <a:t>Предметные результаты</a:t>
            </a:r>
            <a:r>
              <a:rPr lang="ru-RU" dirty="0" smtClean="0"/>
              <a:t> освоения АООП  включают освоенные обучающимися знания и умения, специфичные для каждой  предметной области, готовность к их применению, рассматриваются как составляющая при оценке итоговых достижений. Не являются основным критерием при переводе   </a:t>
            </a:r>
            <a:endParaRPr lang="ru-RU" dirty="0"/>
          </a:p>
        </p:txBody>
      </p:sp>
      <p:pic>
        <p:nvPicPr>
          <p:cNvPr id="5122" name="Picture 2" descr="C:\Users\10001\Pictures\школьная тема\Рисунок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060700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Неотъемлемой частью ФГОС являются базовые учебные действия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Познавательные;</a:t>
            </a:r>
          </a:p>
          <a:p>
            <a:r>
              <a:rPr lang="ru-RU" dirty="0" smtClean="0"/>
              <a:t>Личностные;</a:t>
            </a:r>
          </a:p>
          <a:p>
            <a:r>
              <a:rPr lang="ru-RU" dirty="0" smtClean="0"/>
              <a:t>Коммуникативные;</a:t>
            </a:r>
          </a:p>
          <a:p>
            <a:r>
              <a:rPr lang="ru-RU" dirty="0" smtClean="0"/>
              <a:t>Регулятивные.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43" y="3676875"/>
            <a:ext cx="3888432" cy="291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18702" y="1479173"/>
            <a:ext cx="3301146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927" y="4437112"/>
            <a:ext cx="2976330" cy="2232248"/>
          </a:xfrm>
          <a:prstGeom prst="rect">
            <a:avLst/>
          </a:prstGeom>
        </p:spPr>
      </p:pic>
      <p:pic>
        <p:nvPicPr>
          <p:cNvPr id="2050" name="Picture 2" descr="C:\Users\10001\Pictures\школьная тема\Рисунок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104988" y="1132683"/>
            <a:ext cx="3060700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Реализация ФГОС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 1 сентября 2014 года наша школа, 1 класс, перешел на реализацию ФГОС НОО для детей с интеллектуальными нарушениями.</a:t>
            </a:r>
          </a:p>
          <a:p>
            <a:r>
              <a:rPr lang="ru-RU" dirty="0" smtClean="0"/>
              <a:t>В 1 классе обучается 13  человек. Из них 3 учащихся на домашнем обучении.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4481513" cy="251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10001\Pictures\школьная тема\Рисунок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953170" y="2905499"/>
            <a:ext cx="3060700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uk7631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332656"/>
            <a:ext cx="2817289" cy="4248472"/>
          </a:xfrm>
        </p:spPr>
      </p:pic>
      <p:pic>
        <p:nvPicPr>
          <p:cNvPr id="5" name="Рисунок 4" descr="uk826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60648"/>
            <a:ext cx="3024336" cy="4320480"/>
          </a:xfrm>
          <a:prstGeom prst="rect">
            <a:avLst/>
          </a:prstGeom>
        </p:spPr>
      </p:pic>
      <p:pic>
        <p:nvPicPr>
          <p:cNvPr id="3074" name="Picture 2" descr="Воронкова Букварь 1 класс Учебник - купить недорого в Брянске по цен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243" y="1442701"/>
            <a:ext cx="1885574" cy="24856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5085184"/>
            <a:ext cx="7831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 обучается по программе В.В.Воронковой </a:t>
            </a:r>
            <a:r>
              <a:rPr lang="ru-RU" b="1" dirty="0"/>
              <a:t>«</a:t>
            </a:r>
            <a:r>
              <a:rPr lang="ru-RU" b="1" dirty="0" smtClean="0"/>
              <a:t>Программы</a:t>
            </a:r>
          </a:p>
          <a:p>
            <a:r>
              <a:rPr lang="ru-RU" b="1" dirty="0" smtClean="0"/>
              <a:t> </a:t>
            </a:r>
            <a:r>
              <a:rPr lang="ru-RU" b="1" dirty="0"/>
              <a:t>специальных </a:t>
            </a:r>
            <a:r>
              <a:rPr lang="ru-RU" dirty="0"/>
              <a:t>(коррекционных) </a:t>
            </a:r>
            <a:r>
              <a:rPr lang="ru-RU" dirty="0" smtClean="0"/>
              <a:t>образовательных учреждений</a:t>
            </a:r>
          </a:p>
          <a:p>
            <a:r>
              <a:rPr lang="ru-RU" dirty="0" smtClean="0"/>
              <a:t> </a:t>
            </a:r>
            <a:r>
              <a:rPr lang="en-US" dirty="0"/>
              <a:t>VIII</a:t>
            </a:r>
            <a:r>
              <a:rPr lang="ru-RU" dirty="0"/>
              <a:t> вида</a:t>
            </a:r>
            <a:r>
              <a:rPr lang="ru-RU" u="sng" dirty="0"/>
              <a:t> </a:t>
            </a:r>
            <a:r>
              <a:rPr lang="ru-RU" dirty="0"/>
              <a:t> для  подготовительных, 1-4 классов</a:t>
            </a:r>
            <a:r>
              <a:rPr lang="ru-RU" dirty="0" smtClean="0"/>
              <a:t>». Все обучающиеся обеспечены учебниками и тетрадями на печатной основе по математике.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Разработка необходимой документации</a:t>
            </a:r>
            <a:r>
              <a:rPr lang="ru-RU" altLang="ru-RU" b="1" dirty="0" smtClean="0"/>
              <a:t> по ФГОС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по учебным предметам в 1 классе в соответствии с требованиями ФГОС ОВЗ;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 программы;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деятельности;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 оценивания предметных достижений;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оценки личностных результатов.</a:t>
            </a: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школы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578" y="4941168"/>
            <a:ext cx="2355689" cy="1642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852</TotalTime>
  <Words>699</Words>
  <Application>Microsoft Office PowerPoint</Application>
  <PresentationFormat>Экран (4:3)</PresentationFormat>
  <Paragraphs>88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Справедливость</vt:lpstr>
      <vt:lpstr>Анализ результатов работы по реализации ФГОС в 1 классе КГКСКОУ СКШИ 8 вида 11</vt:lpstr>
      <vt:lpstr>Презентация PowerPoint</vt:lpstr>
      <vt:lpstr>Система образования отказывается от традиционного представления результатов обучения в виде ЗУНов</vt:lpstr>
      <vt:lpstr>Презентация PowerPoint</vt:lpstr>
      <vt:lpstr>Презентация PowerPoint</vt:lpstr>
      <vt:lpstr>Неотъемлемой частью ФГОС являются базовые учебные действия</vt:lpstr>
      <vt:lpstr>Реализация ФГОС </vt:lpstr>
      <vt:lpstr>Презентация PowerPoint</vt:lpstr>
      <vt:lpstr>Разработка необходимой документации по ФГОС</vt:lpstr>
      <vt:lpstr>Предметные достижения планируемых результатов по математике</vt:lpstr>
      <vt:lpstr>Оценка личностных результатов образования</vt:lpstr>
      <vt:lpstr>Предметные достижения планируемых  результатов  по математике </vt:lpstr>
      <vt:lpstr>Презентация PowerPoint</vt:lpstr>
      <vt:lpstr>Оборудование учебного кабинета соответствует требованиям Стандарта</vt:lpstr>
      <vt:lpstr>Уроки проводятся с применением новых образовательных технологий</vt:lpstr>
      <vt:lpstr>В соответствии с требованиями ФГОС НОО в 1 классе была организована внеурочная деятельность обучающихся</vt:lpstr>
      <vt:lpstr>Занятость обучающихся во внеурочное время</vt:lpstr>
      <vt:lpstr>Декоративно – прикладное направление внеурочной деятельности</vt:lpstr>
      <vt:lpstr>Декоративно – прикладное направление внеурочной деятельности</vt:lpstr>
      <vt:lpstr>Художественно – эстетическое направление</vt:lpstr>
      <vt:lpstr>Праздники, экскурсии, мероприятия</vt:lpstr>
      <vt:lpstr>Презентация PowerPoint</vt:lpstr>
      <vt:lpstr>С целью мониторинга сформированности предметных результатов проводилась диагностика различных видов работ обучающихся в 1 классе</vt:lpstr>
      <vt:lpstr>Презентация PowerPoint</vt:lpstr>
      <vt:lpstr>Презентация PowerPoint</vt:lpstr>
      <vt:lpstr>Портфолио ученика как метод оценивания индивидуальных достижений учащихся в рамках реализации ФГОС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работы по реализации ФГОС в 1 классе КГКСКОУ СКШИ 8 вида 11</dc:title>
  <dc:creator>Владелец</dc:creator>
  <cp:lastModifiedBy>07001</cp:lastModifiedBy>
  <cp:revision>109</cp:revision>
  <dcterms:created xsi:type="dcterms:W3CDTF">2015-04-14T09:37:07Z</dcterms:created>
  <dcterms:modified xsi:type="dcterms:W3CDTF">2015-05-15T06:18:47Z</dcterms:modified>
</cp:coreProperties>
</file>