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6867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686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6869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0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1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2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3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4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5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6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7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8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9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0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1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2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3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4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5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6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7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8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9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0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1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2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3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689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3689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89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89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89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89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0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0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0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0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0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0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0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0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0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0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10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691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1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13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3691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1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1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1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1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1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6923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24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25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26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27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28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29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30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693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693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6933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6934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6935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73C672-2252-424F-9DCB-8B3D7C46A8B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53E01-26B0-4D06-BD6C-933385A736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330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FD1F1-CF58-4BE2-ADFE-902B2AC9D3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46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4706B-B10D-488F-BFB8-B0D386889F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531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455E1-CDEE-4257-9A1C-31834A5D83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062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20DF7-BA60-4773-90E9-4D3D2D6C43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136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38489-3552-4D13-B286-F861DDB9FA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334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E1E4F-C007-4173-936C-AFB525D7CF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100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9FC18-12CB-4396-B5AA-D658E92AFB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859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AFAE6-C3DA-4F92-B2E1-DD80210467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110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0EB13-66F4-4C95-A12B-C43F2D948B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79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584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584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584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4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4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4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4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5870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3587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7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7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7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7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7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7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7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7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8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8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8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8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8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8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886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588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8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88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3589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9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9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9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9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9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9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9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89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589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900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901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902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90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904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905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906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59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590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3590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3591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190B648-2CE9-473C-9D00-F33A5DC607A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591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3200"/>
              <a:t>Обновление образовательного процесса в КГКСКОУСКШИ 8 вида 11 с учетом перехода на ФГОС образования обучающихся с умственной отсталостью(интеллектуальными нарушениями</a:t>
            </a: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/>
              <a:t>Пушкарева Л.И. заместитель директора по учебной работе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Коррекционные занятия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Сенсорное развитие</a:t>
            </a:r>
          </a:p>
          <a:p>
            <a:r>
              <a:rPr lang="ru-RU" altLang="ru-RU"/>
              <a:t>Предметно-практические действия</a:t>
            </a:r>
          </a:p>
          <a:p>
            <a:r>
              <a:rPr lang="ru-RU" altLang="ru-RU"/>
              <a:t>Двигательное развитие</a:t>
            </a:r>
          </a:p>
          <a:p>
            <a:r>
              <a:rPr lang="ru-RU" altLang="ru-RU"/>
              <a:t>Альтернативная коммуникация</a:t>
            </a:r>
          </a:p>
          <a:p>
            <a:r>
              <a:rPr lang="ru-RU" altLang="ru-RU"/>
              <a:t>Коррекционно-развивающие занятия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Методики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Методика  Л.Г. Нуриевой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Развитие речи у аутичных детей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Методика Е. Яценко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Игры с аутичным ребенком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Методика для детей с особенностями развития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Шаг за шагом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Р.Августова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Методика развития речи и обучения чтению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Система Нумикон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Элементы методики М. Монтессори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Методика глобального чтения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Карточная система </a:t>
            </a:r>
          </a:p>
          <a:p>
            <a:pPr>
              <a:lnSpc>
                <a:spcPct val="80000"/>
              </a:lnSpc>
            </a:pPr>
            <a:endParaRPr lang="ru-RU" altLang="ru-RU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Стандарт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4000"/>
              <a:t>Совокупность обязательных требований:</a:t>
            </a:r>
          </a:p>
          <a:p>
            <a:pPr>
              <a:buFontTx/>
              <a:buChar char="-"/>
            </a:pPr>
            <a:r>
              <a:rPr lang="ru-RU" altLang="ru-RU" sz="4000"/>
              <a:t>к структуре АООП и их объему</a:t>
            </a:r>
          </a:p>
          <a:p>
            <a:pPr>
              <a:buFontTx/>
              <a:buChar char="-"/>
            </a:pPr>
            <a:r>
              <a:rPr lang="ru-RU" altLang="ru-RU" sz="4000"/>
              <a:t>к условиям реализации АООП</a:t>
            </a:r>
          </a:p>
          <a:p>
            <a:pPr>
              <a:buFontTx/>
              <a:buChar char="-"/>
            </a:pPr>
            <a:r>
              <a:rPr lang="ru-RU" altLang="ru-RU" sz="4000"/>
              <a:t>к результатам освоения АООП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Предмет регулирования стандарта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Отношения в сфере образования следующих групп учащихся:</a:t>
            </a:r>
          </a:p>
          <a:p>
            <a:r>
              <a:rPr lang="ru-RU" altLang="ru-RU"/>
              <a:t>Легкая умственная отсталость</a:t>
            </a:r>
          </a:p>
          <a:p>
            <a:r>
              <a:rPr lang="ru-RU" altLang="ru-RU"/>
              <a:t>Умеренная, тяжелая и глубокая умственная отсталость</a:t>
            </a:r>
          </a:p>
          <a:p>
            <a:r>
              <a:rPr lang="ru-RU" altLang="ru-RU"/>
              <a:t>Тяжелые и множественные нарушения развития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Особые образовательные потребности обучающихся с легкой умственной отсталостью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/>
              <a:t>Выделение пропедевтического периода</a:t>
            </a:r>
          </a:p>
          <a:p>
            <a:r>
              <a:rPr lang="ru-RU" altLang="ru-RU" sz="2800"/>
              <a:t>Введение учебных предметов о социальном и природном компонентах окружающего мира</a:t>
            </a:r>
          </a:p>
          <a:p>
            <a:r>
              <a:rPr lang="ru-RU" altLang="ru-RU" sz="2800"/>
              <a:t>Овладение разнообразными видами коммуникаций</a:t>
            </a:r>
          </a:p>
          <a:p>
            <a:r>
              <a:rPr lang="ru-RU" altLang="ru-RU" sz="2800"/>
              <a:t>Возможность обучения рабочим профессиям</a:t>
            </a:r>
          </a:p>
          <a:p>
            <a:r>
              <a:rPr lang="ru-RU" altLang="ru-RU" sz="2800"/>
              <a:t>Психологическое сопровождение</a:t>
            </a:r>
          </a:p>
          <a:p>
            <a:r>
              <a:rPr lang="ru-RU" altLang="ru-RU" sz="2800"/>
              <a:t>Расширение образовательного пространства за пределы образовательной организации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Учебный план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/>
              <a:t>Базисный </a:t>
            </a:r>
            <a:r>
              <a:rPr lang="ru-RU" altLang="ru-RU" sz="2400"/>
              <a:t>учебный</a:t>
            </a:r>
            <a:r>
              <a:rPr lang="ru-RU" altLang="ru-RU" sz="2000"/>
              <a:t> план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Чтение и развитие речи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Письмо и развитие речи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Математика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Изобразительное искусство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Музыка и пение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Физкультура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Трудовое обучение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000"/>
          </a:p>
          <a:p>
            <a:pPr>
              <a:lnSpc>
                <a:spcPct val="80000"/>
              </a:lnSpc>
            </a:pPr>
            <a:endParaRPr lang="ru-RU" altLang="ru-RU" sz="200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Учебный план ФГОС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Русский язык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Чтение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Устная речь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Математика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Окружающий мир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Музыка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Изобразительное искусство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Физкультура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Трудовое обучение (ручной труд)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Учебный план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/>
              <a:t>Коррекционная подготовка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Развитие устной речи на основе изучения предметов и явлений окружающей действительности</a:t>
            </a:r>
            <a:br>
              <a:rPr lang="ru-RU" altLang="ru-RU" sz="2000"/>
            </a:b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/>
              <a:t>Индивидуальные и групповые коррекционные занятия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Ритмика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ЛФК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Логопедия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Развитие  психомоторики и сенсорных процессов</a:t>
            </a:r>
            <a:br>
              <a:rPr lang="ru-RU" altLang="ru-RU" sz="2000"/>
            </a:br>
            <a:r>
              <a:rPr lang="ru-RU" altLang="ru-RU" sz="1000"/>
              <a:t/>
            </a:r>
            <a:br>
              <a:rPr lang="ru-RU" altLang="ru-RU" sz="1000"/>
            </a:br>
            <a:r>
              <a:rPr lang="ru-RU" altLang="ru-RU" sz="1000"/>
              <a:t/>
            </a:r>
            <a:br>
              <a:rPr lang="ru-RU" altLang="ru-RU" sz="1000"/>
            </a:br>
            <a:r>
              <a:rPr lang="ru-RU" altLang="ru-RU" sz="1000"/>
              <a:t/>
            </a:r>
            <a:br>
              <a:rPr lang="ru-RU" altLang="ru-RU" sz="1000"/>
            </a:br>
            <a:r>
              <a:rPr lang="ru-RU" altLang="ru-RU" sz="1000"/>
              <a:t/>
            </a:r>
            <a:br>
              <a:rPr lang="ru-RU" altLang="ru-RU" sz="1000"/>
            </a:br>
            <a:endParaRPr lang="ru-RU" altLang="ru-RU" sz="100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/>
              <a:t>Коррекционно-развивающая работа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Ритмика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Индивидуальные и групповые коррекционно-развивающие занятия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ЛФК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Логопедия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Развитие психомоторики и сенсорных процессов</a:t>
            </a:r>
          </a:p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Учебно-методическое обеспечение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000"/>
              <a:t>В.В. Воронкова  И.В. Коломыткина</a:t>
            </a:r>
          </a:p>
          <a:p>
            <a:r>
              <a:rPr lang="ru-RU" altLang="ru-RU" sz="2000"/>
              <a:t>Букварь. Учебник для 1 класса.</a:t>
            </a:r>
          </a:p>
          <a:p>
            <a:pPr>
              <a:buFont typeface="Wingdings" pitchFamily="2" charset="2"/>
              <a:buNone/>
            </a:pPr>
            <a:r>
              <a:rPr lang="ru-RU" altLang="ru-RU" sz="2000"/>
              <a:t>С.В. Комарова</a:t>
            </a:r>
          </a:p>
          <a:p>
            <a:r>
              <a:rPr lang="ru-RU" altLang="ru-RU" sz="2000"/>
              <a:t>Устная речь. Учебник для 1 класса</a:t>
            </a:r>
          </a:p>
          <a:p>
            <a:pPr>
              <a:buFont typeface="Wingdings" pitchFamily="2" charset="2"/>
              <a:buNone/>
            </a:pPr>
            <a:r>
              <a:rPr lang="ru-RU" altLang="ru-RU" sz="2000"/>
              <a:t>Н.Б. Матвеева   М.С. Котина  Т.О. Крутова</a:t>
            </a:r>
          </a:p>
          <a:p>
            <a:r>
              <a:rPr lang="ru-RU" altLang="ru-RU" sz="2000"/>
              <a:t>Живой мир. Учебник для 1 класса.</a:t>
            </a:r>
          </a:p>
          <a:p>
            <a:pPr>
              <a:buFont typeface="Wingdings" pitchFamily="2" charset="2"/>
              <a:buNone/>
            </a:pPr>
            <a:r>
              <a:rPr lang="ru-RU" altLang="ru-RU" sz="2000"/>
              <a:t>Т.В. Алышева  Математика. Учебник для 1 класса</a:t>
            </a:r>
          </a:p>
          <a:p>
            <a:pPr>
              <a:buFont typeface="Wingdings" pitchFamily="2" charset="2"/>
              <a:buNone/>
            </a:pPr>
            <a:r>
              <a:rPr lang="ru-RU" altLang="ru-RU" sz="2000"/>
              <a:t>Т.В. Алышева Рабочая тетрадь по математике для 1 класса</a:t>
            </a:r>
          </a:p>
          <a:p>
            <a:pPr>
              <a:buFont typeface="Wingdings" pitchFamily="2" charset="2"/>
              <a:buNone/>
            </a:pPr>
            <a:r>
              <a:rPr lang="ru-RU" altLang="ru-RU" sz="2000"/>
              <a:t>Л.А.Кузнецова Ручной труд. Учебник для 1 класса</a:t>
            </a:r>
          </a:p>
          <a:p>
            <a:pPr>
              <a:buFont typeface="Wingdings" pitchFamily="2" charset="2"/>
              <a:buNone/>
            </a:pPr>
            <a:r>
              <a:rPr lang="ru-RU" altLang="ru-RU" sz="2000"/>
              <a:t>Л.А. Кузнецова Рабочая тетрадь по ручному труду для 1 класса</a:t>
            </a:r>
          </a:p>
          <a:p>
            <a:pPr>
              <a:buFont typeface="Wingdings" pitchFamily="2" charset="2"/>
              <a:buNone/>
            </a:pPr>
            <a:endParaRPr lang="ru-RU" altLang="ru-RU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Особые образовательные потребности учащихся с умеренной, тяжелой, глубокой у/о и ТМНР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Существенное изменение содержания образования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Использование специфических методов и средств обучения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Дифференцированное и индивидуализированное обучение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Обеспечение ухода и присмотра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Организация обучения в разновозрастных классах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Организация взаимодействия специалистов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Учебный план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/>
              <a:t>Учебные предметы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Речь и альтернативная коммуникация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Математические представления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Окружающий природный мир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Человек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Самообслуживание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Окружающий социальный мир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Музыка и движение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Изобразительная деятельность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Адаптивная физкультура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174</TotalTime>
  <Words>385</Words>
  <Application>Microsoft Office PowerPoint</Application>
  <PresentationFormat>Экран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Сетка с тенью</vt:lpstr>
      <vt:lpstr>Обновление образовательного процесса в КГКСКОУСКШИ 8 вида 11 с учетом перехода на ФГОС образования обучающихся с умственной отсталостью(интеллектуальными нарушениями</vt:lpstr>
      <vt:lpstr>Стандарт</vt:lpstr>
      <vt:lpstr>Предмет регулирования стандарта</vt:lpstr>
      <vt:lpstr>Особые образовательные потребности обучающихся с легкой умственной отсталостью</vt:lpstr>
      <vt:lpstr>Учебный план</vt:lpstr>
      <vt:lpstr>Учебный план</vt:lpstr>
      <vt:lpstr>Учебно-методическое обеспечение</vt:lpstr>
      <vt:lpstr>Особые образовательные потребности учащихся с умеренной, тяжелой, глубокой у/о и ТМНР</vt:lpstr>
      <vt:lpstr>Учебный план</vt:lpstr>
      <vt:lpstr>Коррекционные занятия</vt:lpstr>
      <vt:lpstr>Методики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Обновление образовательного процесса в КГКСКО</dc:title>
  <dc:creator>марина</dc:creator>
  <cp:lastModifiedBy>07001</cp:lastModifiedBy>
  <cp:revision>3</cp:revision>
  <dcterms:created xsi:type="dcterms:W3CDTF">2015-05-14T08:48:16Z</dcterms:created>
  <dcterms:modified xsi:type="dcterms:W3CDTF">2015-05-15T06:18:56Z</dcterms:modified>
</cp:coreProperties>
</file>