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Лист1!$D$1:$N$1</c:f>
              <c:strCache>
                <c:ptCount val="11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  <c:pt idx="3">
                  <c:v>критерий 4</c:v>
                </c:pt>
                <c:pt idx="4">
                  <c:v>критерий 5</c:v>
                </c:pt>
                <c:pt idx="5">
                  <c:v>критерий 6</c:v>
                </c:pt>
                <c:pt idx="6">
                  <c:v>критерий 7</c:v>
                </c:pt>
                <c:pt idx="7">
                  <c:v>критерий 8</c:v>
                </c:pt>
                <c:pt idx="8">
                  <c:v>критерий 9</c:v>
                </c:pt>
                <c:pt idx="9">
                  <c:v>критерий10</c:v>
                </c:pt>
                <c:pt idx="10">
                  <c:v>критерий 11</c:v>
                </c:pt>
              </c:strCache>
            </c:strRef>
          </c:cat>
          <c:val>
            <c:numRef>
              <c:f>Лист1!$D$2:$N$2</c:f>
              <c:numCache>
                <c:formatCode>0%</c:formatCode>
                <c:ptCount val="11"/>
                <c:pt idx="0">
                  <c:v>0.6</c:v>
                </c:pt>
                <c:pt idx="1">
                  <c:v>0.5</c:v>
                </c:pt>
                <c:pt idx="2">
                  <c:v>0.5</c:v>
                </c:pt>
                <c:pt idx="3">
                  <c:v>0.8</c:v>
                </c:pt>
                <c:pt idx="4">
                  <c:v>0.6</c:v>
                </c:pt>
                <c:pt idx="5">
                  <c:v>0.9</c:v>
                </c:pt>
                <c:pt idx="6">
                  <c:v>0.6</c:v>
                </c:pt>
                <c:pt idx="7">
                  <c:v>0.4</c:v>
                </c:pt>
                <c:pt idx="8">
                  <c:v>0.6</c:v>
                </c:pt>
                <c:pt idx="9">
                  <c:v>0.3</c:v>
                </c:pt>
                <c:pt idx="10">
                  <c:v>0.3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Лист1!$D$1:$N$1</c:f>
              <c:strCache>
                <c:ptCount val="11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  <c:pt idx="3">
                  <c:v>критерий 4</c:v>
                </c:pt>
                <c:pt idx="4">
                  <c:v>критерий 5</c:v>
                </c:pt>
                <c:pt idx="5">
                  <c:v>критерий 6</c:v>
                </c:pt>
                <c:pt idx="6">
                  <c:v>критерий 7</c:v>
                </c:pt>
                <c:pt idx="7">
                  <c:v>критерий 8</c:v>
                </c:pt>
                <c:pt idx="8">
                  <c:v>критерий 9</c:v>
                </c:pt>
                <c:pt idx="9">
                  <c:v>критерий10</c:v>
                </c:pt>
                <c:pt idx="10">
                  <c:v>критерий 11</c:v>
                </c:pt>
              </c:strCache>
            </c:strRef>
          </c:cat>
          <c:val>
            <c:numRef>
              <c:f>Лист1!$D$3:$N$3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1</c:v>
                </c:pt>
                <c:pt idx="4">
                  <c:v>0.9</c:v>
                </c:pt>
                <c:pt idx="5">
                  <c:v>1</c:v>
                </c:pt>
                <c:pt idx="6">
                  <c:v>1</c:v>
                </c:pt>
                <c:pt idx="7">
                  <c:v>0.9</c:v>
                </c:pt>
                <c:pt idx="8">
                  <c:v>1</c:v>
                </c:pt>
                <c:pt idx="9">
                  <c:v>0.6</c:v>
                </c:pt>
                <c:pt idx="10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76128"/>
        <c:axId val="6177920"/>
        <c:axId val="0"/>
      </c:bar3DChart>
      <c:catAx>
        <c:axId val="6176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6177920"/>
        <c:crosses val="autoZero"/>
        <c:auto val="1"/>
        <c:lblAlgn val="ctr"/>
        <c:lblOffset val="100"/>
        <c:noMultiLvlLbl val="0"/>
      </c:catAx>
      <c:valAx>
        <c:axId val="61779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6176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диагностических результатов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обучающихся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класса 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(2014-2015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 среднего 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1">
                  <c:v>10</c:v>
                </c:pt>
                <c:pt idx="3">
                  <c:v>90</c:v>
                </c:pt>
                <c:pt idx="4">
                  <c:v>100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40</c:v>
                </c:pt>
                <c:pt idx="9">
                  <c:v>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1">
                  <c:v>60</c:v>
                </c:pt>
                <c:pt idx="2">
                  <c:v>60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50</c:v>
                </c:pt>
                <c:pt idx="9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0">
                  <c:v>восприятие</c:v>
                </c:pt>
                <c:pt idx="1">
                  <c:v>внимание </c:v>
                </c:pt>
                <c:pt idx="2">
                  <c:v>память</c:v>
                </c:pt>
                <c:pt idx="3">
                  <c:v>мышление</c:v>
                </c:pt>
                <c:pt idx="4">
                  <c:v>крупная моторика </c:v>
                </c:pt>
                <c:pt idx="5">
                  <c:v>мелкая моторика</c:v>
                </c:pt>
                <c:pt idx="6">
                  <c:v>восприятие речи</c:v>
                </c:pt>
                <c:pt idx="7">
                  <c:v>активный словарь</c:v>
                </c:pt>
                <c:pt idx="8">
                  <c:v>работоспособность</c:v>
                </c:pt>
                <c:pt idx="9">
                  <c:v>представления </c:v>
                </c:pt>
              </c:strCache>
            </c:strRef>
          </c:cat>
          <c:val>
            <c:numRef>
              <c:f>Лист1!$F$2:$F$12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40</c:v>
                </c:pt>
                <c:pt idx="3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928192"/>
        <c:axId val="81929728"/>
        <c:axId val="0"/>
      </c:bar3DChart>
      <c:catAx>
        <c:axId val="81928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81929728"/>
        <c:crosses val="autoZero"/>
        <c:auto val="1"/>
        <c:lblAlgn val="ctr"/>
        <c:lblOffset val="100"/>
        <c:noMultiLvlLbl val="0"/>
      </c:catAx>
      <c:valAx>
        <c:axId val="81929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порценты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19281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912768" cy="242627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9917" y="4365104"/>
            <a:ext cx="5712179" cy="70049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психолог Васильева А.Ю.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628800"/>
            <a:ext cx="6768752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педагога-психолога                                           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КГКСКОУ СКШИ 8 вида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11  в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соответствие с ФГОС образования обучающихся с умственной отсталостью (интеллектуальными нарушениями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)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13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>Программа коррекционной работы.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atin typeface="Calibri"/>
                <a:ea typeface="Calibri"/>
                <a:cs typeface="Times New Roman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984776" cy="446449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Включает в  себя: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Осуществление  индивидуально  ориентированной  психолого-медико-педагогической  помощи  детям  с  умственной  отсталостью (интеллектуальными  нарушениями)  с  учетом  особенностей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психофизического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развития  и  индивидуальных  возможностей  обучающихся  (в соответствии  с  рекомендациями  психолого-медико-педагогической комиссии);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Разработка  и  реализация  индивидуальных  учебных  планов, организация  индивидуальных  и  групповых  занятий  для  детей  с  учетом индивидуальных и типологических особенностей психофизического развития и индивидуальных возможностей обучающихся;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Реализация  системы  мероприятий  по  социальной  адаптации обучающихся с умственной отсталостью (интеллектуальными нарушениями);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Оказание  родителям  (законным  представителям)  обучающихся  с умственной  отсталостью  (интеллектуальными  нарушениями) консультативной  и  методической  помощи  по  медицинским,  социальным, правовым и другим вопросам, связанным с их воспитанием и обучением.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3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>Программа коррекционной работы.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latin typeface="Calibri"/>
                <a:ea typeface="Calibri"/>
                <a:cs typeface="Times New Roman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984776" cy="44644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Диагностическая  работа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 которая  обеспечивает  выявление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особенностей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развития  и  здоровья  обучающихся  с  умственной  отсталостью (интеллектуальными  нарушениями)  с  целью  создания  благоприятных условий  для  овладения  ими  содержанием  основной  общеобразовательной программы.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3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>Д</a:t>
            </a: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иагностическая работа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latin typeface="Calibri"/>
                <a:ea typeface="Calibri"/>
                <a:cs typeface="Times New Roman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765493"/>
              </p:ext>
            </p:extLst>
          </p:nvPr>
        </p:nvGraphicFramePr>
        <p:xfrm>
          <a:off x="1042988" y="1628775"/>
          <a:ext cx="698500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84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развивающая работа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6984776" cy="280831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Times New Roman"/>
                <a:ea typeface="Calibri"/>
                <a:cs typeface="Times New Roman"/>
              </a:rPr>
              <a:t>Коррекционно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- развивающая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работа  обеспечивает  организацию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мероприятий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способствующих личностному развитию учащихся, коррекции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недостатков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 психическом  развитии  и  освоению  ими  содержания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образования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1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Психопрофилактическая программа «Первоклассник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4464495"/>
          </a:xfrm>
        </p:spPr>
        <p:txBody>
          <a:bodyPr>
            <a:normAutofit fontScale="62500" lnSpcReduction="20000"/>
          </a:bodyPr>
          <a:lstStyle/>
          <a:p>
            <a:pPr indent="13144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Критерии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оценки достижения эффективности психопрофилактической программы: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1. Прохождение программы будет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способствовать достаточной адаптации к школьному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обучению.</a:t>
            </a:r>
            <a:endParaRPr lang="ru-RU" sz="1900" dirty="0" smtClean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i="1" dirty="0" smtClean="0"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2600" i="1" dirty="0">
                <a:latin typeface="Times New Roman"/>
                <a:ea typeface="Calibri"/>
                <a:cs typeface="Times New Roman"/>
              </a:rPr>
              <a:t>показатели благоприятной адаптации </a:t>
            </a:r>
            <a:r>
              <a:rPr lang="ru-RU" sz="2600" i="1" dirty="0" smtClean="0">
                <a:latin typeface="Times New Roman"/>
                <a:ea typeface="Calibri"/>
                <a:cs typeface="Times New Roman"/>
              </a:rPr>
              <a:t>обучающегося: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сохранение физического, психического и социального здоровья детей;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установление контакта с учащимися, с учителем;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формирование адекватного поведения;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овладение навыками учебной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деятельности.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У </a:t>
            </a:r>
            <a:r>
              <a:rPr lang="ru-RU" sz="2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с умственной отсталостью сформируется  элементы и навыки учебной деятельности. </a:t>
            </a:r>
            <a:endParaRPr lang="ru-RU" sz="2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sz="19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Создание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условий для формирования благоприятного психологического климата в коллективе первоклассников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900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Повышение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уровня родительской компетентности.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5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Психопрофилактическая программа «Первоклассник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:\1 класс\2014-10-14-47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4"/>
          <a:stretch/>
        </p:blipFill>
        <p:spPr bwMode="auto">
          <a:xfrm>
            <a:off x="962172" y="1484784"/>
            <a:ext cx="3528392" cy="22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1 класс\2014-11-13-4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65" y="1517588"/>
            <a:ext cx="2956348" cy="221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1 класс\2015-04-28-5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09" y="3732987"/>
            <a:ext cx="3047927" cy="22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1 класс\2015-05-05-58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2677" r="4822"/>
          <a:stretch/>
        </p:blipFill>
        <p:spPr bwMode="auto">
          <a:xfrm>
            <a:off x="962171" y="3732987"/>
            <a:ext cx="3554325" cy="22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latin typeface="Times New Roman"/>
                <a:ea typeface="Calibri"/>
              </a:rPr>
              <a:t>Коррекционно</a:t>
            </a:r>
            <a:r>
              <a:rPr lang="ru-RU" sz="2000" b="1" dirty="0">
                <a:latin typeface="Times New Roman"/>
                <a:ea typeface="Calibri"/>
              </a:rPr>
              <a:t> – развивающая программа </a:t>
            </a:r>
            <a:r>
              <a:rPr lang="ru-RU" sz="2000" b="1" dirty="0" smtClean="0">
                <a:latin typeface="Times New Roman"/>
                <a:ea typeface="Calibri"/>
              </a:rPr>
              <a:t>                                    «</a:t>
            </a:r>
            <a:r>
              <a:rPr lang="ru-RU" sz="2000" b="1" dirty="0">
                <a:latin typeface="Times New Roman"/>
                <a:ea typeface="Calibri"/>
              </a:rPr>
              <a:t>Шаг за шагом»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4464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в течение 2014 – 2015 учебного года проходили цикл занятий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развивающей программы «Шаг за шагом».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:\1 класс\2014-11-27-4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1 класс\2015-02-17-5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Индивидуальная программа 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психолого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– педагогического сопровождения обучающегося.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446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обучающихся 1 класса: 3 обучающихся с ТМНР, 1 обучающийся с умственной отсталостью средней степени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:\1 класс\2015-04-15-57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8679" r="4712"/>
          <a:stretch/>
        </p:blipFill>
        <p:spPr bwMode="auto">
          <a:xfrm>
            <a:off x="2435761" y="3328239"/>
            <a:ext cx="4032448" cy="283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1 класс\2015-04-29-5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09" y="3314957"/>
            <a:ext cx="2147641" cy="28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1 класс\2015-04-29-5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9" y="3291721"/>
            <a:ext cx="2147641" cy="28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Консультативная работа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atin typeface="Calibri"/>
                <a:ea typeface="Calibri"/>
                <a:cs typeface="Times New Roman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44644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Консультативная  работа  обеспечивает  непрерывность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специального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сопровождения  детей  с  умственной  отсталостью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интеллектуальными  нарушениями)  и  их  семей  по  вопросам  реализации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дифференцированных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психолого-педагогических  условий  обучения,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воспитания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коррекции, развития и социализации обучающихся.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Информационно – просветительская работа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608" y="1628800"/>
            <a:ext cx="7200800" cy="446449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Информационно-просветительская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включала следующую деятельность: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проведение  тематических  выступлений  для  педагогов  и  родителей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разъяснению  индивидуально-типологических  особенностей  различных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категорий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детей,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оформление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печатных  материалов (рекомендации);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психологическое  просвещение  педагогов  с  целью  повышения  их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психологической компетентности,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психологическое  просвещение  родителей  с  целью  формирования  у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них элементарной психолого-психологической компетентности.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764704"/>
            <a:ext cx="6984776" cy="48999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соответствие с ФГОС образования обучающихся с умственной отсталостью (интеллектуальными нарушениями) АООП содержит три раздела: </a:t>
            </a:r>
            <a:r>
              <a:rPr lang="ru-RU" sz="1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целевой, содержательный и организационный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Содержательный раздел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определяет общее содержание образования обучающихся с умственной отсталостью (интеллектуальными нарушениями) и включает ряд программ, одна из которых – программы курсов коррекционной  - развивающей области. </a:t>
            </a:r>
            <a:endParaRPr lang="ru-RU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Содержание </a:t>
            </a:r>
            <a:r>
              <a:rPr lang="ru-RU" sz="18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коррекционно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развивающей области представлено следующими обязательными коррекционными курсами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«Ритмика», «Коррекционные занятия логопедические и </a:t>
            </a:r>
            <a:r>
              <a:rPr lang="ru-RU" sz="1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психокоррекционные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 Содержание данной области может быть дополнено организацией самостоятельно на основании рекомендаций ПМПК, ИПР. 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3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965245" cy="2016224"/>
          </a:xfrm>
        </p:spPr>
        <p:txBody>
          <a:bodyPr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развивающая область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6984776" cy="3603812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 – психолог образовательного учреждения в  рамках данного направления  проводил  для обучающихся 1 класса коррекционный курс «Развитие психомоторики и сенсорных процессов»  - 2  часа в неделю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(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общего количества 6 часов, которые отводятся на реализацию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коррекционно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развивающей области).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8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Коррекционный курс                                               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«Развитие психомоторики и сенсорных процессов»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6381328"/>
            <a:ext cx="3960440" cy="34985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85066"/>
              </p:ext>
            </p:extLst>
          </p:nvPr>
        </p:nvGraphicFramePr>
        <p:xfrm>
          <a:off x="1328738" y="2425700"/>
          <a:ext cx="6650037" cy="31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окумент" r:id="rId3" imgW="5170953" imgH="2485467" progId="Word.Document.12">
                  <p:embed/>
                </p:oleObj>
              </mc:Choice>
              <mc:Fallback>
                <p:oleObj name="Документ" r:id="rId3" imgW="5170953" imgH="2485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8738" y="2425700"/>
                        <a:ext cx="6650037" cy="319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5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Структура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программы коррекционного курса включает  следующие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разделы: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984776" cy="4464496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Развитие моторики,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графомоторных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качеств.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Тактильно – двигательное восприятие.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Кинестетическое и кинестетическое развитие.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Восприятие формы, величины, цвета; конструирование предметов.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Развитие зрительного восприятия.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Восприятие особых свойств предметов через развитие осязания, обоняния, барических ощущений, вкусовых качеств.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Развитие слухового восприятия.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Восприятия пространства.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Восприятие времени.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latin typeface="Times New Roman"/>
                <a:ea typeface="Calibri"/>
                <a:cs typeface="Times New Roman"/>
              </a:rPr>
              <a:t>Критерии оценки достижения эффективности 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прохождения коррекционного курса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984776" cy="44644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0 баллов – не справляется с выполнением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задания.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балл – справляется с помощью.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 балла – доступно самостоятельное выполнение.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Результаты: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Целенаправленно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выполнять действия по инструкции педагога.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Правильно пользоваться письменными принадлежностями, копировать несложные изображения.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>
                <a:latin typeface="Times New Roman"/>
                <a:ea typeface="Calibri"/>
                <a:cs typeface="Times New Roman"/>
              </a:rPr>
              <a:t>Анализировать и сравнивать предметы по  одному  из указанных признаков: форма, величина, цвет.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Различать и называть основные цвета.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>
                <a:latin typeface="Times New Roman"/>
                <a:ea typeface="Calibri"/>
                <a:cs typeface="Times New Roman"/>
              </a:rPr>
              <a:t>Классифицировать геометрические фигуры.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4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latin typeface="Times New Roman"/>
                <a:ea typeface="Calibri"/>
                <a:cs typeface="Times New Roman"/>
              </a:rPr>
              <a:t>Критерии оценки достижения эффективности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прохождения коррекционного курса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6984776" cy="44644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 баллов – не справляется с выполнением задания.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балл – справляется с помощью.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балла – доступно самостоятельное выполнение.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Результаты: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Составлять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предмет из 2-3 частей.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Определять на ощупь величину хорошо знакомых предметов.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Классифицировать предметы и их изображения по признаку соответствия  сенсорным эталонам, делать простейшие обобщения.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Различать речевые и неречевые звуки.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Ориентироваться на собственном теле и на плоскости бумаги.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"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Выделять части суток и определять порядок дней недели.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5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latin typeface="Times New Roman"/>
                <a:ea typeface="Calibri"/>
                <a:cs typeface="Times New Roman"/>
              </a:rPr>
              <a:t>Критерии оценки достижения эффективности </a:t>
            </a: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прохождения коррекционного курса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56011"/>
              </p:ext>
            </p:extLst>
          </p:nvPr>
        </p:nvGraphicFramePr>
        <p:xfrm>
          <a:off x="1042988" y="1628775"/>
          <a:ext cx="698500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1 класс\2015-04-28-5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434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1 класс\2014-11-25-4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45" y="94344"/>
            <a:ext cx="3733883" cy="28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 класс\2015-01-13-5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70" y="2884189"/>
            <a:ext cx="2980358" cy="39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1 класс\2014-10-09-4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28" y="2884189"/>
            <a:ext cx="2959732" cy="39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130</TotalTime>
  <Words>795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Кнопка</vt:lpstr>
      <vt:lpstr>Документ</vt:lpstr>
      <vt:lpstr>          </vt:lpstr>
      <vt:lpstr>Презентация PowerPoint</vt:lpstr>
      <vt:lpstr>Коррекционно – развивающая область</vt:lpstr>
      <vt:lpstr>Коррекционный курс                                                 «Развитие психомоторики и сенсорных процессов»</vt:lpstr>
      <vt:lpstr>Структура программы коррекционного курса включает  следующие разделы: </vt:lpstr>
      <vt:lpstr>Критерии оценки достижения эффективности  прохождения коррекционного курса  </vt:lpstr>
      <vt:lpstr>Критерии оценки достижения эффективности прохождения коррекционного курса  </vt:lpstr>
      <vt:lpstr>Критерии оценки достижения эффективности прохождения коррекционного курса </vt:lpstr>
      <vt:lpstr>Презентация PowerPoint</vt:lpstr>
      <vt:lpstr> Программа коррекционной работы.  </vt:lpstr>
      <vt:lpstr> Программа коррекционной работы.  </vt:lpstr>
      <vt:lpstr> Диагностическая работа </vt:lpstr>
      <vt:lpstr>Коррекционно – развивающая работа</vt:lpstr>
      <vt:lpstr>Психопрофилактическая программа «Первоклассник»</vt:lpstr>
      <vt:lpstr>Психопрофилактическая программа «Первоклассник»</vt:lpstr>
      <vt:lpstr>Коррекционно – развивающая программа                                     «Шаг за шагом» </vt:lpstr>
      <vt:lpstr>Индивидуальная программа  психолого – педагогического сопровождения обучающегося. </vt:lpstr>
      <vt:lpstr>Консультативная работа </vt:lpstr>
      <vt:lpstr> Информационно – просветительская работа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</dc:title>
  <dc:creator>08002</dc:creator>
  <cp:lastModifiedBy>Пользователь</cp:lastModifiedBy>
  <cp:revision>19</cp:revision>
  <dcterms:created xsi:type="dcterms:W3CDTF">2015-05-14T00:22:04Z</dcterms:created>
  <dcterms:modified xsi:type="dcterms:W3CDTF">2015-05-14T19:33:01Z</dcterms:modified>
</cp:coreProperties>
</file>