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9" r:id="rId3"/>
    <p:sldId id="278" r:id="rId4"/>
    <p:sldId id="256" r:id="rId5"/>
    <p:sldId id="257" r:id="rId6"/>
    <p:sldId id="258" r:id="rId7"/>
    <p:sldId id="268" r:id="rId8"/>
    <p:sldId id="270" r:id="rId9"/>
    <p:sldId id="269" r:id="rId10"/>
    <p:sldId id="264" r:id="rId11"/>
    <p:sldId id="273" r:id="rId12"/>
    <p:sldId id="275" r:id="rId13"/>
    <p:sldId id="259" r:id="rId14"/>
    <p:sldId id="267" r:id="rId15"/>
    <p:sldId id="271" r:id="rId16"/>
    <p:sldId id="265" r:id="rId17"/>
    <p:sldId id="263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3300"/>
    <a:srgbClr val="0F8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2FD9D-CCBF-4DB1-B043-2541B0F97E89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63A8F-4076-4B2F-8C31-AC2A7E46D991}">
      <dgm:prSet custT="1"/>
      <dgm:spPr/>
      <dgm:t>
        <a:bodyPr/>
        <a:lstStyle/>
        <a:p>
          <a:pPr rtl="0"/>
          <a:r>
            <a:rPr lang="ru-RU" sz="3200" b="1" dirty="0" smtClean="0"/>
            <a:t>заказники</a:t>
          </a:r>
          <a:endParaRPr lang="ru-RU" sz="3200" b="1" dirty="0"/>
        </a:p>
      </dgm:t>
    </dgm:pt>
    <dgm:pt modelId="{3AAF2346-B023-425A-B0DD-A06259C63E69}" type="parTrans" cxnId="{C8F4C7A5-854D-4C0F-AA99-E8E3D5777ACE}">
      <dgm:prSet/>
      <dgm:spPr/>
      <dgm:t>
        <a:bodyPr/>
        <a:lstStyle/>
        <a:p>
          <a:endParaRPr lang="ru-RU"/>
        </a:p>
      </dgm:t>
    </dgm:pt>
    <dgm:pt modelId="{53E4E167-1B1B-4CFF-A858-181797B935C3}" type="sibTrans" cxnId="{C8F4C7A5-854D-4C0F-AA99-E8E3D5777ACE}">
      <dgm:prSet/>
      <dgm:spPr/>
      <dgm:t>
        <a:bodyPr/>
        <a:lstStyle/>
        <a:p>
          <a:endParaRPr lang="ru-RU"/>
        </a:p>
      </dgm:t>
    </dgm:pt>
    <dgm:pt modelId="{EECEA164-BBD8-4881-8E53-6E1C7BDA79C4}">
      <dgm:prSet custT="1"/>
      <dgm:spPr/>
      <dgm:t>
        <a:bodyPr>
          <a:sp3d extrusionH="57150">
            <a:bevelT w="38100" h="38100"/>
          </a:sp3d>
        </a:bodyPr>
        <a:lstStyle/>
        <a:p>
          <a:pPr rtl="0"/>
          <a:r>
            <a:rPr lang="ru-RU" sz="3200" b="1" dirty="0" smtClean="0"/>
            <a:t>памятники природы </a:t>
          </a:r>
          <a:endParaRPr lang="ru-RU" sz="3200" b="1" dirty="0"/>
        </a:p>
      </dgm:t>
    </dgm:pt>
    <dgm:pt modelId="{377D043E-90F0-4D0B-9807-F70AB5957878}" type="parTrans" cxnId="{ADED6BAE-7127-417F-BD34-BEE2A1EBB669}">
      <dgm:prSet/>
      <dgm:spPr/>
      <dgm:t>
        <a:bodyPr/>
        <a:lstStyle/>
        <a:p>
          <a:endParaRPr lang="ru-RU"/>
        </a:p>
      </dgm:t>
    </dgm:pt>
    <dgm:pt modelId="{34CFF27A-0B9C-4C37-B9E8-B13AFAC5E962}" type="sibTrans" cxnId="{ADED6BAE-7127-417F-BD34-BEE2A1EBB669}">
      <dgm:prSet/>
      <dgm:spPr/>
      <dgm:t>
        <a:bodyPr/>
        <a:lstStyle/>
        <a:p>
          <a:endParaRPr lang="ru-RU"/>
        </a:p>
      </dgm:t>
    </dgm:pt>
    <dgm:pt modelId="{7ACD3AC1-BA32-44CF-B7D1-FE074B0FC038}">
      <dgm:prSet custT="1"/>
      <dgm:spPr/>
      <dgm:t>
        <a:bodyPr/>
        <a:lstStyle/>
        <a:p>
          <a:r>
            <a:rPr lang="ru-RU" sz="2000" b="1" dirty="0" smtClean="0"/>
            <a:t>Биологические:  1.</a:t>
          </a:r>
          <a:r>
            <a:rPr lang="ru-RU" sz="2000" dirty="0" smtClean="0"/>
            <a:t>Тумнинский заказник,   </a:t>
          </a:r>
          <a:r>
            <a:rPr lang="ru-RU" sz="2000" b="1" dirty="0" smtClean="0"/>
            <a:t>2</a:t>
          </a:r>
          <a:r>
            <a:rPr lang="ru-RU" sz="2000" dirty="0" smtClean="0"/>
            <a:t>. </a:t>
          </a:r>
          <a:r>
            <a:rPr lang="ru-RU" sz="2000" dirty="0" err="1" smtClean="0"/>
            <a:t>Мопау</a:t>
          </a:r>
          <a:r>
            <a:rPr lang="ru-RU" sz="2000" dirty="0" smtClean="0"/>
            <a:t>, 3. Остров Токи «Лежбище ластоногих».</a:t>
          </a:r>
          <a:endParaRPr lang="ru-RU" sz="2000" dirty="0"/>
        </a:p>
      </dgm:t>
    </dgm:pt>
    <dgm:pt modelId="{356EE3B0-AA6F-4F1B-A73A-37D412EC6BC4}" type="parTrans" cxnId="{3A789C06-0CA7-4E5D-B541-0E1703ADDD73}">
      <dgm:prSet/>
      <dgm:spPr/>
      <dgm:t>
        <a:bodyPr/>
        <a:lstStyle/>
        <a:p>
          <a:endParaRPr lang="ru-RU"/>
        </a:p>
      </dgm:t>
    </dgm:pt>
    <dgm:pt modelId="{93739C32-EB63-476E-BE86-C64B5A934854}" type="sibTrans" cxnId="{3A789C06-0CA7-4E5D-B541-0E1703ADDD73}">
      <dgm:prSet/>
      <dgm:spPr/>
      <dgm:t>
        <a:bodyPr/>
        <a:lstStyle/>
        <a:p>
          <a:endParaRPr lang="ru-RU"/>
        </a:p>
      </dgm:t>
    </dgm:pt>
    <dgm:pt modelId="{A12A35CE-BFAC-4F5D-A9B0-6828F9C278EA}">
      <dgm:prSet/>
      <dgm:spPr/>
      <dgm:t>
        <a:bodyPr/>
        <a:lstStyle/>
        <a:p>
          <a:endParaRPr lang="ru-RU" sz="1000" dirty="0"/>
        </a:p>
      </dgm:t>
    </dgm:pt>
    <dgm:pt modelId="{A8ECE4A3-D689-400E-80FC-515FB9FC78EF}" type="parTrans" cxnId="{C10F8227-D6DE-405A-A37E-5059A61DBE34}">
      <dgm:prSet/>
      <dgm:spPr/>
      <dgm:t>
        <a:bodyPr/>
        <a:lstStyle/>
        <a:p>
          <a:endParaRPr lang="ru-RU"/>
        </a:p>
      </dgm:t>
    </dgm:pt>
    <dgm:pt modelId="{E94935A5-9544-4CEC-A122-D9CCBC5A97AF}" type="sibTrans" cxnId="{C10F8227-D6DE-405A-A37E-5059A61DBE34}">
      <dgm:prSet/>
      <dgm:spPr/>
      <dgm:t>
        <a:bodyPr/>
        <a:lstStyle/>
        <a:p>
          <a:endParaRPr lang="ru-RU"/>
        </a:p>
      </dgm:t>
    </dgm:pt>
    <dgm:pt modelId="{7D3F8F1B-F31E-4675-A5A2-776DDF8FF29E}">
      <dgm:prSet custT="1"/>
      <dgm:spPr/>
      <dgm:t>
        <a:bodyPr/>
        <a:lstStyle/>
        <a:p>
          <a:r>
            <a:rPr lang="ru-RU" sz="2000" b="1" dirty="0" err="1" smtClean="0"/>
            <a:t>Рыбохозяйственные</a:t>
          </a:r>
          <a:r>
            <a:rPr lang="ru-RU" sz="2000" b="1" dirty="0" smtClean="0"/>
            <a:t>:</a:t>
          </a:r>
          <a:r>
            <a:rPr lang="ru-RU" sz="2000" dirty="0" smtClean="0"/>
            <a:t> </a:t>
          </a:r>
          <a:r>
            <a:rPr lang="ru-RU" sz="2000" dirty="0" err="1" smtClean="0"/>
            <a:t>Хутинский</a:t>
          </a:r>
          <a:r>
            <a:rPr lang="ru-RU" sz="2000" dirty="0" smtClean="0"/>
            <a:t>, </a:t>
          </a:r>
          <a:r>
            <a:rPr lang="ru-RU" sz="2000" dirty="0" err="1" smtClean="0"/>
            <a:t>Верхнетумнинский</a:t>
          </a:r>
          <a:endParaRPr lang="ru-RU" sz="2000" dirty="0"/>
        </a:p>
      </dgm:t>
    </dgm:pt>
    <dgm:pt modelId="{AF995CBF-B8F7-4931-9DDF-B38569F06D8F}" type="parTrans" cxnId="{EDA683A6-9931-4AA8-8F18-7BEA0715E3E7}">
      <dgm:prSet/>
      <dgm:spPr/>
      <dgm:t>
        <a:bodyPr/>
        <a:lstStyle/>
        <a:p>
          <a:endParaRPr lang="ru-RU"/>
        </a:p>
      </dgm:t>
    </dgm:pt>
    <dgm:pt modelId="{96E5DDDC-A52B-4686-A741-DB45C83E772B}" type="sibTrans" cxnId="{EDA683A6-9931-4AA8-8F18-7BEA0715E3E7}">
      <dgm:prSet/>
      <dgm:spPr/>
      <dgm:t>
        <a:bodyPr/>
        <a:lstStyle/>
        <a:p>
          <a:endParaRPr lang="ru-RU"/>
        </a:p>
      </dgm:t>
    </dgm:pt>
    <dgm:pt modelId="{4F88B37C-A0BA-4DEA-866B-3B13AB7B54C3}">
      <dgm:prSet custT="1"/>
      <dgm:spPr/>
      <dgm:t>
        <a:bodyPr/>
        <a:lstStyle/>
        <a:p>
          <a:r>
            <a:rPr lang="ru-RU" sz="2000" dirty="0" smtClean="0"/>
            <a:t>«Каменная роща» в бухте </a:t>
          </a:r>
          <a:r>
            <a:rPr lang="ru-RU" sz="2000" dirty="0" err="1" smtClean="0"/>
            <a:t>Сизиман</a:t>
          </a:r>
          <a:r>
            <a:rPr lang="ru-RU" sz="2000" dirty="0" smtClean="0"/>
            <a:t>;</a:t>
          </a:r>
          <a:endParaRPr lang="ru-RU" sz="2000" dirty="0"/>
        </a:p>
      </dgm:t>
    </dgm:pt>
    <dgm:pt modelId="{F5118E93-9537-4AF4-9DDC-EC679E2437F0}" type="parTrans" cxnId="{0CCCF243-EC65-4452-8FF6-ABCC27789D90}">
      <dgm:prSet/>
      <dgm:spPr/>
      <dgm:t>
        <a:bodyPr/>
        <a:lstStyle/>
        <a:p>
          <a:endParaRPr lang="ru-RU"/>
        </a:p>
      </dgm:t>
    </dgm:pt>
    <dgm:pt modelId="{EF5C72FC-33E8-4111-AEF3-2BEAAFA38F37}" type="sibTrans" cxnId="{0CCCF243-EC65-4452-8FF6-ABCC27789D90}">
      <dgm:prSet/>
      <dgm:spPr/>
      <dgm:t>
        <a:bodyPr/>
        <a:lstStyle/>
        <a:p>
          <a:endParaRPr lang="ru-RU"/>
        </a:p>
      </dgm:t>
    </dgm:pt>
    <dgm:pt modelId="{F9ECBE1F-F8E2-44EC-A96E-C94CE71BA6A1}">
      <dgm:prSet custT="1"/>
      <dgm:spPr/>
      <dgm:t>
        <a:bodyPr/>
        <a:lstStyle/>
        <a:p>
          <a:r>
            <a:rPr lang="ru-RU" sz="2000" dirty="0" smtClean="0"/>
            <a:t>Термальный источник «Тёплый ключ» </a:t>
          </a:r>
          <a:endParaRPr lang="ru-RU" sz="2000" dirty="0"/>
        </a:p>
      </dgm:t>
    </dgm:pt>
    <dgm:pt modelId="{179F21A1-8CE6-43C1-AFA2-B36B8E79C832}" type="parTrans" cxnId="{7D1D54EA-FEBC-4DD1-B798-6649EDDEBA93}">
      <dgm:prSet/>
      <dgm:spPr/>
      <dgm:t>
        <a:bodyPr/>
        <a:lstStyle/>
        <a:p>
          <a:endParaRPr lang="ru-RU"/>
        </a:p>
      </dgm:t>
    </dgm:pt>
    <dgm:pt modelId="{F531D9CC-6D48-4CA3-BFD3-348E5FF72D76}" type="sibTrans" cxnId="{7D1D54EA-FEBC-4DD1-B798-6649EDDEBA93}">
      <dgm:prSet/>
      <dgm:spPr/>
      <dgm:t>
        <a:bodyPr/>
        <a:lstStyle/>
        <a:p>
          <a:endParaRPr lang="ru-RU"/>
        </a:p>
      </dgm:t>
    </dgm:pt>
    <dgm:pt modelId="{75FACCBE-1412-41F3-B0A2-5E2DDFC6E6D9}">
      <dgm:prSet/>
      <dgm:spPr/>
      <dgm:t>
        <a:bodyPr/>
        <a:lstStyle/>
        <a:p>
          <a:endParaRPr lang="ru-RU" sz="900" dirty="0"/>
        </a:p>
      </dgm:t>
    </dgm:pt>
    <dgm:pt modelId="{523C3C65-CCC6-46E1-82AD-715543FD5A6A}" type="parTrans" cxnId="{4DDABDE4-2E0B-4708-8CC3-9E436F050CE3}">
      <dgm:prSet/>
      <dgm:spPr/>
      <dgm:t>
        <a:bodyPr/>
        <a:lstStyle/>
        <a:p>
          <a:endParaRPr lang="ru-RU"/>
        </a:p>
      </dgm:t>
    </dgm:pt>
    <dgm:pt modelId="{44505E0E-B8BC-4DB8-86E3-9A4D622D64A1}" type="sibTrans" cxnId="{4DDABDE4-2E0B-4708-8CC3-9E436F050CE3}">
      <dgm:prSet/>
      <dgm:spPr/>
      <dgm:t>
        <a:bodyPr/>
        <a:lstStyle/>
        <a:p>
          <a:endParaRPr lang="ru-RU"/>
        </a:p>
      </dgm:t>
    </dgm:pt>
    <dgm:pt modelId="{94714BAA-2413-42BC-84D6-D12EBDCFA218}" type="pres">
      <dgm:prSet presAssocID="{9682FD9D-CCBF-4DB1-B043-2541B0F97E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DF4DE-A262-478F-9E75-B0CF9CDAD11B}" type="pres">
      <dgm:prSet presAssocID="{10863A8F-4076-4B2F-8C31-AC2A7E46D991}" presName="composite" presStyleCnt="0"/>
      <dgm:spPr/>
    </dgm:pt>
    <dgm:pt modelId="{7E14FC19-73EE-4B27-925A-383212BF74EC}" type="pres">
      <dgm:prSet presAssocID="{10863A8F-4076-4B2F-8C31-AC2A7E46D991}" presName="parentText" presStyleLbl="alignNode1" presStyleIdx="0" presStyleCnt="2" custScaleX="514545" custLinFactNeighborX="4170" custLinFactNeighborY="-20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39E87-DF68-4D40-848C-511F96DC5C80}" type="pres">
      <dgm:prSet presAssocID="{10863A8F-4076-4B2F-8C31-AC2A7E46D991}" presName="descendantText" presStyleLbl="alignAcc1" presStyleIdx="0" presStyleCnt="2" custScaleX="78869" custScaleY="333391" custLinFactNeighborX="6534" custLinFactNeighborY="-19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1E0E5-1A4A-4800-AD4D-774A956B66E2}" type="pres">
      <dgm:prSet presAssocID="{53E4E167-1B1B-4CFF-A858-181797B935C3}" presName="sp" presStyleCnt="0"/>
      <dgm:spPr/>
    </dgm:pt>
    <dgm:pt modelId="{2391785D-D194-4CBE-A94C-B13218292FF9}" type="pres">
      <dgm:prSet presAssocID="{EECEA164-BBD8-4881-8E53-6E1C7BDA79C4}" presName="composite" presStyleCnt="0"/>
      <dgm:spPr/>
    </dgm:pt>
    <dgm:pt modelId="{36B5B0F6-857D-4FFF-9692-D498203DEC56}" type="pres">
      <dgm:prSet presAssocID="{EECEA164-BBD8-4881-8E53-6E1C7BDA79C4}" presName="parentText" presStyleLbl="alignNode1" presStyleIdx="1" presStyleCnt="2" custScaleX="533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ACC52-6D7A-41CF-8419-1102F3D7C509}" type="pres">
      <dgm:prSet presAssocID="{EECEA164-BBD8-4881-8E53-6E1C7BDA79C4}" presName="descendantText" presStyleLbl="alignAcc1" presStyleIdx="1" presStyleCnt="2" custScaleX="73653" custScaleY="248942" custLinFactNeighborX="4464" custLinFactNeighborY="4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CF243-EC65-4452-8FF6-ABCC27789D90}" srcId="{EECEA164-BBD8-4881-8E53-6E1C7BDA79C4}" destId="{4F88B37C-A0BA-4DEA-866B-3B13AB7B54C3}" srcOrd="0" destOrd="0" parTransId="{F5118E93-9537-4AF4-9DDC-EC679E2437F0}" sibTransId="{EF5C72FC-33E8-4111-AEF3-2BEAAFA38F37}"/>
    <dgm:cxn modelId="{C8F4C7A5-854D-4C0F-AA99-E8E3D5777ACE}" srcId="{9682FD9D-CCBF-4DB1-B043-2541B0F97E89}" destId="{10863A8F-4076-4B2F-8C31-AC2A7E46D991}" srcOrd="0" destOrd="0" parTransId="{3AAF2346-B023-425A-B0DD-A06259C63E69}" sibTransId="{53E4E167-1B1B-4CFF-A858-181797B935C3}"/>
    <dgm:cxn modelId="{FEF3266C-83C4-4360-A7D3-80DDF399233C}" type="presOf" srcId="{EECEA164-BBD8-4881-8E53-6E1C7BDA79C4}" destId="{36B5B0F6-857D-4FFF-9692-D498203DEC56}" srcOrd="0" destOrd="0" presId="urn:microsoft.com/office/officeart/2005/8/layout/chevron2"/>
    <dgm:cxn modelId="{8CE27519-521A-4E25-AB6E-2DD980403AE2}" type="presOf" srcId="{7D3F8F1B-F31E-4675-A5A2-776DDF8FF29E}" destId="{19A39E87-DF68-4D40-848C-511F96DC5C80}" srcOrd="0" destOrd="1" presId="urn:microsoft.com/office/officeart/2005/8/layout/chevron2"/>
    <dgm:cxn modelId="{EDA683A6-9931-4AA8-8F18-7BEA0715E3E7}" srcId="{10863A8F-4076-4B2F-8C31-AC2A7E46D991}" destId="{7D3F8F1B-F31E-4675-A5A2-776DDF8FF29E}" srcOrd="1" destOrd="0" parTransId="{AF995CBF-B8F7-4931-9DDF-B38569F06D8F}" sibTransId="{96E5DDDC-A52B-4686-A741-DB45C83E772B}"/>
    <dgm:cxn modelId="{9EE2D18E-03DC-49E7-B4B2-8C185410B929}" type="presOf" srcId="{4F88B37C-A0BA-4DEA-866B-3B13AB7B54C3}" destId="{AF5ACC52-6D7A-41CF-8419-1102F3D7C509}" srcOrd="0" destOrd="0" presId="urn:microsoft.com/office/officeart/2005/8/layout/chevron2"/>
    <dgm:cxn modelId="{3A789C06-0CA7-4E5D-B541-0E1703ADDD73}" srcId="{10863A8F-4076-4B2F-8C31-AC2A7E46D991}" destId="{7ACD3AC1-BA32-44CF-B7D1-FE074B0FC038}" srcOrd="0" destOrd="0" parTransId="{356EE3B0-AA6F-4F1B-A73A-37D412EC6BC4}" sibTransId="{93739C32-EB63-476E-BE86-C64B5A934854}"/>
    <dgm:cxn modelId="{A2265C5F-AB14-4DC7-AA23-310913EF08A5}" type="presOf" srcId="{9682FD9D-CCBF-4DB1-B043-2541B0F97E89}" destId="{94714BAA-2413-42BC-84D6-D12EBDCFA218}" srcOrd="0" destOrd="0" presId="urn:microsoft.com/office/officeart/2005/8/layout/chevron2"/>
    <dgm:cxn modelId="{C10F8227-D6DE-405A-A37E-5059A61DBE34}" srcId="{10863A8F-4076-4B2F-8C31-AC2A7E46D991}" destId="{A12A35CE-BFAC-4F5D-A9B0-6828F9C278EA}" srcOrd="2" destOrd="0" parTransId="{A8ECE4A3-D689-400E-80FC-515FB9FC78EF}" sibTransId="{E94935A5-9544-4CEC-A122-D9CCBC5A97AF}"/>
    <dgm:cxn modelId="{A347D0A2-9EE3-4709-AFD9-21F3F060A505}" type="presOf" srcId="{A12A35CE-BFAC-4F5D-A9B0-6828F9C278EA}" destId="{19A39E87-DF68-4D40-848C-511F96DC5C80}" srcOrd="0" destOrd="2" presId="urn:microsoft.com/office/officeart/2005/8/layout/chevron2"/>
    <dgm:cxn modelId="{14A89DA6-8D74-43F9-9F15-5A87A2D62ED7}" type="presOf" srcId="{7ACD3AC1-BA32-44CF-B7D1-FE074B0FC038}" destId="{19A39E87-DF68-4D40-848C-511F96DC5C80}" srcOrd="0" destOrd="0" presId="urn:microsoft.com/office/officeart/2005/8/layout/chevron2"/>
    <dgm:cxn modelId="{4DDABDE4-2E0B-4708-8CC3-9E436F050CE3}" srcId="{EECEA164-BBD8-4881-8E53-6E1C7BDA79C4}" destId="{75FACCBE-1412-41F3-B0A2-5E2DDFC6E6D9}" srcOrd="2" destOrd="0" parTransId="{523C3C65-CCC6-46E1-82AD-715543FD5A6A}" sibTransId="{44505E0E-B8BC-4DB8-86E3-9A4D622D64A1}"/>
    <dgm:cxn modelId="{67482BDB-05D0-4186-A3BC-23436029A369}" type="presOf" srcId="{75FACCBE-1412-41F3-B0A2-5E2DDFC6E6D9}" destId="{AF5ACC52-6D7A-41CF-8419-1102F3D7C509}" srcOrd="0" destOrd="2" presId="urn:microsoft.com/office/officeart/2005/8/layout/chevron2"/>
    <dgm:cxn modelId="{ADED6BAE-7127-417F-BD34-BEE2A1EBB669}" srcId="{9682FD9D-CCBF-4DB1-B043-2541B0F97E89}" destId="{EECEA164-BBD8-4881-8E53-6E1C7BDA79C4}" srcOrd="1" destOrd="0" parTransId="{377D043E-90F0-4D0B-9807-F70AB5957878}" sibTransId="{34CFF27A-0B9C-4C37-B9E8-B13AFAC5E962}"/>
    <dgm:cxn modelId="{B7FCB7AE-CF66-4526-8F4E-764AC4A9C6A0}" type="presOf" srcId="{F9ECBE1F-F8E2-44EC-A96E-C94CE71BA6A1}" destId="{AF5ACC52-6D7A-41CF-8419-1102F3D7C509}" srcOrd="0" destOrd="1" presId="urn:microsoft.com/office/officeart/2005/8/layout/chevron2"/>
    <dgm:cxn modelId="{610CCAB8-D47A-4D6E-B199-EBB82DED4648}" type="presOf" srcId="{10863A8F-4076-4B2F-8C31-AC2A7E46D991}" destId="{7E14FC19-73EE-4B27-925A-383212BF74EC}" srcOrd="0" destOrd="0" presId="urn:microsoft.com/office/officeart/2005/8/layout/chevron2"/>
    <dgm:cxn modelId="{7D1D54EA-FEBC-4DD1-B798-6649EDDEBA93}" srcId="{EECEA164-BBD8-4881-8E53-6E1C7BDA79C4}" destId="{F9ECBE1F-F8E2-44EC-A96E-C94CE71BA6A1}" srcOrd="1" destOrd="0" parTransId="{179F21A1-8CE6-43C1-AFA2-B36B8E79C832}" sibTransId="{F531D9CC-6D48-4CA3-BFD3-348E5FF72D76}"/>
    <dgm:cxn modelId="{E901A883-E91B-4165-9DE3-3F01DAD8A1B7}" type="presParOf" srcId="{94714BAA-2413-42BC-84D6-D12EBDCFA218}" destId="{997DF4DE-A262-478F-9E75-B0CF9CDAD11B}" srcOrd="0" destOrd="0" presId="urn:microsoft.com/office/officeart/2005/8/layout/chevron2"/>
    <dgm:cxn modelId="{71BD7B67-8E0F-440F-A438-8A2016F544CB}" type="presParOf" srcId="{997DF4DE-A262-478F-9E75-B0CF9CDAD11B}" destId="{7E14FC19-73EE-4B27-925A-383212BF74EC}" srcOrd="0" destOrd="0" presId="urn:microsoft.com/office/officeart/2005/8/layout/chevron2"/>
    <dgm:cxn modelId="{FC958192-6155-4D9C-8E0B-BA47EAA3A92E}" type="presParOf" srcId="{997DF4DE-A262-478F-9E75-B0CF9CDAD11B}" destId="{19A39E87-DF68-4D40-848C-511F96DC5C80}" srcOrd="1" destOrd="0" presId="urn:microsoft.com/office/officeart/2005/8/layout/chevron2"/>
    <dgm:cxn modelId="{58220D23-1F0F-46FE-812A-3EAD519F6670}" type="presParOf" srcId="{94714BAA-2413-42BC-84D6-D12EBDCFA218}" destId="{C251E0E5-1A4A-4800-AD4D-774A956B66E2}" srcOrd="1" destOrd="0" presId="urn:microsoft.com/office/officeart/2005/8/layout/chevron2"/>
    <dgm:cxn modelId="{FB8AC3FC-CEF8-4861-B7F9-9366D2D887F0}" type="presParOf" srcId="{94714BAA-2413-42BC-84D6-D12EBDCFA218}" destId="{2391785D-D194-4CBE-A94C-B13218292FF9}" srcOrd="2" destOrd="0" presId="urn:microsoft.com/office/officeart/2005/8/layout/chevron2"/>
    <dgm:cxn modelId="{D6BD51B9-26E7-49B8-AA37-092D0938F5C0}" type="presParOf" srcId="{2391785D-D194-4CBE-A94C-B13218292FF9}" destId="{36B5B0F6-857D-4FFF-9692-D498203DEC56}" srcOrd="0" destOrd="0" presId="urn:microsoft.com/office/officeart/2005/8/layout/chevron2"/>
    <dgm:cxn modelId="{51DE3FF1-A52D-4A38-AE0F-7A893BE847A7}" type="presParOf" srcId="{2391785D-D194-4CBE-A94C-B13218292FF9}" destId="{AF5ACC52-6D7A-41CF-8419-1102F3D7C5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4FC19-73EE-4B27-925A-383212BF74EC}">
      <dsp:nvSpPr>
        <dsp:cNvPr id="0" name=""/>
        <dsp:cNvSpPr/>
      </dsp:nvSpPr>
      <dsp:spPr>
        <a:xfrm rot="5400000">
          <a:off x="1388725" y="-530084"/>
          <a:ext cx="746142" cy="26874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заказники</a:t>
          </a:r>
          <a:endParaRPr lang="ru-RU" sz="3200" b="1" kern="1200" dirty="0"/>
        </a:p>
      </dsp:txBody>
      <dsp:txXfrm rot="-5400000">
        <a:off x="418063" y="440578"/>
        <a:ext cx="2687467" cy="746142"/>
      </dsp:txXfrm>
    </dsp:sp>
    <dsp:sp modelId="{19A39E87-DF68-4D40-848C-511F96DC5C80}">
      <dsp:nvSpPr>
        <dsp:cNvPr id="0" name=""/>
        <dsp:cNvSpPr/>
      </dsp:nvSpPr>
      <dsp:spPr>
        <a:xfrm rot="5400000">
          <a:off x="4797310" y="-1721820"/>
          <a:ext cx="1617772" cy="50614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Биологические:  1.</a:t>
          </a:r>
          <a:r>
            <a:rPr lang="ru-RU" sz="2000" kern="1200" dirty="0" smtClean="0"/>
            <a:t>Тумнинский заказник,   </a:t>
          </a:r>
          <a:r>
            <a:rPr lang="ru-RU" sz="2000" b="1" kern="1200" dirty="0" smtClean="0"/>
            <a:t>2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Мопау</a:t>
          </a:r>
          <a:r>
            <a:rPr lang="ru-RU" sz="2000" kern="1200" dirty="0" smtClean="0"/>
            <a:t>, 3. Остров Токи «Лежбище ластоногих».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Рыбохозяйственные</a:t>
          </a:r>
          <a:r>
            <a:rPr lang="ru-RU" sz="2000" b="1" kern="1200" dirty="0" smtClean="0"/>
            <a:t>: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Хутинский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Верхнетумнинский</a:t>
          </a:r>
          <a:endParaRPr lang="ru-RU" sz="2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3075490" y="78973"/>
        <a:ext cx="4982440" cy="1459826"/>
      </dsp:txXfrm>
    </dsp:sp>
    <dsp:sp modelId="{36B5B0F6-857D-4FFF-9692-D498203DEC56}">
      <dsp:nvSpPr>
        <dsp:cNvPr id="0" name=""/>
        <dsp:cNvSpPr/>
      </dsp:nvSpPr>
      <dsp:spPr>
        <a:xfrm rot="5400000">
          <a:off x="1417235" y="840554"/>
          <a:ext cx="746142" cy="27880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памятники природы </a:t>
          </a:r>
          <a:endParaRPr lang="ru-RU" sz="3200" b="1" kern="1200" dirty="0"/>
        </a:p>
      </dsp:txBody>
      <dsp:txXfrm rot="-5400000">
        <a:off x="396283" y="1861506"/>
        <a:ext cx="2788047" cy="746142"/>
      </dsp:txXfrm>
    </dsp:sp>
    <dsp:sp modelId="{AF5ACC52-6D7A-41CF-8419-1102F3D7C509}">
      <dsp:nvSpPr>
        <dsp:cNvPr id="0" name=""/>
        <dsp:cNvSpPr/>
      </dsp:nvSpPr>
      <dsp:spPr>
        <a:xfrm rot="5400000">
          <a:off x="4711848" y="-74410"/>
          <a:ext cx="1207350" cy="4414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«Каменная роща» в бухте </a:t>
          </a:r>
          <a:r>
            <a:rPr lang="ru-RU" sz="2000" kern="1200" dirty="0" err="1" smtClean="0"/>
            <a:t>Сизиман</a:t>
          </a:r>
          <a:r>
            <a:rPr lang="ru-RU" sz="2000" kern="1200" dirty="0" smtClean="0"/>
            <a:t>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Термальный источник «Тёплый ключ» </a:t>
          </a:r>
          <a:endParaRPr lang="ru-RU" sz="20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3108484" y="1587892"/>
        <a:ext cx="4355140" cy="108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67BDCA9-4C5A-4D49-A8D5-3F4429599A53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FE893BD-C50B-481B-BD01-B2F64B9999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5202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all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Особо охраняемые </a:t>
            </a:r>
            <a:r>
              <a:rPr lang="ru-RU" sz="54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природные территории </a:t>
            </a:r>
            <a:r>
              <a:rPr lang="ru-RU" sz="5400" b="1" cap="all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Ванинского</a:t>
            </a:r>
            <a:r>
              <a:rPr lang="ru-RU" sz="5400" b="1" cap="all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8280920" cy="1473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 выполнили: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Кранц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 Ю. Чумаков 8кл.,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Балабанский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А.9кл.,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Гриценко 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9кл.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Назаров 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9кл,  обучающиеся 6 кл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асса.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факультатива  «Краеведение»: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Хмельницкая Т.Ф..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vuki_prirody_-_zvuki_ptic_fleyta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ru-RU" sz="5400" b="1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Рыбохозяйственные заказники:</a:t>
            </a:r>
            <a:endParaRPr lang="ru-RU" sz="5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148064" y="2348880"/>
            <a:ext cx="3822192" cy="3447288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3200" b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i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sz="2800" b="1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b="1" i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целью сохранения </a:t>
            </a:r>
            <a:r>
              <a:rPr lang="ru-RU" sz="2800" b="1" i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800" b="1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увеличения запасов ценных видов лососевых </a:t>
            </a:r>
            <a:r>
              <a:rPr lang="ru-RU" sz="2800" b="1" i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                         и </a:t>
            </a:r>
            <a:r>
              <a:rPr lang="ru-RU" sz="2800" b="1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пресноводных </a:t>
            </a:r>
            <a:r>
              <a:rPr lang="ru-RU" sz="2800" b="1" i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рыб в </a:t>
            </a:r>
            <a:r>
              <a:rPr lang="ru-RU" sz="2800" b="1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бассейнах рек – Тумнин </a:t>
            </a:r>
            <a:r>
              <a:rPr lang="ru-RU" sz="2800" b="1" i="1" kern="0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800" b="1" i="1" kern="0" dirty="0" err="1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Хуту</a:t>
            </a:r>
            <a:r>
              <a:rPr lang="ru-RU" sz="2800" b="1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i="1" kern="0" dirty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395536" y="3284984"/>
            <a:ext cx="4608512" cy="201622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3200" b="1" kern="0" dirty="0" err="1">
                <a:solidFill>
                  <a:srgbClr val="F5C0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Хутинский</a:t>
            </a:r>
            <a:r>
              <a:rPr lang="ru-RU" sz="3200" b="1" kern="0" dirty="0" smtClean="0">
                <a:solidFill>
                  <a:srgbClr val="F5C0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kern="0" dirty="0">
              <a:solidFill>
                <a:srgbClr val="F5C04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endParaRPr lang="ru-RU" sz="3200" b="1" kern="0" dirty="0">
              <a:solidFill>
                <a:srgbClr val="F5C04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3200" b="1" kern="0" dirty="0" err="1">
                <a:solidFill>
                  <a:srgbClr val="F5C0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Верхнетумнинский</a:t>
            </a:r>
            <a:r>
              <a:rPr lang="ru-RU" sz="3200" b="1" kern="0" dirty="0">
                <a:solidFill>
                  <a:srgbClr val="F5C0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0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Балабанский</a:t>
            </a:r>
            <a:r>
              <a:rPr lang="ru-RU" sz="3600" cap="none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Александр 9  класс</a:t>
            </a:r>
            <a:endParaRPr lang="ru-RU" sz="3600" cap="none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7488832" cy="110848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Хутинский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заказник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9924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1524000"/>
          </a:xfrm>
        </p:spPr>
        <p:txBody>
          <a:bodyPr>
            <a:noAutofit/>
          </a:bodyPr>
          <a:lstStyle/>
          <a:p>
            <a:pPr algn="ctr"/>
            <a:r>
              <a:rPr lang="ru-RU" cap="none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Верхнетумнинский</a:t>
            </a:r>
            <a:r>
              <a:rPr lang="ru-RU" cap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заказник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4077072"/>
            <a:ext cx="7488832" cy="93980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cap="all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Козловский  В. 9кл.</a:t>
            </a:r>
            <a:endParaRPr lang="ru-RU" b="1" cap="all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52928" cy="1252728"/>
          </a:xfrm>
        </p:spPr>
        <p:txBody>
          <a:bodyPr>
            <a:normAutofit/>
          </a:bodyPr>
          <a:lstStyle/>
          <a:p>
            <a:pPr algn="ctr"/>
            <a:r>
              <a:rPr lang="ru-RU" sz="54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Памятники природы:</a:t>
            </a:r>
            <a:r>
              <a:rPr lang="ru-RU" sz="5400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7504" y="2492896"/>
            <a:ext cx="4459382" cy="3447288"/>
          </a:xfrm>
        </p:spPr>
        <p:txBody>
          <a:bodyPr>
            <a:normAutofit/>
          </a:bodyPr>
          <a:lstStyle/>
          <a:p>
            <a:pPr marL="914400" lvl="1" indent="-457200" fontAlgn="base">
              <a:spcAft>
                <a:spcPct val="0"/>
              </a:spcAft>
              <a:buClrTx/>
              <a:buSzPct val="80000"/>
              <a:buFont typeface="Wingdings" pitchFamily="2" charset="2"/>
              <a:buChar char="v"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«Каменная роща» в бухте </a:t>
            </a:r>
            <a:r>
              <a:rPr lang="ru-RU" sz="3200" b="1" kern="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Сизиман</a:t>
            </a: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14400" lvl="1" indent="-457200" fontAlgn="base">
              <a:spcAft>
                <a:spcPct val="0"/>
              </a:spcAft>
              <a:buClrTx/>
              <a:buSzPct val="80000"/>
              <a:buFont typeface="Wingdings" pitchFamily="2" charset="2"/>
              <a:buChar char="v"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Термальный источник «Тёплый ключ»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2564904"/>
            <a:ext cx="4038216" cy="3447288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Уникальные, невосполнимые, ценные   </a:t>
            </a:r>
            <a:r>
              <a:rPr lang="ru-RU" sz="28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экологическом, научном </a:t>
            </a:r>
            <a:r>
              <a:rPr lang="ru-RU" sz="28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культурном </a:t>
            </a:r>
            <a:r>
              <a:rPr lang="ru-RU" sz="28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отношениях природные </a:t>
            </a:r>
            <a:r>
              <a:rPr lang="ru-RU" sz="28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комплексы</a:t>
            </a:r>
            <a:r>
              <a:rPr lang="ru-RU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03" y="1412776"/>
            <a:ext cx="864096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Сизиманский</a:t>
            </a:r>
            <a:r>
              <a:rPr lang="ru-RU" sz="5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каменный </a:t>
            </a:r>
            <a:r>
              <a:rPr lang="ru-RU" sz="5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лес-памятник природы Хабаровского </a:t>
            </a:r>
            <a:r>
              <a:rPr lang="ru-RU" sz="5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 algn="ctr"/>
            <a:endParaRPr lang="ru-RU" sz="3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Гриценко  Трофим </a:t>
            </a: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</a:p>
          <a:p>
            <a:endParaRPr lang="ru-RU" sz="5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04864"/>
            <a:ext cx="6737807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Термальный источник</a:t>
            </a:r>
          </a:p>
          <a:p>
            <a:pPr algn="ctr"/>
            <a:r>
              <a:rPr lang="ru-RU" sz="5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Теплый  ключ</a:t>
            </a:r>
            <a:endParaRPr lang="ru-RU" sz="5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6205" y="4241538"/>
            <a:ext cx="502413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Назаров </a:t>
            </a:r>
            <a:r>
              <a:rPr lang="ru-RU" sz="3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Владислав </a:t>
            </a: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36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066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3085" cy="121180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Берегите  природу!!!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>
          <a:xfrm>
            <a:off x="755576" y="2636912"/>
            <a:ext cx="3528392" cy="289509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427984" y="1916832"/>
            <a:ext cx="4608512" cy="31461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Если деньги накопить,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Можно многое купить,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Но нельзя купить росу,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Птичье пение в лесу,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И не спрятать в кошелек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Родничок и тополек.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Дерево, трава и птица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Не всегда умеют защититься.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Нор звериных, птичьи гнезда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Разорять не будем никогда!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Пусть </a:t>
            </a:r>
            <a:r>
              <a:rPr lang="ru-RU" sz="2000" b="1" i="1" spc="-100" dirty="0" smtClean="0">
                <a:solidFill>
                  <a:srgbClr val="003399"/>
                </a:solidFill>
                <a:latin typeface="Times New Roman"/>
              </a:rPr>
              <a:t>птенцам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/>
              </a:rPr>
              <a:t> и маленьким зверятам</a:t>
            </a:r>
            <a:endParaRPr lang="ru-RU" sz="2000" b="1" i="1" dirty="0">
              <a:solidFill>
                <a:srgbClr val="003399"/>
              </a:solidFill>
              <a:latin typeface="Times New Roman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2000" b="1" i="1" dirty="0">
                <a:solidFill>
                  <a:srgbClr val="003399"/>
                </a:solidFill>
                <a:latin typeface="Times New Roman"/>
              </a:rPr>
              <a:t>Живется с нами радостно всегда!</a:t>
            </a:r>
          </a:p>
        </p:txBody>
      </p:sp>
    </p:spTree>
    <p:extLst>
      <p:ext uri="{BB962C8B-B14F-4D97-AF65-F5344CB8AC3E}">
        <p14:creationId xmlns:p14="http://schemas.microsoft.com/office/powerpoint/2010/main" val="24343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6781800" cy="1600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Клятва</a:t>
            </a:r>
            <a:endParaRPr lang="ru-RU" sz="5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1988840"/>
            <a:ext cx="5675745" cy="3450696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Я, юный эколог, клянусь!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природой наблюдать,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Родники не загрязнять,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Пташек, мышек не пугать,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Экологию изучать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Природу уважать!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Клянусь! Клянусь!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sz="3200" b="1" kern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Клянусь!</a:t>
            </a:r>
          </a:p>
        </p:txBody>
      </p:sp>
    </p:spTree>
    <p:extLst>
      <p:ext uri="{BB962C8B-B14F-4D97-AF65-F5344CB8AC3E}">
        <p14:creationId xmlns:p14="http://schemas.microsoft.com/office/powerpoint/2010/main" val="41629903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760"/>
            <a:ext cx="9157415" cy="64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8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8003\Desktop\конференция по экологии\143293_html_15c422a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8962"/>
            <a:ext cx="7848872" cy="525433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81800" cy="16002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Из  конституции   РФ: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17032"/>
            <a:ext cx="754380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Статья  72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В совместном ведении Российской Федерации и субъектов Российской Федерации находятся:   …</a:t>
            </a:r>
          </a:p>
          <a:p>
            <a:pPr marL="0" indent="0">
              <a:buNone/>
            </a:pPr>
            <a:r>
              <a:rPr lang="ru-RU" sz="2800" dirty="0" smtClean="0"/>
              <a:t>Д)  природопользование; охрана  окружающей  среды  и  обеспечение  экологической  безопасности;  особо  охраняемые  природные   территории;  охрана  памятников  истории  и  культуры.</a:t>
            </a:r>
          </a:p>
          <a:p>
            <a:pPr marL="457200" indent="-4572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9724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640960" cy="165618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ru-RU" sz="5400" u="none" strike="noStrike" kern="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Особо  охраняемые</a:t>
            </a:r>
            <a:r>
              <a:rPr kumimoji="0" lang="ru-RU" sz="5400" u="none" strike="noStrike" kern="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u="none" strike="noStrike" kern="0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природные  территории  </a:t>
            </a:r>
            <a:r>
              <a:rPr kumimoji="0" lang="ru-RU" sz="5400" u="none" strike="noStrike" kern="0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Ванинского</a:t>
            </a:r>
            <a:r>
              <a:rPr kumimoji="0" lang="ru-RU" sz="5400" u="none" strike="noStrike" kern="0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района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47586817"/>
              </p:ext>
            </p:extLst>
          </p:nvPr>
        </p:nvGraphicFramePr>
        <p:xfrm>
          <a:off x="251520" y="3212976"/>
          <a:ext cx="81369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674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880"/>
            <a:ext cx="4680520" cy="62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40052" y="2564904"/>
            <a:ext cx="3888432" cy="2124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200" b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kern="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Особо охраняемые  </a:t>
            </a:r>
            <a:r>
              <a:rPr lang="ru-RU" sz="2400" b="1" kern="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природные </a:t>
            </a:r>
            <a:r>
              <a:rPr lang="ru-RU" sz="2400" b="1" kern="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территории созданы </a:t>
            </a:r>
            <a:r>
              <a:rPr lang="ru-RU" sz="2400" b="1" i="1" kern="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kern="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ля изучения                                  и сохранения  нетронутых уголков природы</a:t>
            </a:r>
            <a:r>
              <a:rPr lang="ru-RU" sz="2200" b="1" i="1" kern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5" y="620688"/>
            <a:ext cx="487097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ВАНИНСКИЙ  РАЙОН</a:t>
            </a:r>
            <a:endParaRPr lang="ru-RU" sz="5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7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ru-RU" sz="5400" b="1" kern="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b="1" kern="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Ванинском</a:t>
            </a:r>
            <a:r>
              <a:rPr lang="ru-RU" sz="5400" b="1" kern="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районе </a:t>
            </a:r>
            <a:r>
              <a:rPr lang="ru-RU" sz="5400" b="1" kern="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5400" b="1" kern="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b="1" kern="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kern="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биологических заказника:</a:t>
            </a:r>
            <a:endParaRPr lang="ru-RU" sz="5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179512" y="2852936"/>
            <a:ext cx="3822192" cy="3447288"/>
          </a:xfrm>
          <a:noFill/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ru-RU" sz="3200" b="1" i="1" kern="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Тумнинский</a:t>
            </a:r>
            <a:r>
              <a:rPr lang="ru-RU" sz="32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заказник</a:t>
            </a:r>
            <a:r>
              <a:rPr lang="ru-RU" sz="32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b="1" i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ru-RU" sz="32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kern="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Мопау</a:t>
            </a:r>
            <a:r>
              <a:rPr lang="ru-RU" sz="3200" b="1" i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b="1" i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Blip>
                <a:blip r:embed="rId2"/>
              </a:buBlip>
            </a:pPr>
            <a:r>
              <a:rPr lang="ru-RU" sz="3200" b="1" i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Остров Токи «Лежбище ластоногих».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23928" y="2564904"/>
            <a:ext cx="5040560" cy="374441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территории заказника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в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определённые периоды времени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запрещается хозяйственная деятельность человека, наносящая вред среде обитания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животных    </a:t>
            </a: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и самим животным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Например, запрещена охота на птиц в период их выведения потомства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36838"/>
            <a:ext cx="8229600" cy="125253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cap="all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Заказник «</a:t>
            </a:r>
            <a:r>
              <a:rPr lang="ru-RU" sz="5400" cap="all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Тумнинский</a:t>
            </a:r>
            <a:r>
              <a:rPr lang="ru-RU" sz="5400" cap="all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400" cap="all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cap="all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cap="all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cap="all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Ваня </a:t>
            </a:r>
            <a:r>
              <a:rPr lang="ru-RU" sz="36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Кранц</a:t>
            </a:r>
            <a:r>
              <a:rPr lang="ru-RU" sz="36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8 класс</a:t>
            </a:r>
          </a:p>
        </p:txBody>
      </p:sp>
    </p:spTree>
    <p:extLst>
      <p:ext uri="{BB962C8B-B14F-4D97-AF65-F5344CB8AC3E}">
        <p14:creationId xmlns:p14="http://schemas.microsoft.com/office/powerpoint/2010/main" val="24595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36912"/>
            <a:ext cx="9143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cap="all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Заказник </a:t>
            </a:r>
          </a:p>
          <a:p>
            <a:pPr algn="ctr"/>
            <a:r>
              <a:rPr lang="ru-RU" sz="5400" cap="all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cap="all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Мопау</a:t>
            </a:r>
            <a:r>
              <a:rPr lang="ru-RU" sz="5400" cap="all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cap="all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cap="all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Чумаков </a:t>
            </a:r>
            <a:r>
              <a:rPr lang="ru-RU" sz="3200" cap="all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Юра 8 класс </a:t>
            </a:r>
          </a:p>
          <a:p>
            <a:pPr algn="ctr"/>
            <a:endParaRPr lang="ru-RU" sz="5400" cap="all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cap="all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85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4864"/>
            <a:ext cx="9144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cap="all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Остров Токи </a:t>
            </a:r>
            <a:endParaRPr lang="ru-RU" sz="5400" cap="all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cap="all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cap="all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Лежбище ластоногих</a:t>
            </a:r>
            <a:r>
              <a:rPr lang="ru-RU" sz="5400" cap="all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5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Балабанский</a:t>
            </a:r>
            <a:r>
              <a:rPr lang="ru-RU" sz="32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Александр 9А Класс</a:t>
            </a:r>
          </a:p>
        </p:txBody>
      </p:sp>
    </p:spTree>
    <p:extLst>
      <p:ext uri="{BB962C8B-B14F-4D97-AF65-F5344CB8AC3E}">
        <p14:creationId xmlns:p14="http://schemas.microsoft.com/office/powerpoint/2010/main" val="4237136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611</TotalTime>
  <Words>340</Words>
  <Application>Microsoft Office PowerPoint</Application>
  <PresentationFormat>Экран (4:3)</PresentationFormat>
  <Paragraphs>74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Особо охраняемые природные территории Ванинского района</vt:lpstr>
      <vt:lpstr>Презентация PowerPoint</vt:lpstr>
      <vt:lpstr>Из  конституции   РФ:</vt:lpstr>
      <vt:lpstr>Особо  охраняемые природные  территории  Ванинского  района</vt:lpstr>
      <vt:lpstr> Особо охраняемые  природные территории созданы для изучения                                  и сохранения  нетронутых уголков природы.</vt:lpstr>
      <vt:lpstr>В Ванинском районе                                     3 биологических заказника:</vt:lpstr>
      <vt:lpstr>Заказник «Тумнинский»   Ваня Кранц 8 класс</vt:lpstr>
      <vt:lpstr>Презентация PowerPoint</vt:lpstr>
      <vt:lpstr>Презентация PowerPoint</vt:lpstr>
      <vt:lpstr>Рыбохозяйственные заказники:</vt:lpstr>
      <vt:lpstr>Балабанский Александр 9  класс</vt:lpstr>
      <vt:lpstr>Верхнетумнинский заказник </vt:lpstr>
      <vt:lpstr>Памятники природы: </vt:lpstr>
      <vt:lpstr>Презентация PowerPoint</vt:lpstr>
      <vt:lpstr>Презентация PowerPoint</vt:lpstr>
      <vt:lpstr>Берегите  природу!!!</vt:lpstr>
      <vt:lpstr>Клятва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Особо охраняемые природные территории Ванинского района</dc:title>
  <dc:creator>08003</dc:creator>
  <cp:lastModifiedBy>08003</cp:lastModifiedBy>
  <cp:revision>46</cp:revision>
  <dcterms:created xsi:type="dcterms:W3CDTF">2014-09-09T00:03:26Z</dcterms:created>
  <dcterms:modified xsi:type="dcterms:W3CDTF">2014-10-01T00:51:45Z</dcterms:modified>
</cp:coreProperties>
</file>