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6FF"/>
    <a:srgbClr val="99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56454" autoAdjust="0"/>
  </p:normalViewPr>
  <p:slideViewPr>
    <p:cSldViewPr>
      <p:cViewPr>
        <p:scale>
          <a:sx n="71" d="100"/>
          <a:sy n="71" d="100"/>
        </p:scale>
        <p:origin x="-13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52AD7-4945-4BCA-8ED7-505539875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2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0DD74-30D0-49BB-AD92-4B25CE9BA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5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472-3250-4D1C-A3A8-857820CD0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9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EA8F9-C72E-4708-8768-1B1001A47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5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4374C-0203-4FCA-B5A9-3EEABB3C2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7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602D-EA6B-4BB8-BBF8-1DFCE7D3E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1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5CFF-FB5F-493A-91A7-6E89BC56D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9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2C06-C7E0-4AF8-A321-E6FA06C6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7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2E8E8-5D5D-4278-BF7A-DF5ABA1CF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D8B2-C251-457D-959F-DE7F00592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9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85E8-9FD4-4855-89A4-FDCCC77FC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2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A4A26-3FF2-4B10-A0FD-FB368042B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LAN024"/>
          <p:cNvPicPr>
            <a:picLocks noChangeAspect="1" noChangeArrowheads="1"/>
          </p:cNvPicPr>
          <p:nvPr userDrawn="1"/>
        </p:nvPicPr>
        <p:blipFill>
          <a:blip r:embed="rId13" cstate="print">
            <a:lum bright="3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User\Desktop\в читатели\IMG_18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550" y="2590800"/>
            <a:ext cx="6781800" cy="3760788"/>
          </a:xfrm>
          <a:noFill/>
          <a:ln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467600" cy="62865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b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200" smtClean="0">
                <a:solidFill>
                  <a:srgbClr val="C00000"/>
                </a:solidFill>
                <a:latin typeface="Times New Roman" pitchFamily="18" charset="0"/>
              </a:rPr>
              <a:t>Девиз:  </a:t>
            </a:r>
            <a:r>
              <a:rPr lang="ru-RU" altLang="ru-RU" sz="2200" i="1" smtClean="0">
                <a:solidFill>
                  <a:srgbClr val="C00000"/>
                </a:solidFill>
                <a:latin typeface="Times New Roman" pitchFamily="18" charset="0"/>
              </a:rPr>
              <a:t>«Пусть крепнет с каждым годом</a:t>
            </a:r>
            <a:br>
              <a:rPr lang="ru-RU" altLang="ru-RU" sz="2200" i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2200" i="1" smtClean="0">
                <a:solidFill>
                  <a:srgbClr val="C00000"/>
                </a:solidFill>
                <a:latin typeface="Times New Roman" pitchFamily="18" charset="0"/>
              </a:rPr>
              <a:t> дружба  книги и  ребят</a:t>
            </a:r>
            <a:r>
              <a:rPr lang="ru-RU" altLang="ru-RU" sz="2400" i="1" smtClean="0">
                <a:solidFill>
                  <a:srgbClr val="C00000"/>
                </a:solidFill>
                <a:latin typeface="Times New Roman" pitchFamily="18" charset="0"/>
              </a:rPr>
              <a:t>» </a:t>
            </a:r>
            <a: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2400" b="1" i="1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2400" b="1" i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0341" y="17929"/>
            <a:ext cx="803797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1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Посвящение     </a:t>
            </a:r>
          </a:p>
          <a:p>
            <a:pPr algn="ctr">
              <a:defRPr/>
            </a:pPr>
            <a:r>
              <a:rPr lang="ru-RU" sz="5400" b="1" spc="1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                      в читатели</a:t>
            </a:r>
            <a:endParaRPr lang="ru-RU" sz="5400" b="1" spc="1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5368925"/>
            <a:ext cx="12954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4325" y="1817688"/>
            <a:ext cx="4529138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800">
                <a:solidFill>
                  <a:srgbClr val="6600CC"/>
                </a:solidFill>
              </a:rPr>
              <a:t>     </a:t>
            </a:r>
            <a:r>
              <a:rPr lang="ru-RU" altLang="ru-RU" sz="1800" b="1">
                <a:solidFill>
                  <a:srgbClr val="6600CC"/>
                </a:solidFill>
                <a:latin typeface="Times New Roman" pitchFamily="18" charset="0"/>
              </a:rPr>
              <a:t>Есть такой дом на свете, в котором собраны для вас путеводители по жизни. Дом этот большой или маленький, но всегда удивительный, называется он </a:t>
            </a: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</a:rPr>
              <a:t>«библиотекой».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 b="1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</a:rPr>
              <a:t>«Библио» по-гречески – книга, а «тека» - хранилище.</a:t>
            </a:r>
          </a:p>
          <a:p>
            <a:pPr algn="just" eaLnBrk="1" hangingPunct="1"/>
            <a:r>
              <a:rPr lang="ru-RU" altLang="ru-RU" sz="1800" b="1">
                <a:solidFill>
                  <a:srgbClr val="6600CC"/>
                </a:solidFill>
                <a:latin typeface="Times New Roman" pitchFamily="18" charset="0"/>
              </a:rPr>
              <a:t>	А знаете, сколько лет существует в мире библиотека? Почти 5 тысяч лет! Еще бумагу не изобрели, а библиотеки уже были. Что же в них хранили?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800" b="1">
                <a:solidFill>
                  <a:srgbClr val="6600CC"/>
                </a:solidFill>
                <a:latin typeface="Times New Roman" pitchFamily="18" charset="0"/>
              </a:rPr>
              <a:t>	Перед вами выставка «Путешествие в  сказку», посмотрите какие яркие и красочные книги!.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>
                <a:solidFill>
                  <a:srgbClr val="6600CC"/>
                </a:solidFill>
              </a:rPr>
              <a:t>    </a:t>
            </a:r>
          </a:p>
        </p:txBody>
      </p:sp>
      <p:pic>
        <p:nvPicPr>
          <p:cNvPr id="3076" name="Picture 12" descr="C:\Users\User\Desktop\IMG_1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95438"/>
            <a:ext cx="28194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0" y="311220"/>
            <a:ext cx="731837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Экскурсия  по  библиотеке. Правила обращения  с  книгой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ступ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42"/>
          <a:stretch>
            <a:fillRect/>
          </a:stretch>
        </p:blipFill>
        <p:spPr bwMode="auto">
          <a:xfrm>
            <a:off x="762000" y="1736725"/>
            <a:ext cx="7666038" cy="4343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2400"/>
            <a:ext cx="786923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207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  <a:t>Молодцы!</a:t>
            </a:r>
            <a:b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  <a:t> Я вижу, что вы действительно научились читать!</a:t>
            </a:r>
            <a:r>
              <a:rPr lang="ru-RU" altLang="ru-RU" sz="2800" smtClean="0"/>
              <a:t> </a:t>
            </a:r>
          </a:p>
        </p:txBody>
      </p:sp>
      <p:pic>
        <p:nvPicPr>
          <p:cNvPr id="5123" name="Picture 4" descr="C:\Users\User\Desktop\в читатели\IMG_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5759"/>
          <a:stretch>
            <a:fillRect/>
          </a:stretch>
        </p:blipFill>
        <p:spPr bwMode="auto">
          <a:xfrm>
            <a:off x="4125913" y="1905000"/>
            <a:ext cx="46116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429000" cy="3657600"/>
          </a:xfrm>
        </p:spPr>
        <p:txBody>
          <a:bodyPr/>
          <a:lstStyle/>
          <a:p>
            <a:pPr marL="0" algn="just" eaLnBrk="1" hangingPunct="1">
              <a:spcBef>
                <a:spcPct val="0"/>
              </a:spcBef>
            </a:pPr>
            <a:r>
              <a:rPr lang="ru-RU" altLang="ru-RU" sz="2000" b="1" i="1" smtClean="0">
                <a:solidFill>
                  <a:srgbClr val="6600CC"/>
                </a:solidFill>
                <a:latin typeface="Times New Roman" pitchFamily="18" charset="0"/>
              </a:rPr>
              <a:t>Итак, библиотека – это дом книги. 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altLang="ru-RU" sz="2000" b="1" i="1" smtClean="0">
                <a:solidFill>
                  <a:srgbClr val="6600CC"/>
                </a:solidFill>
                <a:latin typeface="Times New Roman" pitchFamily="18" charset="0"/>
              </a:rPr>
              <a:t>В библиотеке очень много книг, журналов и все это называется книжным </a:t>
            </a:r>
            <a:r>
              <a:rPr lang="ru-RU" altLang="ru-RU" sz="2000" b="1" i="1" smtClean="0">
                <a:solidFill>
                  <a:srgbClr val="FF0000"/>
                </a:solidFill>
                <a:latin typeface="Times New Roman" pitchFamily="18" charset="0"/>
              </a:rPr>
              <a:t>фондом.</a:t>
            </a:r>
          </a:p>
          <a:p>
            <a:pPr marL="0" algn="just" eaLnBrk="1" hangingPunct="1">
              <a:spcBef>
                <a:spcPct val="0"/>
              </a:spcBef>
            </a:pPr>
            <a:r>
              <a:rPr lang="ru-RU" altLang="ru-RU" sz="2000" b="1" i="1" smtClean="0">
                <a:solidFill>
                  <a:srgbClr val="6600CC"/>
                </a:solidFill>
                <a:latin typeface="Times New Roman" pitchFamily="18" charset="0"/>
              </a:rPr>
              <a:t>Для того, чтобы мы могли быстро найти нужную книгу, она должна </a:t>
            </a:r>
            <a:r>
              <a:rPr lang="ru-RU" altLang="ru-RU" sz="2000" b="1" i="1" smtClean="0">
                <a:solidFill>
                  <a:srgbClr val="FF0000"/>
                </a:solidFill>
                <a:latin typeface="Times New Roman" pitchFamily="18" charset="0"/>
              </a:rPr>
              <a:t>стоять на своем месте. 	</a:t>
            </a:r>
            <a:r>
              <a:rPr lang="ru-RU" altLang="ru-RU" sz="2000" b="1" i="1" smtClean="0">
                <a:solidFill>
                  <a:srgbClr val="6600CC"/>
                </a:solidFill>
                <a:latin typeface="Times New Roman" pitchFamily="18" charset="0"/>
              </a:rPr>
              <a:t>Другими словами можно сказать, что каждая книга имеет свой дом и свою квартиру.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b="1" i="1" smtClean="0">
                <a:solidFill>
                  <a:srgbClr val="6600CC"/>
                </a:solidFill>
                <a:latin typeface="Times New Roman" pitchFamily="18" charset="0"/>
              </a:rPr>
              <a:t>В нашей библиотеке есть два отделения: </a:t>
            </a:r>
            <a:r>
              <a:rPr lang="ru-RU" altLang="ru-RU" b="1" i="1" smtClean="0">
                <a:solidFill>
                  <a:srgbClr val="FF0000"/>
                </a:solidFill>
                <a:latin typeface="Times New Roman" pitchFamily="18" charset="0"/>
              </a:rPr>
              <a:t>абонемент и читальный зал.</a:t>
            </a:r>
            <a:endParaRPr lang="ru-RU" altLang="ru-RU" smtClean="0"/>
          </a:p>
        </p:txBody>
      </p:sp>
      <p:sp>
        <p:nvSpPr>
          <p:cNvPr id="6147" name="Объект 9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43434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i="1" smtClean="0">
                <a:solidFill>
                  <a:srgbClr val="6600CC"/>
                </a:solidFill>
                <a:latin typeface="Times New Roman" pitchFamily="18" charset="0"/>
              </a:rPr>
              <a:t>Давайте совершим небольшое путешествие  на </a:t>
            </a:r>
            <a:r>
              <a:rPr lang="ru-RU" altLang="ru-RU" b="1" i="1" smtClean="0">
                <a:solidFill>
                  <a:srgbClr val="FF0000"/>
                </a:solidFill>
                <a:latin typeface="Times New Roman" pitchFamily="18" charset="0"/>
              </a:rPr>
              <a:t>абонемент.                                  </a:t>
            </a:r>
            <a:r>
              <a:rPr lang="ru-RU" altLang="ru-RU" b="1" i="1" smtClean="0">
                <a:solidFill>
                  <a:srgbClr val="6600CC"/>
                </a:solidFill>
                <a:latin typeface="Times New Roman" pitchFamily="18" charset="0"/>
              </a:rPr>
              <a:t>В библиотеке  оно означает место,  где выдают книги на дом.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i="1" smtClean="0">
                <a:solidFill>
                  <a:srgbClr val="6600CC"/>
                </a:solidFill>
                <a:latin typeface="Times New Roman" pitchFamily="18" charset="0"/>
              </a:rPr>
              <a:t>(</a:t>
            </a:r>
            <a:r>
              <a:rPr lang="ru-RU" altLang="ru-RU" sz="2000" b="1" i="1" smtClean="0">
                <a:solidFill>
                  <a:srgbClr val="6600CC"/>
                </a:solidFill>
                <a:latin typeface="Times New Roman" pitchFamily="18" charset="0"/>
              </a:rPr>
              <a:t>как расставлены книги, что такое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6600CC"/>
                </a:solidFill>
                <a:latin typeface="Times New Roman" pitchFamily="18" charset="0"/>
              </a:rPr>
              <a:t>читательский формуляр, запись книги в ч.ф., возврат книги)</a:t>
            </a:r>
          </a:p>
        </p:txBody>
      </p:sp>
      <p:pic>
        <p:nvPicPr>
          <p:cNvPr id="6148" name="Picture 5" descr="C:\Users\User\Desktop\посвящение в читатели\IMG_1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4038600" cy="344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Правила пользования абонементом:</a:t>
            </a:r>
            <a:b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</a:rPr>
              <a:t>(правильно подберите ответ)</a:t>
            </a:r>
            <a:endParaRPr lang="ru-RU" altLang="ru-RU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4097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6600CC"/>
                </a:solidFill>
                <a:latin typeface="Times New Roman" pitchFamily="18" charset="0"/>
              </a:rPr>
              <a:t>Абонемент – это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игровая комната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место для занятия спортом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место, где выдают книги на дом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6600CC"/>
                </a:solidFill>
                <a:latin typeface="Times New Roman" pitchFamily="18" charset="0"/>
              </a:rPr>
              <a:t>После того, как книга выбрана читателем, ее записывают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в дневник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в учебник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в читательский формуляр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6600CC"/>
                </a:solidFill>
                <a:latin typeface="Times New Roman" pitchFamily="18" charset="0"/>
              </a:rPr>
              <a:t>После того, как книга прочитана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ее оставляют дома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дарят другу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возвращают в библиотеку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6600CC"/>
                </a:solidFill>
                <a:latin typeface="Times New Roman" pitchFamily="18" charset="0"/>
              </a:rPr>
              <a:t> Выбор книги учащимися.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smtClean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7172" name="Picture 5" descr="10-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10-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10-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smile49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1219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87325"/>
            <a:ext cx="7981950" cy="1858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  <a:t>У нас есть книги, которые не выдаются на дом – это энциклопедии и словари.</a:t>
            </a:r>
            <a:b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1800" b="1" i="1" smtClean="0">
                <a:solidFill>
                  <a:srgbClr val="FF0000"/>
                </a:solidFill>
                <a:latin typeface="Times New Roman" pitchFamily="18" charset="0"/>
              </a:rPr>
              <a:t>Это книги, которые могут понадобиться читателям в любой день.                                  И хорошо, что они всегда </a:t>
            </a:r>
            <a:r>
              <a:rPr lang="ru-RU" altLang="ru-RU" sz="1800" b="1" i="1" u="sng" smtClean="0">
                <a:solidFill>
                  <a:srgbClr val="FF0000"/>
                </a:solidFill>
                <a:latin typeface="Times New Roman" pitchFamily="18" charset="0"/>
              </a:rPr>
              <a:t>в читальном зале.</a:t>
            </a:r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41513"/>
            <a:ext cx="32766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В читальном зале тишина 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Нам особенно нужна.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Уходите, разговоры, - 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В вестибюли, в коридоры!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Не мешайте нам читать: - 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Фантазировать, мечтать.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В тишине библиотечной 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Каждый слышит голоса,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Речи птичьи, человечьи.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В каждой книге – чудеса! 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И, конечно, тишина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Здесь особенно нужна.</a:t>
            </a:r>
          </a:p>
          <a:p>
            <a:pPr eaLnBrk="1" hangingPunct="1">
              <a:buFontTx/>
              <a:buNone/>
            </a:pPr>
            <a:endParaRPr lang="ru-RU" altLang="ru-RU" sz="1600" b="1" smtClean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8196" name="Picture 5" descr="AG0005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77000"/>
            <a:ext cx="6096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BD0621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98120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066800" y="5638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Так что же такое читальный зал?</a:t>
            </a: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199" name="Picture 9" descr="C:\Users\User\Desktop\в читатели\IMG_18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046288"/>
            <a:ext cx="22479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/>
      <p:bldP spid="10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</a:rPr>
              <a:t>Чтобы стать настоящими читателями, надо знать правила пользования библиотекой. Как нужно вести себя в библиотеке? Почему?</a:t>
            </a:r>
          </a:p>
        </p:txBody>
      </p:sp>
      <p:pic>
        <p:nvPicPr>
          <p:cNvPr id="9219" name="Picture 4" descr="AG0005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0"/>
            <a:ext cx="71628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010400" cy="3733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i="1" smtClean="0">
                <a:solidFill>
                  <a:srgbClr val="FF0000"/>
                </a:solidFill>
                <a:latin typeface="Times New Roman" pitchFamily="18" charset="0"/>
              </a:rPr>
              <a:t>Правило №1  </a:t>
            </a: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В библиотеке надо вести себя тихо, т.к. шум мешает другим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                        читателям.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i="1" smtClean="0">
                <a:solidFill>
                  <a:srgbClr val="FF0000"/>
                </a:solidFill>
                <a:latin typeface="Times New Roman" pitchFamily="18" charset="0"/>
              </a:rPr>
              <a:t>Правило №2  </a:t>
            </a: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Книги надо возвращать вовремя, ведь их ждут другие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                        читатели. В нашей библиотеке книгу можно взять на 10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                        дней.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i="1" smtClean="0">
                <a:solidFill>
                  <a:srgbClr val="FF0000"/>
                </a:solidFill>
                <a:latin typeface="Times New Roman" pitchFamily="18" charset="0"/>
              </a:rPr>
              <a:t>Правило №3  </a:t>
            </a: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С библиотечными книгами надо обращаться бережно,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                       чтобы их смогло прочесть как можно больше ребят.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i="1" smtClean="0">
                <a:solidFill>
                  <a:srgbClr val="FF0000"/>
                </a:solidFill>
                <a:latin typeface="Times New Roman" pitchFamily="18" charset="0"/>
              </a:rPr>
              <a:t>Правило №4  </a:t>
            </a: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Библиотечные книги нельзя терять, иначе в школьной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                        библиотеке не останется ни одной книги.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i="1" smtClean="0">
                <a:solidFill>
                  <a:srgbClr val="FF0000"/>
                </a:solidFill>
                <a:latin typeface="Times New Roman" pitchFamily="18" charset="0"/>
              </a:rPr>
              <a:t>Правило №5  </a:t>
            </a: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Книги в библиотеке надо ставить точно на то  место, где вы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                       их взяли. Иначе библиотекарь не сможет быстро найти эту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smtClean="0">
                <a:solidFill>
                  <a:srgbClr val="6600CC"/>
                </a:solidFill>
                <a:latin typeface="Times New Roman" pitchFamily="18" charset="0"/>
              </a:rPr>
              <a:t>                       книгу  для другого ученика.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ru-RU" altLang="ru-RU" sz="1600" i="1" smtClean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13325" name="Picture 13" descr="СОВЕ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810000"/>
            <a:ext cx="1338262" cy="16129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28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28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28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28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28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28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28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3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420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Оформление по умолчанию</vt:lpstr>
      <vt:lpstr>    Девиз:  «Пусть крепнет с каждым годом  дружба  книги и  ребят»  </vt:lpstr>
      <vt:lpstr>Презентация PowerPoint</vt:lpstr>
      <vt:lpstr>Презентация PowerPoint</vt:lpstr>
      <vt:lpstr>Молодцы!  Я вижу, что вы действительно научились читать! </vt:lpstr>
      <vt:lpstr>В нашей библиотеке есть два отделения: абонемент и читальный зал.</vt:lpstr>
      <vt:lpstr>Правила пользования абонементом: (правильно подберите ответ)</vt:lpstr>
      <vt:lpstr>У нас есть книги, которые не выдаются на дом – это энциклопедии и словари. Это книги, которые могут понадобиться читателям в любой день.                                  И хорошо, что они всегда в читальном зале. </vt:lpstr>
      <vt:lpstr>Чтобы стать настоящими читателями, надо знать правила пользования библиотекой. Как нужно вести себя в библиотеке? Почему?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08013</dc:creator>
  <cp:lastModifiedBy>07001</cp:lastModifiedBy>
  <cp:revision>33</cp:revision>
  <cp:lastPrinted>1601-01-01T00:00:00Z</cp:lastPrinted>
  <dcterms:created xsi:type="dcterms:W3CDTF">1601-01-01T00:00:00Z</dcterms:created>
  <dcterms:modified xsi:type="dcterms:W3CDTF">2014-12-26T01:49:32Z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