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74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173E-E4DE-47EF-91B9-18DA21366C40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6C2F3-6383-49EE-BD2A-C823A5734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603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173E-E4DE-47EF-91B9-18DA21366C40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6C2F3-6383-49EE-BD2A-C823A5734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80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173E-E4DE-47EF-91B9-18DA21366C40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6C2F3-6383-49EE-BD2A-C823A5734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70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173E-E4DE-47EF-91B9-18DA21366C40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6C2F3-6383-49EE-BD2A-C823A5734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994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173E-E4DE-47EF-91B9-18DA21366C40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6C2F3-6383-49EE-BD2A-C823A5734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32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173E-E4DE-47EF-91B9-18DA21366C40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6C2F3-6383-49EE-BD2A-C823A5734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91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173E-E4DE-47EF-91B9-18DA21366C40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6C2F3-6383-49EE-BD2A-C823A5734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69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173E-E4DE-47EF-91B9-18DA21366C40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6C2F3-6383-49EE-BD2A-C823A5734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095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173E-E4DE-47EF-91B9-18DA21366C40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6C2F3-6383-49EE-BD2A-C823A5734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5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173E-E4DE-47EF-91B9-18DA21366C40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6C2F3-6383-49EE-BD2A-C823A5734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58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173E-E4DE-47EF-91B9-18DA21366C40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6C2F3-6383-49EE-BD2A-C823A5734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518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t="-3000" r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F173E-E4DE-47EF-91B9-18DA21366C40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6C2F3-6383-49EE-BD2A-C823A5734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73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404664"/>
            <a:ext cx="6669360" cy="2016224"/>
          </a:xfrm>
        </p:spPr>
        <p:txBody>
          <a:bodyPr>
            <a:normAutofit fontScale="90000"/>
          </a:bodyPr>
          <a:lstStyle/>
          <a:p>
            <a:r>
              <a:rPr lang="ru-RU" sz="1600" dirty="0"/>
              <a:t>Краевое государственное казённое образовательное учреждение, реализующее адаптированные основные общеобразовательные программы «Школа- интернат № 11»</a:t>
            </a:r>
            <a:br>
              <a:rPr lang="ru-RU" sz="16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1844824"/>
            <a:ext cx="7317432" cy="3412976"/>
          </a:xfrm>
        </p:spPr>
        <p:txBody>
          <a:bodyPr>
            <a:normAutofit fontScale="92500" lnSpcReduction="10000"/>
          </a:bodyPr>
          <a:lstStyle/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Выступление для методического объединения воспитателей</a:t>
            </a:r>
          </a:p>
          <a:p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ln w="10541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Формирование </a:t>
            </a:r>
            <a:r>
              <a:rPr lang="ru-RU" sz="3600" b="1" dirty="0" smtClean="0">
                <a:ln w="10541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осознанного чтения у обучающихся младших классов с речевыми нарушениями как одно из условий повышения качества образования</a:t>
            </a:r>
          </a:p>
          <a:p>
            <a:endParaRPr lang="ru-RU" sz="3600" dirty="0" smtClean="0">
              <a:solidFill>
                <a:srgbClr val="002060"/>
              </a:solidFill>
            </a:endParaRPr>
          </a:p>
          <a:p>
            <a:pPr algn="r"/>
            <a:r>
              <a:rPr lang="ru-RU" sz="2000" dirty="0" smtClean="0">
                <a:solidFill>
                  <a:srgbClr val="002060"/>
                </a:solidFill>
              </a:rPr>
              <a:t>О. А. Савицкая, учитель- логопед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27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36712"/>
            <a:ext cx="617443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4</a:t>
            </a:r>
            <a:r>
              <a:rPr lang="ru-RU" b="1" i="1" dirty="0" smtClean="0"/>
              <a:t>. </a:t>
            </a:r>
            <a:r>
              <a:rPr lang="ru-RU" sz="2000" b="1" i="1" dirty="0" smtClean="0"/>
              <a:t>Скажи</a:t>
            </a:r>
            <a:r>
              <a:rPr lang="ru-RU" sz="2000" b="1" i="1" dirty="0"/>
              <a:t>, чем похожи и чем отличаются</a:t>
            </a:r>
            <a:r>
              <a:rPr lang="ru-RU" sz="2000" b="1" i="1" dirty="0" smtClean="0"/>
              <a:t>.</a:t>
            </a:r>
          </a:p>
          <a:p>
            <a:r>
              <a:rPr lang="ru-RU" dirty="0" smtClean="0"/>
              <a:t>ДЕРЕВО </a:t>
            </a:r>
            <a:r>
              <a:rPr lang="ru-RU" dirty="0"/>
              <a:t>и КУСТ, РУЧКА и КАРАНДАШ, ПОРТФЕЛЬ и </a:t>
            </a:r>
            <a:r>
              <a:rPr lang="ru-RU" dirty="0" smtClean="0"/>
              <a:t>СУМКА</a:t>
            </a:r>
          </a:p>
          <a:p>
            <a:r>
              <a:rPr lang="ru-RU" b="1" i="1" dirty="0" smtClean="0"/>
              <a:t>5. </a:t>
            </a:r>
            <a:r>
              <a:rPr lang="ru-RU" b="1" i="1" dirty="0"/>
              <a:t>Каждый последующий слог произноси всё громче, затем всё тише:</a:t>
            </a:r>
            <a:endParaRPr lang="ru-RU" dirty="0"/>
          </a:p>
          <a:p>
            <a:r>
              <a:rPr lang="ru-RU" dirty="0"/>
              <a:t>Ра-</a:t>
            </a:r>
            <a:r>
              <a:rPr lang="ru-RU" dirty="0" err="1"/>
              <a:t>ру</a:t>
            </a:r>
            <a:r>
              <a:rPr lang="ru-RU" dirty="0"/>
              <a:t>-</a:t>
            </a:r>
            <a:r>
              <a:rPr lang="ru-RU" dirty="0" err="1"/>
              <a:t>ры</a:t>
            </a:r>
            <a:r>
              <a:rPr lang="ru-RU" dirty="0"/>
              <a:t>-</a:t>
            </a:r>
            <a:r>
              <a:rPr lang="ru-RU" dirty="0" err="1"/>
              <a:t>ри</a:t>
            </a:r>
            <a:r>
              <a:rPr lang="ru-RU" dirty="0"/>
              <a:t>-</a:t>
            </a:r>
            <a:r>
              <a:rPr lang="ru-RU" dirty="0" err="1"/>
              <a:t>рэ</a:t>
            </a:r>
            <a:r>
              <a:rPr lang="ru-RU" dirty="0"/>
              <a:t>-ре. </a:t>
            </a:r>
            <a:r>
              <a:rPr lang="ru-RU" dirty="0" smtClean="0"/>
              <a:t>за-</a:t>
            </a:r>
            <a:r>
              <a:rPr lang="ru-RU" dirty="0" err="1" smtClean="0"/>
              <a:t>зу</a:t>
            </a:r>
            <a:r>
              <a:rPr lang="ru-RU" dirty="0" smtClean="0"/>
              <a:t>-</a:t>
            </a:r>
            <a:r>
              <a:rPr lang="ru-RU" dirty="0" err="1" smtClean="0"/>
              <a:t>зы</a:t>
            </a:r>
            <a:r>
              <a:rPr lang="ru-RU" dirty="0" smtClean="0"/>
              <a:t>-</a:t>
            </a:r>
            <a:r>
              <a:rPr lang="ru-RU" dirty="0" err="1" smtClean="0"/>
              <a:t>зи</a:t>
            </a:r>
            <a:r>
              <a:rPr lang="ru-RU" dirty="0" smtClean="0"/>
              <a:t>-за-</a:t>
            </a:r>
            <a:r>
              <a:rPr lang="ru-RU" dirty="0" err="1" smtClean="0"/>
              <a:t>зя</a:t>
            </a:r>
            <a:endParaRPr lang="ru-RU" dirty="0" smtClean="0"/>
          </a:p>
          <a:p>
            <a:r>
              <a:rPr lang="ru-RU" b="1" i="1" dirty="0" smtClean="0"/>
              <a:t>6 .Прочитай </a:t>
            </a:r>
            <a:r>
              <a:rPr lang="ru-RU" b="1" i="1" dirty="0"/>
              <a:t>и напиши названия птиц. Для этого</a:t>
            </a:r>
            <a:r>
              <a:rPr lang="ru-RU" i="1" dirty="0"/>
              <a:t> </a:t>
            </a:r>
            <a:r>
              <a:rPr lang="ru-RU" b="1" i="1" dirty="0"/>
              <a:t>надо переставить слоги.</a:t>
            </a:r>
            <a:endParaRPr lang="ru-RU" dirty="0"/>
          </a:p>
          <a:p>
            <a:r>
              <a:rPr lang="ru-RU" dirty="0"/>
              <a:t>НИЦАСИ РОКАСО ВЕЙЛОСО ЛИНФИ </a:t>
            </a:r>
            <a:endParaRPr lang="ru-RU" dirty="0" smtClean="0"/>
          </a:p>
          <a:p>
            <a:r>
              <a:rPr lang="ru-RU" b="1" i="1" dirty="0" smtClean="0"/>
              <a:t>7.Расставь </a:t>
            </a:r>
            <a:r>
              <a:rPr lang="ru-RU" b="1" i="1" dirty="0"/>
              <a:t>правильно перепутанные слоги:</a:t>
            </a:r>
            <a:endParaRPr lang="ru-RU" dirty="0"/>
          </a:p>
          <a:p>
            <a:r>
              <a:rPr lang="ru-RU" dirty="0" err="1"/>
              <a:t>дыш-когнёз</a:t>
            </a:r>
            <a:endParaRPr lang="ru-RU" dirty="0"/>
          </a:p>
          <a:p>
            <a:r>
              <a:rPr lang="ru-RU" dirty="0" err="1"/>
              <a:t>точ</a:t>
            </a:r>
            <a:r>
              <a:rPr lang="ru-RU" dirty="0"/>
              <a:t>-</a:t>
            </a:r>
            <a:r>
              <a:rPr lang="ru-RU" dirty="0" err="1"/>
              <a:t>ки</a:t>
            </a:r>
            <a:r>
              <a:rPr lang="ru-RU" dirty="0"/>
              <a:t>-лис</a:t>
            </a:r>
          </a:p>
          <a:p>
            <a:r>
              <a:rPr lang="ru-RU" dirty="0"/>
              <a:t>гол-и-</a:t>
            </a:r>
            <a:r>
              <a:rPr lang="ru-RU" dirty="0" err="1"/>
              <a:t>ки</a:t>
            </a:r>
            <a:endParaRPr lang="ru-RU" dirty="0"/>
          </a:p>
          <a:p>
            <a:r>
              <a:rPr lang="ru-RU" dirty="0"/>
              <a:t> </a:t>
            </a:r>
            <a:r>
              <a:rPr lang="ru-RU" b="1" i="1" dirty="0" smtClean="0"/>
              <a:t>8. </a:t>
            </a:r>
            <a:r>
              <a:rPr lang="ru-RU" b="1" i="1" dirty="0"/>
              <a:t>Найди и напиши по пять слов, которые спрятались в этих слогах:</a:t>
            </a:r>
            <a:endParaRPr lang="ru-RU" dirty="0"/>
          </a:p>
          <a:p>
            <a:r>
              <a:rPr lang="ru-RU" dirty="0" smtClean="0"/>
              <a:t>Ли-</a:t>
            </a:r>
            <a:r>
              <a:rPr lang="ru-RU" dirty="0" err="1" smtClean="0"/>
              <a:t>са</a:t>
            </a:r>
            <a:r>
              <a:rPr lang="ru-RU" dirty="0" smtClean="0"/>
              <a:t>-</a:t>
            </a:r>
            <a:r>
              <a:rPr lang="ru-RU" dirty="0" err="1" smtClean="0"/>
              <a:t>ды</a:t>
            </a:r>
            <a:r>
              <a:rPr lang="ru-RU" dirty="0" smtClean="0"/>
              <a:t>-</a:t>
            </a:r>
            <a:r>
              <a:rPr lang="ru-RU" dirty="0" err="1" smtClean="0"/>
              <a:t>ра</a:t>
            </a:r>
            <a:r>
              <a:rPr lang="ru-RU" dirty="0" smtClean="0"/>
              <a:t>-</a:t>
            </a:r>
            <a:r>
              <a:rPr lang="ru-RU" dirty="0" err="1" smtClean="0"/>
              <a:t>ки</a:t>
            </a:r>
            <a:r>
              <a:rPr lang="ru-RU" dirty="0" smtClean="0"/>
              <a:t>-ты</a:t>
            </a:r>
          </a:p>
          <a:p>
            <a:r>
              <a:rPr lang="ru-RU" b="1" i="1" dirty="0" smtClean="0"/>
              <a:t>9.Найди </a:t>
            </a:r>
            <a:r>
              <a:rPr lang="ru-RU" b="1" i="1" dirty="0"/>
              <a:t>в каждой строчке имя и напиши рядом.</a:t>
            </a:r>
            <a:endParaRPr lang="ru-RU" dirty="0"/>
          </a:p>
          <a:p>
            <a:r>
              <a:rPr lang="ru-RU" dirty="0"/>
              <a:t>ФЫВАИВАНГОР _________</a:t>
            </a:r>
          </a:p>
          <a:p>
            <a:r>
              <a:rPr lang="ru-RU" dirty="0"/>
              <a:t>САШАИТЮБЬЛТ _____________</a:t>
            </a:r>
          </a:p>
          <a:p>
            <a:r>
              <a:rPr lang="ru-RU" dirty="0"/>
              <a:t>ОНМАКНГТАНЯ _________________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2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 уровне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i="1" dirty="0" smtClean="0"/>
              <a:t>1.Прочитай </a:t>
            </a:r>
            <a:r>
              <a:rPr lang="ru-RU" sz="2000" b="1" i="1" dirty="0"/>
              <a:t>предложения с интонацией вопроса и ответа.</a:t>
            </a:r>
            <a:endParaRPr lang="ru-RU" sz="2000" dirty="0"/>
          </a:p>
          <a:p>
            <a:pPr marL="0" indent="0">
              <a:buNone/>
            </a:pPr>
            <a:r>
              <a:rPr lang="ru-RU" sz="1800" u="sng" dirty="0"/>
              <a:t>Осенью</a:t>
            </a:r>
            <a:r>
              <a:rPr lang="ru-RU" sz="1800" dirty="0"/>
              <a:t> грачи улетают на юг. Осенью </a:t>
            </a:r>
            <a:r>
              <a:rPr lang="ru-RU" sz="1800" u="sng" dirty="0"/>
              <a:t>грачи</a:t>
            </a:r>
            <a:r>
              <a:rPr lang="ru-RU" sz="1800" dirty="0"/>
              <a:t> улетают на юг. Осенью грачи </a:t>
            </a:r>
            <a:r>
              <a:rPr lang="ru-RU" sz="1800" u="sng" dirty="0"/>
              <a:t>улетают</a:t>
            </a:r>
            <a:r>
              <a:rPr lang="ru-RU" sz="1800" dirty="0"/>
              <a:t> на юг. Осенью грачи улетают </a:t>
            </a:r>
            <a:r>
              <a:rPr lang="ru-RU" sz="1800" u="sng" dirty="0"/>
              <a:t>на юг.</a:t>
            </a:r>
            <a:endParaRPr lang="ru-RU" sz="1800" dirty="0"/>
          </a:p>
          <a:p>
            <a:pPr marL="0" indent="0">
              <a:buNone/>
            </a:pPr>
            <a:r>
              <a:rPr lang="ru-RU" sz="2000" b="1" i="1" dirty="0" smtClean="0"/>
              <a:t>2.Прочитай </a:t>
            </a:r>
            <a:r>
              <a:rPr lang="ru-RU" sz="2000" b="1" i="1" dirty="0"/>
              <a:t>скороговорку, причитывай по одном слову.</a:t>
            </a:r>
            <a:endParaRPr lang="ru-RU" sz="2000" dirty="0"/>
          </a:p>
          <a:p>
            <a:pPr marL="0" indent="0">
              <a:buNone/>
            </a:pPr>
            <a:r>
              <a:rPr lang="ru-RU" sz="1800" dirty="0"/>
              <a:t>У осы не усы, не усищи, а усики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r>
              <a:rPr lang="ru-RU" sz="1800" b="1" i="1" dirty="0" smtClean="0"/>
              <a:t>3.Читай</a:t>
            </a:r>
            <a:r>
              <a:rPr lang="ru-RU" sz="1800" b="1" i="1" dirty="0"/>
              <a:t>, причитывая по одному слову. А где ты сделаешь паузу и возьмёшь дыхание?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Медведь не по одной ягодке срывает, а вес куст целиком обсасывает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r>
              <a:rPr lang="ru-RU" sz="1800" b="1" i="1" dirty="0" smtClean="0"/>
              <a:t>4. Прочитай </a:t>
            </a:r>
            <a:r>
              <a:rPr lang="ru-RU" sz="1800" b="1" i="1" dirty="0"/>
              <a:t>предложение с интонацией: удивления, осуждения, возмущения.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Ну и жадный же ты, мишка</a:t>
            </a:r>
            <a:r>
              <a:rPr lang="ru-RU" sz="1800" dirty="0" smtClean="0"/>
              <a:t>!</a:t>
            </a:r>
          </a:p>
          <a:p>
            <a:pPr marL="0" indent="0">
              <a:buNone/>
            </a:pPr>
            <a:r>
              <a:rPr lang="ru-RU" sz="1800" b="1" i="1" dirty="0" smtClean="0"/>
              <a:t>5.Прочитай </a:t>
            </a:r>
            <a:r>
              <a:rPr lang="ru-RU" sz="1800" b="1" i="1" dirty="0"/>
              <a:t>предложения. Следи за вдохом и выдо­хом.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Была гроза (вдох) и гром. Была гроза и гром, (выдох). Саше не слышно было, (вдох) прошла ли гроза.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244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620688"/>
            <a:ext cx="624644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6. Выдели </a:t>
            </a:r>
            <a:r>
              <a:rPr lang="ru-RU" b="1" i="1" dirty="0"/>
              <a:t>голосом подчёркнутые слова.</a:t>
            </a:r>
            <a:endParaRPr lang="ru-RU" dirty="0"/>
          </a:p>
          <a:p>
            <a:r>
              <a:rPr lang="ru-RU" u="sng" dirty="0"/>
              <a:t>Почему</a:t>
            </a:r>
            <a:r>
              <a:rPr lang="ru-RU" dirty="0"/>
              <a:t> киты молчат? </a:t>
            </a:r>
            <a:r>
              <a:rPr lang="ru-RU" u="sng" dirty="0"/>
              <a:t>Ничего</a:t>
            </a:r>
            <a:r>
              <a:rPr lang="ru-RU" dirty="0"/>
              <a:t> не говорят.</a:t>
            </a:r>
          </a:p>
          <a:p>
            <a:r>
              <a:rPr lang="ru-RU" dirty="0"/>
              <a:t>Почему </a:t>
            </a:r>
            <a:r>
              <a:rPr lang="ru-RU" u="sng" dirty="0"/>
              <a:t>киты </a:t>
            </a:r>
            <a:r>
              <a:rPr lang="ru-RU" dirty="0"/>
              <a:t>молчат? Ничего </a:t>
            </a:r>
            <a:r>
              <a:rPr lang="ru-RU" u="sng" dirty="0"/>
              <a:t>не</a:t>
            </a:r>
            <a:r>
              <a:rPr lang="ru-RU" dirty="0"/>
              <a:t> говорят. </a:t>
            </a:r>
          </a:p>
          <a:p>
            <a:r>
              <a:rPr lang="ru-RU" dirty="0"/>
              <a:t>Почему киты </a:t>
            </a:r>
            <a:r>
              <a:rPr lang="ru-RU" u="sng" dirty="0"/>
              <a:t>молчат?</a:t>
            </a:r>
            <a:r>
              <a:rPr lang="ru-RU" dirty="0"/>
              <a:t> Ничего не </a:t>
            </a:r>
            <a:r>
              <a:rPr lang="ru-RU" u="sng" dirty="0"/>
              <a:t>говорят.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b="1" i="1" dirty="0" smtClean="0"/>
              <a:t>7. Предложение </a:t>
            </a:r>
            <a:r>
              <a:rPr lang="ru-RU" b="1" i="1" dirty="0"/>
              <a:t>прочитай с интонациями: удивления, сомнения, радости.</a:t>
            </a:r>
            <a:endParaRPr lang="ru-RU" dirty="0"/>
          </a:p>
          <a:p>
            <a:r>
              <a:rPr lang="ru-RU" dirty="0"/>
              <a:t>"Хорошо в лесу осенью!"</a:t>
            </a:r>
          </a:p>
          <a:p>
            <a:r>
              <a:rPr lang="ru-RU" b="1" i="1" dirty="0"/>
              <a:t>8</a:t>
            </a:r>
            <a:r>
              <a:rPr lang="ru-RU" b="1" i="1" dirty="0" smtClean="0"/>
              <a:t>. </a:t>
            </a:r>
            <a:r>
              <a:rPr lang="ru-RU" b="1" i="1" dirty="0"/>
              <a:t>Сопровождай фразу: "Я очень рад" различными жестами:</a:t>
            </a:r>
            <a:endParaRPr lang="ru-RU" dirty="0"/>
          </a:p>
          <a:p>
            <a:r>
              <a:rPr lang="ru-RU" dirty="0"/>
              <a:t>- протяни радостно руку для приветствия,</a:t>
            </a:r>
          </a:p>
          <a:p>
            <a:r>
              <a:rPr lang="ru-RU" dirty="0"/>
              <a:t>- отдёрни руку испуганно,</a:t>
            </a:r>
          </a:p>
          <a:p>
            <a:r>
              <a:rPr lang="ru-RU" dirty="0"/>
              <a:t>- сердито пригрози пальцем,</a:t>
            </a:r>
          </a:p>
          <a:p>
            <a:r>
              <a:rPr lang="ru-RU" dirty="0"/>
              <a:t>- пожми равнодушно плечами,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подзови </a:t>
            </a:r>
            <a:r>
              <a:rPr lang="ru-RU" dirty="0"/>
              <a:t>хитро к себе</a:t>
            </a:r>
            <a:r>
              <a:rPr lang="ru-RU" dirty="0" smtClean="0"/>
              <a:t>.</a:t>
            </a:r>
          </a:p>
          <a:p>
            <a:r>
              <a:rPr lang="ru-RU" b="1" i="1" dirty="0" smtClean="0"/>
              <a:t>9. Прочитай </a:t>
            </a:r>
            <a:r>
              <a:rPr lang="ru-RU" b="1" i="1" dirty="0"/>
              <a:t>слова в порядке усиления действия:</a:t>
            </a:r>
            <a:endParaRPr lang="ru-RU" dirty="0"/>
          </a:p>
          <a:p>
            <a:r>
              <a:rPr lang="ru-RU" dirty="0"/>
              <a:t>пронеслась, прошла, пробежала</a:t>
            </a:r>
          </a:p>
          <a:p>
            <a:r>
              <a:rPr lang="ru-RU" dirty="0"/>
              <a:t> </a:t>
            </a:r>
            <a:r>
              <a:rPr lang="ru-RU" b="1" i="1" dirty="0" smtClean="0"/>
              <a:t>10.Соедини </a:t>
            </a:r>
            <a:r>
              <a:rPr lang="ru-RU" b="1" i="1" dirty="0"/>
              <a:t>пословицы в левой части с половинкой правой.</a:t>
            </a:r>
            <a:endParaRPr lang="ru-RU" dirty="0"/>
          </a:p>
          <a:p>
            <a:r>
              <a:rPr lang="ru-RU" dirty="0"/>
              <a:t>Ученье – свет, а по уму провожают</a:t>
            </a:r>
          </a:p>
          <a:p>
            <a:r>
              <a:rPr lang="ru-RU" dirty="0"/>
              <a:t>По одежде встречают, и не будет скуки</a:t>
            </a:r>
          </a:p>
          <a:p>
            <a:r>
              <a:rPr lang="ru-RU" dirty="0"/>
              <a:t>Не сиди сложа руки а </a:t>
            </a:r>
            <a:r>
              <a:rPr lang="ru-RU" dirty="0" err="1"/>
              <a:t>неученье</a:t>
            </a:r>
            <a:r>
              <a:rPr lang="ru-RU" dirty="0"/>
              <a:t> – тьма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27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631844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11. Прочитай </a:t>
            </a:r>
            <a:r>
              <a:rPr lang="ru-RU" b="1" i="1" dirty="0"/>
              <a:t>предложения, распределяя правильно дыхание.</a:t>
            </a:r>
            <a:endParaRPr lang="ru-RU" dirty="0"/>
          </a:p>
          <a:p>
            <a:r>
              <a:rPr lang="ru-RU" dirty="0"/>
              <a:t>(вдох) И дом у него без печки (вдох) - \просто собачья будка, (вдох) \а там соломка постелена, (вдох) \а ему не холодно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 </a:t>
            </a:r>
            <a:r>
              <a:rPr lang="ru-RU" dirty="0" smtClean="0"/>
              <a:t>12. </a:t>
            </a:r>
            <a:r>
              <a:rPr lang="ru-RU" b="1" i="1" dirty="0" smtClean="0"/>
              <a:t>Читай </a:t>
            </a:r>
            <a:r>
              <a:rPr lang="ru-RU" b="1" i="1" dirty="0"/>
              <a:t>предложения, выделяя голосом выделенные слова</a:t>
            </a:r>
            <a:endParaRPr lang="ru-RU" dirty="0"/>
          </a:p>
          <a:p>
            <a:r>
              <a:rPr lang="ru-RU" dirty="0"/>
              <a:t>Расставь паузы «/».</a:t>
            </a:r>
          </a:p>
          <a:p>
            <a:r>
              <a:rPr lang="ru-RU" dirty="0"/>
              <a:t>Лиса </a:t>
            </a:r>
            <a:r>
              <a:rPr lang="ru-RU" b="1" dirty="0"/>
              <a:t>тащит</a:t>
            </a:r>
            <a:r>
              <a:rPr lang="ru-RU" dirty="0"/>
              <a:t> </a:t>
            </a:r>
            <a:r>
              <a:rPr lang="ru-RU" b="1" dirty="0"/>
              <a:t>детям</a:t>
            </a:r>
            <a:r>
              <a:rPr lang="ru-RU" dirty="0"/>
              <a:t> то </a:t>
            </a:r>
            <a:r>
              <a:rPr lang="ru-RU" b="1" dirty="0"/>
              <a:t>мышк</a:t>
            </a:r>
            <a:r>
              <a:rPr lang="ru-RU" dirty="0"/>
              <a:t>у, то </a:t>
            </a:r>
            <a:r>
              <a:rPr lang="ru-RU" b="1" dirty="0"/>
              <a:t>птицу,</a:t>
            </a:r>
            <a:r>
              <a:rPr lang="ru-RU" dirty="0"/>
              <a:t> то </a:t>
            </a:r>
            <a:r>
              <a:rPr lang="ru-RU" b="1" dirty="0"/>
              <a:t>зайца</a:t>
            </a:r>
            <a:r>
              <a:rPr lang="ru-RU" dirty="0"/>
              <a:t>. Сядет в </a:t>
            </a:r>
            <a:r>
              <a:rPr lang="ru-RU" b="1" dirty="0"/>
              <a:t>сторону</a:t>
            </a:r>
            <a:r>
              <a:rPr lang="ru-RU" dirty="0"/>
              <a:t> и </a:t>
            </a:r>
            <a:r>
              <a:rPr lang="ru-RU" b="1" dirty="0"/>
              <a:t>следит</a:t>
            </a:r>
            <a:r>
              <a:rPr lang="ru-RU" dirty="0"/>
              <a:t> как лисята добычу </a:t>
            </a:r>
            <a:r>
              <a:rPr lang="ru-RU" b="1" dirty="0"/>
              <a:t>ловить</a:t>
            </a:r>
            <a:r>
              <a:rPr lang="ru-RU" dirty="0"/>
              <a:t> учатся.</a:t>
            </a:r>
          </a:p>
          <a:p>
            <a:r>
              <a:rPr lang="ru-RU" dirty="0"/>
              <a:t> </a:t>
            </a:r>
          </a:p>
          <a:p>
            <a:r>
              <a:rPr lang="ru-RU" b="1" i="1" dirty="0" smtClean="0"/>
              <a:t>13. </a:t>
            </a:r>
            <a:r>
              <a:rPr lang="ru-RU" b="1" i="1" dirty="0"/>
              <a:t>К данным словам подбери слова с противополож­ным значением.</a:t>
            </a:r>
            <a:endParaRPr lang="ru-RU" dirty="0"/>
          </a:p>
          <a:p>
            <a:r>
              <a:rPr lang="ru-RU" dirty="0"/>
              <a:t>Глубокая-? Длинная- ?</a:t>
            </a:r>
          </a:p>
          <a:p>
            <a:r>
              <a:rPr lang="ru-RU" dirty="0"/>
              <a:t>Чистая - ? Грустная- ?</a:t>
            </a:r>
          </a:p>
          <a:p>
            <a:r>
              <a:rPr lang="ru-RU" dirty="0"/>
              <a:t>Сядет - ? </a:t>
            </a:r>
          </a:p>
          <a:p>
            <a:r>
              <a:rPr lang="ru-RU" dirty="0"/>
              <a:t> </a:t>
            </a:r>
          </a:p>
          <a:p>
            <a:r>
              <a:rPr lang="ru-RU" b="1" i="1" dirty="0" smtClean="0"/>
              <a:t>14.Читай </a:t>
            </a:r>
            <a:r>
              <a:rPr lang="ru-RU" b="1" i="1" dirty="0"/>
              <a:t>как одно слово предлоги со словами.</a:t>
            </a:r>
            <a:endParaRPr lang="ru-RU" dirty="0"/>
          </a:p>
          <a:p>
            <a:r>
              <a:rPr lang="ru-RU" dirty="0"/>
              <a:t>На рыбалку от воды к реке на берегу за поплавком</a:t>
            </a:r>
          </a:p>
          <a:p>
            <a:r>
              <a:rPr lang="ru-RU" dirty="0"/>
              <a:t> </a:t>
            </a:r>
          </a:p>
          <a:p>
            <a:r>
              <a:rPr lang="ru-RU" b="1" i="1" dirty="0" smtClean="0"/>
              <a:t>15. </a:t>
            </a:r>
            <a:r>
              <a:rPr lang="ru-RU" b="1" i="1" dirty="0"/>
              <a:t>Исправь ошибки.</a:t>
            </a:r>
            <a:endParaRPr lang="ru-RU" dirty="0"/>
          </a:p>
          <a:p>
            <a:r>
              <a:rPr lang="ru-RU" dirty="0"/>
              <a:t>На безрыбье и бак - рыба.</a:t>
            </a:r>
          </a:p>
          <a:p>
            <a:r>
              <a:rPr lang="ru-RU" dirty="0"/>
              <a:t>Под лежачий камень мода не течёт.</a:t>
            </a:r>
          </a:p>
          <a:p>
            <a:r>
              <a:rPr lang="ru-RU" dirty="0"/>
              <a:t>Купить кита в мешке.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81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 на уровне 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i="1" dirty="0"/>
              <a:t>Обучение умению прогнозировать содержание текста и развитие смысловой догадки.</a:t>
            </a:r>
            <a:endParaRPr lang="ru-RU" sz="2000" dirty="0"/>
          </a:p>
          <a:p>
            <a:pPr marL="0" indent="0">
              <a:buNone/>
            </a:pPr>
            <a:r>
              <a:rPr lang="ru-RU" sz="1800" dirty="0"/>
              <a:t>а) Перед началом чтения произведения можно попросить учащихся определить жанр произведения, тему, сюжет, эмоциональный характер исходя из названия произведения.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14" y="3140967"/>
            <a:ext cx="8136904" cy="2066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556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7544" y="509381"/>
            <a:ext cx="8676456" cy="469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б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) Прогнозирование может проходить и в процессе чтения произведения. При этом вопросы задаются таким образом, чтобы ученики в поисках ответа обращались к учителю и своим товарищам, вырабатывали совместное решение.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300" dirty="0" smtClean="0"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300" dirty="0"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300" dirty="0" smtClean="0"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300" dirty="0"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300" dirty="0" smtClean="0"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300" dirty="0"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300" dirty="0"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«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...За что же, не боясь греха, Кукушка хвалит Петуха?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»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(И.А. Крылов -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«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Кукушка и Петух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»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)</a:t>
            </a:r>
            <a:b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Ответьте на вопрос автора. Докажите свою точку зрения. Спросите, что думает по этому поводу ваш сосед по парте.</a:t>
            </a:r>
            <a:b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А вот как отвечает автора: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«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За то, что хвалит он кукушку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»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ru-RU" alt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2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Повышение качества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Систематическое использование подобного рода заданий, безусловно, принесет положительные результаты. У школьников появится интерес к читаемым произведениям и умение самостоятельно разбираться в содержании читаемого, делать из него соответствующие выводы. В результате выполнения предложенных упражнений уточняется и обогащается словарный запас учащихся, развивается лексическая сторона речи, разрабатывается умение правильно строить предложения, правильно и последовательно излагать свои мысли. Появляется и развивается интерес и любовь к родному языку.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56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9"/>
            <a:ext cx="7344816" cy="324035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СПАСИБО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077072"/>
            <a:ext cx="7476504" cy="2012579"/>
          </a:xfrm>
        </p:spPr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rgbClr val="FF0000"/>
                </a:solidFill>
              </a:rPr>
              <a:t>з</a:t>
            </a:r>
            <a:r>
              <a:rPr lang="ru-RU" sz="4400" dirty="0" smtClean="0">
                <a:solidFill>
                  <a:srgbClr val="FF0000"/>
                </a:solidFill>
              </a:rPr>
              <a:t>а внимание!!!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1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84784"/>
            <a:ext cx="7831782" cy="469217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200" dirty="0" smtClean="0"/>
              <a:t>1.Аксёнова </a:t>
            </a:r>
            <a:r>
              <a:rPr lang="ru-RU" sz="7200" dirty="0"/>
              <a:t>А.К. Методика обучения русскому языку в специальной (коррекционной) школе: Учеб. Для студ.дефектол.фак.педвузов.-М.:</a:t>
            </a:r>
            <a:r>
              <a:rPr lang="ru-RU" sz="7200" dirty="0" err="1"/>
              <a:t>Гуманит.изд.центр</a:t>
            </a:r>
            <a:r>
              <a:rPr lang="ru-RU" sz="7200" dirty="0"/>
              <a:t> ВЛАДОС,1999.</a:t>
            </a:r>
          </a:p>
          <a:p>
            <a:pPr marL="0" indent="0">
              <a:buNone/>
            </a:pPr>
            <a:r>
              <a:rPr lang="ru-RU" sz="7200" dirty="0" smtClean="0"/>
              <a:t>2. Аксёнова </a:t>
            </a:r>
            <a:r>
              <a:rPr lang="ru-RU" sz="7200" dirty="0"/>
              <a:t>А.К., Якубовская Э.В. Дидактические игры на уроках русского языка в 1-4 классах вспомогательной школы.- М., 1991.</a:t>
            </a:r>
          </a:p>
          <a:p>
            <a:pPr marL="0" indent="0">
              <a:buNone/>
            </a:pPr>
            <a:r>
              <a:rPr lang="ru-RU" sz="7200" dirty="0"/>
              <a:t>3</a:t>
            </a:r>
            <a:r>
              <a:rPr lang="ru-RU" sz="7200" dirty="0" smtClean="0"/>
              <a:t>.Ефименкова </a:t>
            </a:r>
            <a:r>
              <a:rPr lang="ru-RU" sz="7200" dirty="0"/>
              <a:t>Л.Н. Коррекция устной и письменной речи учащихся начальных классов.- М.: Просвещение,1991.</a:t>
            </a:r>
          </a:p>
          <a:p>
            <a:pPr marL="0" indent="0">
              <a:buNone/>
            </a:pPr>
            <a:r>
              <a:rPr lang="ru-RU" sz="7200" dirty="0" smtClean="0"/>
              <a:t>4.Кумарина </a:t>
            </a:r>
            <a:r>
              <a:rPr lang="ru-RU" sz="7200" dirty="0"/>
              <a:t>Г.Ф. Коррекционно-развивающие задания для младших школьников.- Волгоград:1993.</a:t>
            </a:r>
          </a:p>
          <a:p>
            <a:pPr marL="0" indent="0">
              <a:buNone/>
            </a:pPr>
            <a:r>
              <a:rPr lang="ru-RU" sz="7200" dirty="0" smtClean="0"/>
              <a:t>5.Лалаева </a:t>
            </a:r>
            <a:r>
              <a:rPr lang="ru-RU" sz="7200" dirty="0"/>
              <a:t>Р.И.</a:t>
            </a:r>
            <a:r>
              <a:rPr lang="ru-RU" sz="7200" i="1" dirty="0"/>
              <a:t> </a:t>
            </a:r>
            <a:r>
              <a:rPr lang="ru-RU" sz="7200" dirty="0"/>
              <a:t>Нарушения чтения и пути их коррекции у младших школьников. </a:t>
            </a:r>
            <a:r>
              <a:rPr lang="ru-RU" sz="7200" dirty="0" err="1"/>
              <a:t>Гуманит</a:t>
            </a:r>
            <a:r>
              <a:rPr lang="ru-RU" sz="7200" dirty="0"/>
              <a:t>. изд. центр </a:t>
            </a:r>
            <a:r>
              <a:rPr lang="ru-RU" sz="7200" dirty="0" smtClean="0"/>
              <a:t>ВЛАДОС,1999.</a:t>
            </a:r>
          </a:p>
          <a:p>
            <a:pPr marL="0" indent="0">
              <a:buNone/>
            </a:pPr>
            <a:r>
              <a:rPr lang="ru-RU" sz="7200" dirty="0" smtClean="0"/>
              <a:t>6.Матвеева </a:t>
            </a:r>
            <a:r>
              <a:rPr lang="ru-RU" sz="7200" dirty="0"/>
              <a:t>Е.И. Учим младшего школьника понимать </a:t>
            </a:r>
            <a:r>
              <a:rPr lang="ru-RU" sz="7200" dirty="0" err="1"/>
              <a:t>текст:Практикум</a:t>
            </a:r>
            <a:r>
              <a:rPr lang="ru-RU" sz="7200" dirty="0"/>
              <a:t> для учащихся6 1-4 классы.- М.:ВАКО, </a:t>
            </a:r>
            <a:r>
              <a:rPr lang="ru-RU" sz="7200" dirty="0" smtClean="0"/>
              <a:t>2007.</a:t>
            </a:r>
          </a:p>
          <a:p>
            <a:pPr marL="0" indent="0">
              <a:buNone/>
            </a:pPr>
            <a:r>
              <a:rPr lang="ru-RU" sz="7200" dirty="0" smtClean="0"/>
              <a:t>7. </a:t>
            </a:r>
            <a:r>
              <a:rPr lang="ru-RU" sz="7200" dirty="0" err="1" smtClean="0"/>
              <a:t>Оморокова</a:t>
            </a:r>
            <a:r>
              <a:rPr lang="ru-RU" sz="7200" dirty="0" smtClean="0"/>
              <a:t> </a:t>
            </a:r>
            <a:r>
              <a:rPr lang="ru-RU" sz="7200" dirty="0"/>
              <a:t>М.И. Совершенствование чтения младших школьников: Методическое пособие для учителя.- М.: АРКТИ, 2001.</a:t>
            </a:r>
          </a:p>
          <a:p>
            <a:pPr marL="0" indent="0">
              <a:buNone/>
            </a:pPr>
            <a:r>
              <a:rPr lang="ru-RU" sz="7200" dirty="0" smtClean="0"/>
              <a:t>8.Светловская </a:t>
            </a:r>
            <a:r>
              <a:rPr lang="ru-RU" sz="7200" dirty="0"/>
              <a:t>Н.Н., </a:t>
            </a:r>
            <a:r>
              <a:rPr lang="ru-RU" sz="7200" dirty="0" err="1"/>
              <a:t>Пиче-оол</a:t>
            </a:r>
            <a:r>
              <a:rPr lang="ru-RU" sz="7200" dirty="0"/>
              <a:t> Т.С. Как помочь школьникам, которые не хотят учиться читать: Практическое пособие. –М.: АРКТИ, 2007.</a:t>
            </a:r>
          </a:p>
          <a:p>
            <a:pPr marL="0" indent="0">
              <a:buNone/>
            </a:pPr>
            <a:r>
              <a:rPr lang="ru-RU" sz="7200" dirty="0" smtClean="0"/>
              <a:t>19.Трушина </a:t>
            </a:r>
            <a:r>
              <a:rPr lang="ru-RU" sz="7200" dirty="0"/>
              <a:t>В.П. Развитие навыков чтения у учащихся.-Волгоград: Учитель- АСТ, 2005.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647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2400" dirty="0" smtClean="0"/>
          </a:p>
          <a:p>
            <a:pPr algn="r"/>
            <a:endParaRPr lang="ru-RU" sz="2400" dirty="0"/>
          </a:p>
          <a:p>
            <a:pPr algn="r"/>
            <a:endParaRPr lang="ru-RU" sz="2400" dirty="0" smtClean="0"/>
          </a:p>
          <a:p>
            <a:pPr algn="r"/>
            <a:r>
              <a:rPr lang="ru-RU" sz="2400" dirty="0" smtClean="0"/>
              <a:t>“</a:t>
            </a:r>
            <a:r>
              <a:rPr lang="ru-RU" sz="2400" dirty="0"/>
              <a:t>Чтение – это окошко, через которое дети видят и познают мир и самих себя. Оно открывается перед ребенком лишь тогда, когда наряду с чтением, одновременно с ним и даже раньше, чем впервые раскрыта книга, начинается кропотливая работа над словом</a:t>
            </a:r>
            <a:r>
              <a:rPr lang="ru-RU" sz="2400" dirty="0" smtClean="0"/>
              <a:t>”.</a:t>
            </a:r>
          </a:p>
          <a:p>
            <a:pPr algn="r"/>
            <a:endParaRPr lang="ru-RU" sz="2400" dirty="0"/>
          </a:p>
          <a:p>
            <a:pPr algn="r"/>
            <a:endParaRPr lang="ru-RU" sz="2400" dirty="0" smtClean="0"/>
          </a:p>
          <a:p>
            <a:pPr algn="r"/>
            <a:endParaRPr lang="ru-RU" sz="2400" dirty="0" smtClean="0"/>
          </a:p>
          <a:p>
            <a:pPr algn="r"/>
            <a:r>
              <a:rPr lang="ru-RU" sz="2400" dirty="0" err="1" smtClean="0"/>
              <a:t>В.А.Сухомлинский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7033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Осознанность чтения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3200" dirty="0" smtClean="0"/>
              <a:t>понимание </a:t>
            </a:r>
            <a:r>
              <a:rPr lang="ru-RU" sz="3200" dirty="0"/>
              <a:t>замысла автора, осознание художественных средств, помогающих реализовать этот замысел, и осмысление своего собственного отношения к прочитанному.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0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Сознательность чтения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Осмысление  значения каждой единицы текста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Понимание идейной направленности произведения, его образной системы, изобразительно- выразительных средств, т.е. позиции автора и его собственного отношения к прочитанному;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Осознание себя как читателя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346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Значение навыка осознанного чтения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Овладение полноценным навыком осознанного чтения для учащихся является важнейшим условием успешного обучения в школе по всем предметам; вместе с тем, чтение – один из основных способов приобретения информации и во </a:t>
            </a:r>
            <a:r>
              <a:rPr lang="ru-RU" dirty="0" err="1"/>
              <a:t>внеучебное</a:t>
            </a:r>
            <a:r>
              <a:rPr lang="ru-RU" dirty="0"/>
              <a:t> время, один из каналов всестороннего воздействия на школьников. Как особый вид деятельности, чтение представляет чрезвычайно большие возможности для умственного, эстетического и речевого развития учащихся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87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Особенности осознанности чтения у умственно отсталых учащихся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Общая умственная недостаточность и недоразвитие речи приводят к нарушению осознанности чтения.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Дети </a:t>
            </a:r>
            <a:r>
              <a:rPr lang="ru-RU" dirty="0"/>
              <a:t>с нарушением интеллекта младших классов испытывают трудности при осмыслении текста.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Дети </a:t>
            </a:r>
            <a:r>
              <a:rPr lang="ru-RU" dirty="0"/>
              <a:t>с трудом устанавливают причинную зависимость явлений, их последовательность; оказываются не в состоянии без помощи взрослого понять мотивы поступков действующих лиц, основную мысль произведения. Особенно резко эти недостатки проявляются в тех случаях, когда наблюдается несоответствие между конкретными фактами, описываемыми в произведении, и внутренним смыслом происходящего.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464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Схема занятия для овладения осознанным чтением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556792"/>
            <a:ext cx="7831782" cy="462017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5500" dirty="0" smtClean="0"/>
              <a:t>1. Вводная </a:t>
            </a:r>
            <a:r>
              <a:rPr lang="ru-RU" sz="5500" dirty="0"/>
              <a:t>беседа о писателе и времени, отраженном в изученном произведении. Для правильного восприятия содержания произведения дети должны иметь достаточный запас жизненных представлений о деятельности. У учащихся с речевой патологией в значительной степени обеднены именно эти сведения. Наиболее эффективен в данном случае краткий рассказ учителя.</a:t>
            </a:r>
          </a:p>
          <a:p>
            <a:pPr marL="0" indent="0">
              <a:buNone/>
            </a:pPr>
            <a:r>
              <a:rPr lang="ru-RU" sz="5500" dirty="0" smtClean="0"/>
              <a:t>2. Словарная </a:t>
            </a:r>
            <a:r>
              <a:rPr lang="ru-RU" sz="5500" dirty="0"/>
              <a:t>работа</a:t>
            </a:r>
            <a:r>
              <a:rPr lang="ru-RU" sz="5500" dirty="0" smtClean="0"/>
              <a:t>. </a:t>
            </a:r>
            <a:endParaRPr lang="ru-RU" sz="5500" dirty="0"/>
          </a:p>
          <a:p>
            <a:pPr marL="0" indent="0">
              <a:buNone/>
            </a:pPr>
            <a:r>
              <a:rPr lang="ru-RU" sz="5500" dirty="0" smtClean="0"/>
              <a:t>3. Самостоятельное </a:t>
            </a:r>
            <a:r>
              <a:rPr lang="ru-RU" sz="5500" dirty="0"/>
              <a:t>чтение с подчеркиванием непонятных слов и выражений. Фраза «Готовьте вопросы для меня» приучает детей задавать вопросы по тексту и активизирует их работу.</a:t>
            </a:r>
          </a:p>
          <a:p>
            <a:pPr marL="0" indent="0">
              <a:buNone/>
            </a:pPr>
            <a:r>
              <a:rPr lang="ru-RU" sz="5500" dirty="0" smtClean="0"/>
              <a:t>4. Повторное </a:t>
            </a:r>
            <a:r>
              <a:rPr lang="ru-RU" sz="5500" dirty="0"/>
              <a:t>чтение вслух. Слово, прочитанное «про себя», и слово, прочитанное вслух, - не одно и то же. Дети часто не могут понять прочитанное слово, пока не произнесут его вслух. Услышав собственное прочтение, они часто сами находят ответы на вопросы.</a:t>
            </a:r>
          </a:p>
          <a:p>
            <a:pPr marL="0" indent="0">
              <a:buNone/>
            </a:pPr>
            <a:r>
              <a:rPr lang="ru-RU" sz="5500" dirty="0" smtClean="0"/>
              <a:t>5. Выяснение </a:t>
            </a:r>
            <a:r>
              <a:rPr lang="ru-RU" sz="5500" dirty="0"/>
              <a:t>понимания учащимися общего содержания текста. (О ком вы прочитали этот рассказ? Как зовут героев? Понравился ли вам главный герой? Почему? Чему учит этот рассказ?)</a:t>
            </a:r>
          </a:p>
          <a:p>
            <a:pPr marL="0" indent="0">
              <a:buNone/>
            </a:pPr>
            <a:r>
              <a:rPr lang="ru-RU" sz="5500" dirty="0" smtClean="0"/>
              <a:t>6. Детальный </a:t>
            </a:r>
            <a:r>
              <a:rPr lang="ru-RU" sz="5500" dirty="0"/>
              <a:t>анализ понимания прочитанного с помощью устных вопросов, касающихся подробностей содержания.</a:t>
            </a:r>
          </a:p>
          <a:p>
            <a:pPr marL="0" indent="0">
              <a:buNone/>
            </a:pPr>
            <a:r>
              <a:rPr lang="ru-RU" sz="5500" dirty="0" smtClean="0"/>
              <a:t>7. Выборочное </a:t>
            </a:r>
            <a:r>
              <a:rPr lang="ru-RU" sz="5500" dirty="0"/>
              <a:t>чтение – наиболее продуктивный этап работы над текстом, степень овладения которым свидетельствует об уровне понимания учащимися прочитанного текста.</a:t>
            </a:r>
          </a:p>
          <a:p>
            <a:pPr marL="0" indent="0">
              <a:buNone/>
            </a:pPr>
            <a:r>
              <a:rPr lang="ru-RU" sz="5500" dirty="0" smtClean="0"/>
              <a:t>8. Чтение </a:t>
            </a:r>
            <a:r>
              <a:rPr lang="ru-RU" sz="5500" dirty="0"/>
              <a:t>цепочкой, зависящее от уровня сформированности навыка чтения детей. Читать так можно с определенной целью, направленной на развитие внимания. Например: «Читайте по одному предложению, по абзацу».</a:t>
            </a:r>
          </a:p>
          <a:p>
            <a:pPr marL="0" indent="0">
              <a:buNone/>
            </a:pPr>
            <a:r>
              <a:rPr lang="ru-RU" sz="5500" dirty="0" smtClean="0"/>
              <a:t>9. Первичный </a:t>
            </a:r>
            <a:r>
              <a:rPr lang="ru-RU" sz="5500" dirty="0"/>
              <a:t>анализ всего текста параллельно с его прочтением вслух цепочкой с уточнением словаря, пояснением сюжетной линии.</a:t>
            </a:r>
          </a:p>
          <a:p>
            <a:pPr marL="0" indent="0">
              <a:buNone/>
            </a:pPr>
            <a:r>
              <a:rPr lang="ru-RU" sz="5500" dirty="0" smtClean="0"/>
              <a:t>10. Пересказ </a:t>
            </a:r>
            <a:r>
              <a:rPr lang="ru-RU" sz="5500" dirty="0"/>
              <a:t>прочитанного </a:t>
            </a:r>
          </a:p>
          <a:p>
            <a:pPr marL="0" indent="0">
              <a:buNone/>
            </a:pPr>
            <a:r>
              <a:rPr lang="ru-RU" sz="5500" dirty="0" smtClean="0"/>
              <a:t>11. Итоговое </a:t>
            </a:r>
            <a:r>
              <a:rPr lang="ru-RU" sz="5500" dirty="0"/>
              <a:t>чтение, позволяющее установить недочеты в понимании </a:t>
            </a:r>
            <a:r>
              <a:rPr lang="ru-RU" sz="5500" dirty="0" smtClean="0"/>
              <a:t>содержания.</a:t>
            </a:r>
          </a:p>
          <a:p>
            <a:pPr marL="0" indent="0">
              <a:buNone/>
            </a:pPr>
            <a:r>
              <a:rPr lang="ru-RU" sz="5500" dirty="0" smtClean="0"/>
              <a:t>12.Домашнее </a:t>
            </a:r>
            <a:r>
              <a:rPr lang="ru-RU" sz="5500" dirty="0"/>
              <a:t>чтение – завершающий этап в работе над пониманием и осмыслением всего текста.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08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Приемы и упражнения, способствующие формированию навыка осознанного чтения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9800" u="sng" dirty="0" smtClean="0"/>
              <a:t>На уровне слога</a:t>
            </a:r>
          </a:p>
          <a:p>
            <a:pPr marL="0" lvl="0" indent="0">
              <a:buNone/>
            </a:pPr>
            <a:r>
              <a:rPr lang="ru-RU" sz="6200" b="1" i="1" dirty="0" smtClean="0"/>
              <a:t>1. Слитное </a:t>
            </a:r>
            <a:r>
              <a:rPr lang="ru-RU" sz="6200" b="1" i="1" dirty="0"/>
              <a:t>прочтение двух стоящих рядом букв.</a:t>
            </a:r>
            <a:endParaRPr lang="ru-RU" sz="6200" dirty="0"/>
          </a:p>
          <a:p>
            <a:pPr marL="0" indent="0">
              <a:buNone/>
            </a:pPr>
            <a:r>
              <a:rPr lang="ru-RU" sz="6200" dirty="0" err="1"/>
              <a:t>Аа</a:t>
            </a:r>
            <a:r>
              <a:rPr lang="ru-RU" sz="6200" dirty="0"/>
              <a:t> </a:t>
            </a:r>
            <a:r>
              <a:rPr lang="ru-RU" sz="6200" dirty="0" err="1"/>
              <a:t>уа</a:t>
            </a:r>
            <a:r>
              <a:rPr lang="ru-RU" sz="6200" dirty="0"/>
              <a:t> </a:t>
            </a:r>
            <a:r>
              <a:rPr lang="ru-RU" sz="6200" dirty="0" err="1"/>
              <a:t>иа</a:t>
            </a:r>
            <a:r>
              <a:rPr lang="ru-RU" sz="6200" dirty="0"/>
              <a:t> </a:t>
            </a:r>
            <a:r>
              <a:rPr lang="ru-RU" sz="6200" dirty="0" err="1"/>
              <a:t>ия</a:t>
            </a:r>
            <a:r>
              <a:rPr lang="ru-RU" sz="6200" dirty="0"/>
              <a:t> </a:t>
            </a:r>
            <a:r>
              <a:rPr lang="ru-RU" sz="6200" dirty="0" err="1"/>
              <a:t>ея</a:t>
            </a:r>
            <a:r>
              <a:rPr lang="ru-RU" sz="6200" dirty="0"/>
              <a:t> </a:t>
            </a:r>
            <a:r>
              <a:rPr lang="ru-RU" sz="6200" dirty="0" err="1"/>
              <a:t>яя</a:t>
            </a:r>
            <a:r>
              <a:rPr lang="ru-RU" sz="6200" dirty="0"/>
              <a:t> </a:t>
            </a:r>
            <a:r>
              <a:rPr lang="ru-RU" sz="6200" dirty="0" err="1"/>
              <a:t>яю</a:t>
            </a:r>
            <a:r>
              <a:rPr lang="ru-RU" sz="6200" dirty="0"/>
              <a:t> ее ею</a:t>
            </a:r>
          </a:p>
          <a:p>
            <a:pPr marL="0" indent="0">
              <a:buNone/>
            </a:pPr>
            <a:r>
              <a:rPr lang="ru-RU" sz="6200" dirty="0" err="1"/>
              <a:t>Ед</a:t>
            </a:r>
            <a:r>
              <a:rPr lang="ru-RU" sz="6200" dirty="0"/>
              <a:t> еж </a:t>
            </a:r>
            <a:r>
              <a:rPr lang="ru-RU" sz="6200" dirty="0" err="1"/>
              <a:t>ек</a:t>
            </a:r>
            <a:r>
              <a:rPr lang="ru-RU" sz="6200" dirty="0"/>
              <a:t> </a:t>
            </a:r>
            <a:r>
              <a:rPr lang="ru-RU" sz="6200" dirty="0" err="1"/>
              <a:t>иж</a:t>
            </a:r>
            <a:r>
              <a:rPr lang="ru-RU" sz="6200" dirty="0"/>
              <a:t> из </a:t>
            </a:r>
            <a:r>
              <a:rPr lang="ru-RU" sz="6200" dirty="0" err="1"/>
              <a:t>ик</a:t>
            </a:r>
            <a:r>
              <a:rPr lang="ru-RU" sz="6200" dirty="0"/>
              <a:t> ил им </a:t>
            </a:r>
            <a:r>
              <a:rPr lang="ru-RU" sz="6200" dirty="0" err="1"/>
              <a:t>иф</a:t>
            </a:r>
            <a:r>
              <a:rPr lang="ru-RU" sz="6200" dirty="0"/>
              <a:t> их ой!</a:t>
            </a:r>
          </a:p>
          <a:p>
            <a:pPr marL="0" indent="0">
              <a:buNone/>
            </a:pPr>
            <a:r>
              <a:rPr lang="ru-RU" sz="6200" dirty="0" smtClean="0"/>
              <a:t>Ба </a:t>
            </a:r>
            <a:r>
              <a:rPr lang="ru-RU" sz="6200" dirty="0"/>
              <a:t>– ба </a:t>
            </a:r>
            <a:r>
              <a:rPr lang="ru-RU" sz="6200" dirty="0" err="1"/>
              <a:t>дя</a:t>
            </a:r>
            <a:r>
              <a:rPr lang="ru-RU" sz="6200" dirty="0"/>
              <a:t> – </a:t>
            </a:r>
            <a:r>
              <a:rPr lang="ru-RU" sz="6200" dirty="0" err="1"/>
              <a:t>дя</a:t>
            </a:r>
            <a:r>
              <a:rPr lang="ru-RU" sz="6200" dirty="0"/>
              <a:t> па – па </a:t>
            </a:r>
            <a:r>
              <a:rPr lang="ru-RU" sz="6200" dirty="0" err="1"/>
              <a:t>ма</a:t>
            </a:r>
            <a:r>
              <a:rPr lang="ru-RU" sz="6200" dirty="0"/>
              <a:t> – </a:t>
            </a:r>
            <a:r>
              <a:rPr lang="ru-RU" sz="6200" dirty="0" err="1"/>
              <a:t>ма</a:t>
            </a:r>
            <a:endParaRPr lang="ru-RU" sz="6200" dirty="0"/>
          </a:p>
          <a:p>
            <a:pPr marL="0" indent="0">
              <a:buNone/>
            </a:pPr>
            <a:endParaRPr lang="ru-RU" sz="6200" dirty="0"/>
          </a:p>
          <a:p>
            <a:pPr marL="0" lvl="0" indent="0">
              <a:buNone/>
            </a:pPr>
            <a:r>
              <a:rPr lang="ru-RU" sz="6200" b="1" i="1" dirty="0" smtClean="0"/>
              <a:t>2. Чтение </a:t>
            </a:r>
            <a:r>
              <a:rPr lang="ru-RU" sz="6200" b="1" i="1" dirty="0"/>
              <a:t>трехбуквенных сочетаний и слов.</a:t>
            </a:r>
            <a:endParaRPr lang="ru-RU" sz="6200" dirty="0"/>
          </a:p>
          <a:p>
            <a:pPr marL="0" indent="0">
              <a:buNone/>
            </a:pPr>
            <a:r>
              <a:rPr lang="ru-RU" sz="6200" dirty="0"/>
              <a:t>Ага бай сам шар пах</a:t>
            </a:r>
          </a:p>
          <a:p>
            <a:pPr marL="0" indent="0">
              <a:buNone/>
            </a:pPr>
            <a:r>
              <a:rPr lang="ru-RU" sz="6200" dirty="0"/>
              <a:t>Выя дар дом бей </a:t>
            </a:r>
            <a:r>
              <a:rPr lang="ru-RU" sz="6200" dirty="0" smtClean="0"/>
              <a:t>ели</a:t>
            </a:r>
          </a:p>
          <a:p>
            <a:pPr marL="0" indent="0">
              <a:buNone/>
            </a:pPr>
            <a:endParaRPr lang="ru-RU" sz="6200" dirty="0"/>
          </a:p>
          <a:p>
            <a:pPr marL="0" lvl="0" indent="0">
              <a:buNone/>
            </a:pPr>
            <a:r>
              <a:rPr lang="ru-RU" sz="6200" b="1" i="1" dirty="0" smtClean="0"/>
              <a:t>3. Чтение </a:t>
            </a:r>
            <a:r>
              <a:rPr lang="ru-RU" sz="6200" b="1" i="1" dirty="0"/>
              <a:t>буквосочетаний со стечением нескольких согласных в конце слова.</a:t>
            </a:r>
            <a:endParaRPr lang="ru-RU" sz="6200" dirty="0"/>
          </a:p>
          <a:p>
            <a:pPr marL="0" indent="0">
              <a:buNone/>
            </a:pPr>
            <a:r>
              <a:rPr lang="ru-RU" sz="6200" dirty="0"/>
              <a:t>Бокс борт борщ верх волк</a:t>
            </a:r>
          </a:p>
          <a:p>
            <a:pPr marL="0" indent="0">
              <a:buNone/>
            </a:pPr>
            <a:r>
              <a:rPr lang="ru-RU" sz="6200" dirty="0"/>
              <a:t>Гонг диск матч мозг </a:t>
            </a:r>
          </a:p>
        </p:txBody>
      </p:sp>
    </p:spTree>
    <p:extLst>
      <p:ext uri="{BB962C8B-B14F-4D97-AF65-F5344CB8AC3E}">
        <p14:creationId xmlns:p14="http://schemas.microsoft.com/office/powerpoint/2010/main" val="261471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 уровне слова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000" b="1" i="1" dirty="0" smtClean="0"/>
              <a:t>1.Чтение </a:t>
            </a:r>
            <a:r>
              <a:rPr lang="ru-RU" sz="2000" b="1" i="1" dirty="0"/>
              <a:t>слов отличающихся одной буквой</a:t>
            </a:r>
            <a:r>
              <a:rPr lang="ru-RU" sz="4400" b="1" i="1" dirty="0"/>
              <a:t>. </a:t>
            </a:r>
            <a:endParaRPr lang="ru-RU" sz="4400" dirty="0"/>
          </a:p>
          <a:p>
            <a:pPr marL="0" indent="0">
              <a:buNone/>
            </a:pPr>
            <a:r>
              <a:rPr lang="ru-RU" sz="1600" dirty="0"/>
              <a:t>Мел – мель – мыл – мал – мял;</a:t>
            </a:r>
          </a:p>
          <a:p>
            <a:pPr marL="0" indent="0">
              <a:buNone/>
            </a:pPr>
            <a:r>
              <a:rPr lang="ru-RU" sz="1600" dirty="0"/>
              <a:t>Мышка – мошка – мишка – миска.</a:t>
            </a:r>
          </a:p>
          <a:p>
            <a:pPr marL="0" indent="0">
              <a:buNone/>
            </a:pPr>
            <a:r>
              <a:rPr lang="ru-RU" sz="2000" dirty="0" smtClean="0"/>
              <a:t>2.</a:t>
            </a:r>
            <a:r>
              <a:rPr lang="ru-RU" sz="2000" dirty="0"/>
              <a:t> </a:t>
            </a:r>
            <a:r>
              <a:rPr lang="ru-RU" sz="2000" b="1" i="1" dirty="0" smtClean="0"/>
              <a:t>Чтение </a:t>
            </a:r>
            <a:r>
              <a:rPr lang="ru-RU" sz="2000" b="1" i="1" dirty="0"/>
              <a:t>слов, в написании которых имеются одинаковые буквы. </a:t>
            </a:r>
            <a:endParaRPr lang="ru-RU" sz="2000" dirty="0"/>
          </a:p>
          <a:p>
            <a:pPr marL="0" indent="0">
              <a:buNone/>
            </a:pPr>
            <a:r>
              <a:rPr lang="ru-RU" sz="1800" dirty="0"/>
              <a:t>Сосна – насос; мех – смех; мышка – камыш; марка – рамка; марш – шрам; масло – смола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r>
              <a:rPr lang="ru-RU" sz="4400" dirty="0"/>
              <a:t> </a:t>
            </a:r>
            <a:r>
              <a:rPr lang="ru-RU" sz="1800" dirty="0" smtClean="0"/>
              <a:t>3</a:t>
            </a:r>
            <a:r>
              <a:rPr lang="ru-RU" sz="1800" b="1" i="1" dirty="0" smtClean="0"/>
              <a:t>. </a:t>
            </a:r>
            <a:r>
              <a:rPr lang="ru-RU" sz="2000" b="1" i="1" dirty="0"/>
              <a:t>Найди в каждом столбике слова, которые отличаются одной буквой. Соедини их стрелкой.</a:t>
            </a:r>
            <a:endParaRPr lang="ru-RU" sz="2000" dirty="0"/>
          </a:p>
          <a:p>
            <a:r>
              <a:rPr lang="ru-RU" sz="1800" dirty="0"/>
              <a:t>Осы мак</a:t>
            </a:r>
          </a:p>
          <a:p>
            <a:r>
              <a:rPr lang="ru-RU" sz="1800" dirty="0"/>
              <a:t>Кот усы</a:t>
            </a:r>
          </a:p>
          <a:p>
            <a:r>
              <a:rPr lang="ru-RU" sz="1800" dirty="0"/>
              <a:t>рот кит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3867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ш1</Template>
  <TotalTime>218</TotalTime>
  <Words>1359</Words>
  <Application>Microsoft Office PowerPoint</Application>
  <PresentationFormat>Экран (4:3)</PresentationFormat>
  <Paragraphs>162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ш1</vt:lpstr>
      <vt:lpstr>Краевое государственное казённое образовательное учреждение, реализующее адаптированные основные общеобразовательные программы «Школа- интернат № 11»  </vt:lpstr>
      <vt:lpstr>Презентация PowerPoint</vt:lpstr>
      <vt:lpstr>Осознанность чтения</vt:lpstr>
      <vt:lpstr>Сознательность чтения</vt:lpstr>
      <vt:lpstr>Значение навыка осознанного чтения</vt:lpstr>
      <vt:lpstr>Особенности осознанности чтения у умственно отсталых учащихся</vt:lpstr>
      <vt:lpstr>Схема занятия для овладения осознанным чтением</vt:lpstr>
      <vt:lpstr>Приемы и упражнения, способствующие формированию навыка осознанного чтения</vt:lpstr>
      <vt:lpstr>На уровне слова</vt:lpstr>
      <vt:lpstr>Презентация PowerPoint</vt:lpstr>
      <vt:lpstr>На уровне предложения</vt:lpstr>
      <vt:lpstr>Презентация PowerPoint</vt:lpstr>
      <vt:lpstr>Презентация PowerPoint</vt:lpstr>
      <vt:lpstr>Работа на уровне текста</vt:lpstr>
      <vt:lpstr>Презентация PowerPoint</vt:lpstr>
      <vt:lpstr>Повышение качества образования</vt:lpstr>
      <vt:lpstr>СПАСИБО</vt:lpstr>
      <vt:lpstr>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Краевое государственное казённое образовательное учреждение, реализующее адаптированные основные общеобразовательные программы «Школа- интернат № 11»</dc:title>
  <dc:creator>08001</dc:creator>
  <cp:lastModifiedBy>08001</cp:lastModifiedBy>
  <cp:revision>16</cp:revision>
  <dcterms:created xsi:type="dcterms:W3CDTF">2016-01-11T21:33:21Z</dcterms:created>
  <dcterms:modified xsi:type="dcterms:W3CDTF">2016-01-12T21:49:25Z</dcterms:modified>
</cp:coreProperties>
</file>