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33CC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63" d="100"/>
          <a:sy n="63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КГКОУ </a:t>
            </a:r>
            <a:r>
              <a:rPr lang="en-US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ШИ 11</a:t>
            </a:r>
            <a:endParaRPr lang="ru-RU" sz="1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4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B0F0"/>
                </a:solidFill>
              </a:rPr>
              <a:t>ТЕМА: </a:t>
            </a:r>
            <a:endParaRPr lang="en-US" sz="4000" b="1" i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Технология  создания ситуации успеха для воспитанников во внеурочное время в рамках реализации ФГОС.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611560" y="501317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n w="6350"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Составитель: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n w="6350"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Воспитатель  Нужных Любовь Федоровна</a:t>
            </a:r>
            <a:endParaRPr kumimoji="0" lang="ru-RU" sz="18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FFFF00"/>
                </a:solidFill>
              </a:rPr>
              <a:t>3. </a:t>
            </a:r>
            <a:r>
              <a:rPr lang="ru-RU" dirty="0" smtClean="0">
                <a:solidFill>
                  <a:srgbClr val="92D050"/>
                </a:solidFill>
              </a:rPr>
              <a:t>положительные эмоции, рождающиеся в результате успешной деятельности, создают ощущение внутреннего благополучия, что, в свою очередь, благотворно влияет на общее отношение человека к окружающему миру.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Но наряду с положительными, </a:t>
            </a:r>
            <a:r>
              <a:rPr lang="ru-RU" i="1" dirty="0" smtClean="0">
                <a:solidFill>
                  <a:srgbClr val="92D050"/>
                </a:solidFill>
              </a:rPr>
              <a:t>существуют</a:t>
            </a:r>
            <a:r>
              <a:rPr lang="ru-RU" i="1" dirty="0" smtClean="0"/>
              <a:t> </a:t>
            </a:r>
            <a:r>
              <a:rPr lang="ru-RU" i="1" u="sng" dirty="0" smtClean="0">
                <a:solidFill>
                  <a:srgbClr val="00B0F0"/>
                </a:solidFill>
              </a:rPr>
              <a:t>негативные моменты: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92D050"/>
                </a:solidFill>
              </a:rPr>
              <a:t>1.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успех, доставшийся ценой небольших усилий, может привести к переоценке, точнее, к завышенной оценке своих возможностей;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92D050"/>
                </a:solidFill>
              </a:rPr>
              <a:t>2.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за сильным переживанием какой-либо эмоции обязательно следует расслабление: если же в этот период предложить человеку какую-то деятельность, то она, скорее всего, будет менее успешна, чем предыдущая;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solidFill>
                  <a:srgbClr val="92D050"/>
                </a:solidFill>
              </a:rPr>
              <a:t>3. </a:t>
            </a:r>
            <a:r>
              <a:rPr lang="ru-RU" sz="4000" dirty="0" smtClean="0">
                <a:solidFill>
                  <a:schemeClr val="tx1"/>
                </a:solidFill>
              </a:rPr>
              <a:t>переживание успеха может быть омрачено для субъекта деятельности, если результат, важный и значимый для него самого, не будет адекватно оценен другими людьми;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>
                <a:solidFill>
                  <a:srgbClr val="92D050"/>
                </a:solidFill>
              </a:rPr>
              <a:t>4. </a:t>
            </a:r>
            <a:r>
              <a:rPr lang="ru-RU" sz="4000" dirty="0" smtClean="0">
                <a:solidFill>
                  <a:schemeClr val="tx1"/>
                </a:solidFill>
              </a:rPr>
              <a:t>эмоция успеха не явится сильным переживанием, если результаты деятельности не значимы для ее субъекта.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FFFF00"/>
                </a:solidFill>
              </a:rPr>
              <a:t>Последовательность операций создания ситуации успеха: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en-US" sz="3100" dirty="0" smtClean="0">
                <a:solidFill>
                  <a:srgbClr val="FFFF00"/>
                </a:solidFill>
              </a:rPr>
              <a:t>1. </a:t>
            </a:r>
            <a:r>
              <a:rPr lang="ru-RU" sz="3100" dirty="0" smtClean="0">
                <a:solidFill>
                  <a:srgbClr val="92D050"/>
                </a:solidFill>
              </a:rPr>
              <a:t>снятие страха (помогает преодолеть неуверенность в собственных силах);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3100" dirty="0" smtClean="0">
                <a:solidFill>
                  <a:srgbClr val="FFFF00"/>
                </a:solidFill>
              </a:rPr>
              <a:t>2. </a:t>
            </a:r>
            <a:r>
              <a:rPr lang="ru-RU" sz="3100" dirty="0" smtClean="0">
                <a:solidFill>
                  <a:srgbClr val="92D050"/>
                </a:solidFill>
              </a:rPr>
              <a:t>скрытое инструктирование ребёнка в способах и формах совершенствования деятельности (помогает ученику избежать поражения);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3100" dirty="0" smtClean="0">
                <a:solidFill>
                  <a:srgbClr val="FFFF00"/>
                </a:solidFill>
              </a:rPr>
              <a:t>3. </a:t>
            </a:r>
            <a:r>
              <a:rPr lang="ru-RU" sz="3100" dirty="0" smtClean="0">
                <a:solidFill>
                  <a:srgbClr val="92D050"/>
                </a:solidFill>
              </a:rPr>
              <a:t>внесение мотива (показывает ребёнку ради чего, ради кого совершается эта деятельность);</a:t>
            </a: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lvl="0"/>
            <a:r>
              <a:rPr lang="en-US" sz="3100" dirty="0" smtClean="0">
                <a:solidFill>
                  <a:srgbClr val="FFFF00"/>
                </a:solidFill>
              </a:rPr>
              <a:t>4. </a:t>
            </a:r>
            <a:r>
              <a:rPr lang="ru-RU" sz="3100" dirty="0" smtClean="0">
                <a:solidFill>
                  <a:srgbClr val="92D050"/>
                </a:solidFill>
              </a:rPr>
              <a:t>персональная исключительность (обозначает важность усилий ребёнка);</a:t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</a:rPr>
              <a:t>5. </a:t>
            </a:r>
            <a:r>
              <a:rPr lang="ru-RU" sz="3100" dirty="0" smtClean="0">
                <a:solidFill>
                  <a:srgbClr val="92D050"/>
                </a:solidFill>
              </a:rPr>
              <a:t>мобилизация активности или педагогическое внушение (побуждает к выполнению конкретных действий);</a:t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</a:rPr>
              <a:t>6. </a:t>
            </a:r>
            <a:r>
              <a:rPr lang="ru-RU" sz="3100" dirty="0" smtClean="0">
                <a:solidFill>
                  <a:srgbClr val="92D050"/>
                </a:solidFill>
              </a:rPr>
              <a:t>высокая оценка детали помогает эмоционально пережить успех не результата в целом, а какой-то отдельной детали: </a:t>
            </a:r>
            <a:br>
              <a:rPr lang="ru-RU" sz="3100" dirty="0" smtClean="0">
                <a:solidFill>
                  <a:srgbClr val="92D050"/>
                </a:solidFill>
              </a:rPr>
            </a:br>
            <a:r>
              <a:rPr lang="ru-RU" sz="3100" dirty="0" smtClean="0">
                <a:solidFill>
                  <a:srgbClr val="92D050"/>
                </a:solidFill>
              </a:rPr>
              <a:t>неожиданная радость; общая радость; радость познания.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8082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FFFF00"/>
                </a:solidFill>
              </a:rPr>
              <a:t>С</a:t>
            </a:r>
            <a:r>
              <a:rPr lang="ru-RU" sz="3600" i="1" u="sng" dirty="0" smtClean="0">
                <a:solidFill>
                  <a:srgbClr val="FFFF00"/>
                </a:solidFill>
              </a:rPr>
              <a:t>оветы знаменитых людей тем, кто хочет достичь успеха… </a:t>
            </a:r>
            <a:br>
              <a:rPr lang="ru-RU" sz="3600" i="1" u="sng" dirty="0" smtClean="0">
                <a:solidFill>
                  <a:srgbClr val="FFFF00"/>
                </a:solidFill>
              </a:rPr>
            </a:br>
            <a:r>
              <a:rPr lang="ru-RU" sz="3600" i="1" u="sng" dirty="0" smtClean="0">
                <a:solidFill>
                  <a:srgbClr val="00B0F0"/>
                </a:solidFill>
              </a:rPr>
              <a:t>Западная философия:</a:t>
            </a:r>
            <a:r>
              <a:rPr lang="ru-RU" u="sng" dirty="0" smtClean="0">
                <a:solidFill>
                  <a:srgbClr val="FFFF00"/>
                </a:solidFill>
              </a:rPr>
              <a:t/>
            </a:r>
            <a:br>
              <a:rPr lang="ru-RU" u="sng" dirty="0" smtClean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1. </a:t>
            </a:r>
            <a:r>
              <a:rPr lang="ru-RU" sz="2700" dirty="0" smtClean="0">
                <a:solidFill>
                  <a:srgbClr val="92D050"/>
                </a:solidFill>
              </a:rPr>
              <a:t>Будь уверен в своих силах.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2. </a:t>
            </a:r>
            <a:r>
              <a:rPr lang="ru-RU" sz="2700" dirty="0" smtClean="0">
                <a:solidFill>
                  <a:srgbClr val="92D050"/>
                </a:solidFill>
              </a:rPr>
              <a:t>Умей сказать себе: «Я должен победить!» Не жалей себя и много работай.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3. </a:t>
            </a:r>
            <a:r>
              <a:rPr lang="ru-RU" sz="2700" dirty="0" smtClean="0">
                <a:solidFill>
                  <a:srgbClr val="92D050"/>
                </a:solidFill>
              </a:rPr>
              <a:t>Умей быть не таким как все.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4. </a:t>
            </a:r>
            <a:r>
              <a:rPr lang="ru-RU" sz="2700" dirty="0" smtClean="0">
                <a:solidFill>
                  <a:srgbClr val="92D050"/>
                </a:solidFill>
              </a:rPr>
              <a:t>Ты должен уметь выделиться из толпы и стать лучшим в чем то.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5. </a:t>
            </a:r>
            <a:r>
              <a:rPr lang="ru-RU" sz="2700" dirty="0" smtClean="0">
                <a:solidFill>
                  <a:srgbClr val="92D050"/>
                </a:solidFill>
              </a:rPr>
              <a:t>Умей добиваться цели. Не бойся признаться себе в эгоистичности и расчетливости в достижении своей цели. А когда ты добьешься чего-то, ты сможешь реально помогать другим.</a:t>
            </a:r>
            <a:endParaRPr lang="ru-RU" sz="27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lvl="0"/>
            <a:r>
              <a:rPr lang="en-US" sz="2700" dirty="0" smtClean="0">
                <a:solidFill>
                  <a:srgbClr val="FFFF00"/>
                </a:solidFill>
              </a:rPr>
              <a:t>6. </a:t>
            </a:r>
            <a:r>
              <a:rPr lang="ru-RU" sz="2700" dirty="0" smtClean="0">
                <a:solidFill>
                  <a:srgbClr val="92D050"/>
                </a:solidFill>
              </a:rPr>
              <a:t>Умей владеть собой.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7. </a:t>
            </a:r>
            <a:r>
              <a:rPr lang="ru-RU" sz="2700" dirty="0" smtClean="0">
                <a:solidFill>
                  <a:srgbClr val="92D050"/>
                </a:solidFill>
              </a:rPr>
              <a:t>Добивайся того, что наметил. Эмоции и настроение не должны тебе мешать.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8. </a:t>
            </a:r>
            <a:r>
              <a:rPr lang="ru-RU" sz="2700" dirty="0" smtClean="0">
                <a:solidFill>
                  <a:srgbClr val="92D050"/>
                </a:solidFill>
              </a:rPr>
              <a:t>Преврати свою мечту в реальность.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9. </a:t>
            </a:r>
            <a:r>
              <a:rPr lang="ru-RU" sz="2700" dirty="0" smtClean="0">
                <a:solidFill>
                  <a:srgbClr val="92D050"/>
                </a:solidFill>
              </a:rPr>
              <a:t>Умей сконцентрировать свои силы на главном.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10. </a:t>
            </a:r>
            <a:r>
              <a:rPr lang="ru-RU" sz="2700" dirty="0" smtClean="0">
                <a:solidFill>
                  <a:srgbClr val="92D050"/>
                </a:solidFill>
              </a:rPr>
              <a:t>Не останавливайся на достигнутом! 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>
                <a:solidFill>
                  <a:srgbClr val="FFFF00"/>
                </a:solidFill>
              </a:rPr>
              <a:t>11. </a:t>
            </a:r>
            <a:r>
              <a:rPr lang="ru-RU" sz="2700" dirty="0" smtClean="0">
                <a:solidFill>
                  <a:srgbClr val="92D050"/>
                </a:solidFill>
              </a:rPr>
              <a:t>Твой завтрашний успех начинается сегодня!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6000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Благодарю за внимание!</a:t>
            </a:r>
            <a:endParaRPr lang="ru-RU" sz="6000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rgbClr val="00B0F0"/>
                </a:solidFill>
              </a:rPr>
              <a:t>ИНФОРМАЦИОННЫЕ РЕСУРСЫ: 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en-US" sz="2800" b="0" dirty="0" smtClean="0">
                <a:solidFill>
                  <a:srgbClr val="00B0F0"/>
                </a:solidFill>
              </a:rPr>
              <a:t>1. </a:t>
            </a:r>
            <a:r>
              <a:rPr lang="en-US" sz="2800" b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obrazkras.ru/</a:t>
            </a:r>
            <a:r>
              <a:rPr lang="en-US" sz="2800" b="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modernizatsiya-obrazovaniya</a:t>
            </a:r>
            <a:r>
              <a:rPr lang="en-US" sz="2800" b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/DO.../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azbuka</a:t>
            </a:r>
            <a:r>
              <a:rPr lang="en-US" sz="2800" b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_vezhlivosti.ppt...</a:t>
            </a:r>
            <a:endParaRPr lang="ru-RU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«Успех в учении – единственный источник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внутренних сил, рождающий 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энергию для преодоления трудностей,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желания учиться»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В. А. Сухомлинский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36704"/>
          </a:xfrm>
        </p:spPr>
        <p:txBody>
          <a:bodyPr>
            <a:normAutofit/>
          </a:bodyPr>
          <a:lstStyle/>
          <a:p>
            <a:r>
              <a:rPr lang="ru-RU" sz="3600" i="1" u="sng" dirty="0" smtClean="0">
                <a:solidFill>
                  <a:srgbClr val="FFFF00"/>
                </a:solidFill>
              </a:rPr>
              <a:t>Организационные модели внеурочной деятельности: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00B0F0"/>
                </a:solidFill>
              </a:rPr>
              <a:t>базовая модель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(внеурочная </a:t>
            </a:r>
            <a:r>
              <a:rPr lang="ru-RU" sz="32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деятельность  </a:t>
            </a:r>
            <a:r>
              <a:rPr lang="ru-RU" sz="32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осуществляется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через учебный план образовательного учреждения);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B0F0"/>
                </a:solidFill>
              </a:rPr>
              <a:t>модель дополнительного образования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(на основе институциональной и (или) муниципальной системы дополнительного образования детей);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>
                <a:solidFill>
                  <a:srgbClr val="00B0F0"/>
                </a:solidFill>
              </a:rPr>
              <a:t>модель «школы полного дня»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(основой для модели «школы полного дня» является реализация внеурочной деятельности преимущественно воспитателями групп продленного дня);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B0F0"/>
                </a:solidFill>
              </a:rPr>
              <a:t>оптимизационная модель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(на основе оптимизации всех внутренних ресурсов образовательного учреждения);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err="1" smtClean="0">
                <a:solidFill>
                  <a:srgbClr val="00B0F0"/>
                </a:solidFill>
              </a:rPr>
              <a:t>инновационно-образовательная</a:t>
            </a:r>
            <a:r>
              <a:rPr lang="ru-RU" sz="3600" dirty="0" smtClean="0"/>
              <a:t>.</a:t>
            </a:r>
            <a:r>
              <a:rPr lang="ru-RU" sz="3600" dirty="0" smtClean="0">
                <a:solidFill>
                  <a:srgbClr val="00B0F0"/>
                </a:solidFill>
              </a:rPr>
              <a:t> модель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инновационно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    образовательная модель опирается на деятельность инновационной (экспериментальной, </a:t>
            </a:r>
            <a:r>
              <a:rPr lang="ru-RU" sz="3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пилотной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внедренческой) площадки федерального, регионального, муниципального или институционального уровня, которая существует в образовательном учреждении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FF00"/>
                </a:solidFill>
              </a:rPr>
              <a:t>Существуют следующие способы и приемы создания ситуации успеха: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    </a:t>
            </a:r>
            <a:r>
              <a:rPr lang="en-US" sz="4000" dirty="0" smtClean="0"/>
              <a:t> 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FF00"/>
                </a:solidFill>
              </a:rPr>
              <a:t>1.</a:t>
            </a:r>
            <a:r>
              <a:rPr lang="ru-RU" sz="3600" dirty="0" smtClean="0"/>
              <a:t> </a:t>
            </a:r>
            <a:r>
              <a:rPr lang="ru-RU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Установление психологического контакта, создание атмосферы доверия: улыбка, обращение по имени, поглаживание, сопереживание ученику.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4000" dirty="0" smtClean="0">
                <a:solidFill>
                  <a:srgbClr val="00FF00"/>
                </a:solidFill>
              </a:rPr>
              <a:t>2. </a:t>
            </a:r>
            <a:r>
              <a:rPr lang="ru-RU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Снятие чувства страха.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    </a:t>
            </a:r>
            <a:r>
              <a:rPr lang="ru-RU" dirty="0" smtClean="0">
                <a:solidFill>
                  <a:srgbClr val="00FF00"/>
                </a:solidFill>
              </a:rPr>
              <a:t>3</a:t>
            </a:r>
            <a:r>
              <a:rPr lang="en-US" dirty="0" smtClean="0">
                <a:solidFill>
                  <a:srgbClr val="00FF00"/>
                </a:solidFill>
              </a:rPr>
              <a:t>.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Четкая инструкция. Совет, как выполнить планируемое.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dirty="0" smtClean="0">
                <a:solidFill>
                  <a:srgbClr val="00FF00"/>
                </a:solidFill>
              </a:rPr>
              <a:t>4.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Использование приема положительного подкрепления: переключение внимание ребенка с себя на дело путем усиления его социальной значимости.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FF00"/>
                </a:solidFill>
              </a:rPr>
              <a:t> 5.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Интерпретирование недостатка, как достоинства.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FF00"/>
                </a:solidFill>
              </a:rPr>
              <a:t>6.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Педагогическое внушение(через интонацию, пластику, мимику) – передает веру в успех и дает импульсы к действию.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FF00"/>
                </a:solidFill>
              </a:rPr>
              <a:t>     7.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Педагогическая оценка результата: оценивание не человека, а деятельности, отношение ребенка к ней.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FF00"/>
                </a:solidFill>
              </a:rPr>
              <a:t>     8. 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Вселение веры ребенку в его будущие успехи.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      </a:t>
            </a:r>
            <a:r>
              <a:rPr lang="ru-RU" sz="4400" i="1" u="sng" dirty="0" smtClean="0">
                <a:solidFill>
                  <a:srgbClr val="33CCFF"/>
                </a:solidFill>
              </a:rPr>
              <a:t> Позитивные моменты ситуации успеха: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FFFF00"/>
                </a:solidFill>
              </a:rPr>
              <a:t>1. </a:t>
            </a:r>
            <a:r>
              <a:rPr lang="ru-RU" dirty="0" smtClean="0">
                <a:solidFill>
                  <a:srgbClr val="92D050"/>
                </a:solidFill>
              </a:rPr>
              <a:t>переживание успеха внушает человеку уверенность в собственных силах;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FFFF00"/>
                </a:solidFill>
              </a:rPr>
              <a:t>2. </a:t>
            </a:r>
            <a:r>
              <a:rPr lang="ru-RU" dirty="0" smtClean="0">
                <a:solidFill>
                  <a:srgbClr val="92D050"/>
                </a:solidFill>
              </a:rPr>
              <a:t>появляется желание вновь достигнуть хороших результатов, чтобы еще раз пережить радость от успеха;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216</Words>
  <Application>Microsoft Office PowerPoint</Application>
  <PresentationFormat>Экран (4:3)</PresentationFormat>
  <Paragraphs>23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КГКОУ  ШИ 11</vt:lpstr>
      <vt:lpstr>«Успех в учении – единственный источник  внутренних сил, рождающий  энергию для преодоления трудностей,  желания учиться» В. А. Сухомлинский  </vt:lpstr>
      <vt:lpstr>Организационные модели внеурочной деятельности: базовая модель (внеурочная деятельность  осуществляется через учебный план образовательного учреждения);  модель дополнительного образования (на основе институциональной и (или) муниципальной системы дополнительного образования детей);  </vt:lpstr>
      <vt:lpstr>модель «школы полного дня» (основой для модели «школы полного дня» является реализация внеурочной деятельности преимущественно воспитателями групп продленного дня); оптимизационная модель (на основе оптимизации всех внутренних ресурсов образовательного учреждения); </vt:lpstr>
      <vt:lpstr>инновационно-образовательная. модель (инновационно-     образовательная модель опирается на деятельность инновационной (экспериментальной, пилотной, внедренческой) площадки федерального, регионального, муниципального или институционального уровня, которая существует в образовательном учреждении </vt:lpstr>
      <vt:lpstr>Существуют следующие способы и приемы создания ситуации успеха:         1. Установление психологического контакта, создание атмосферы доверия: улыбка, обращение по имени, поглаживание, сопереживание ученику. 2. Снятие чувства страха. </vt:lpstr>
      <vt:lpstr>    3.Четкая инструкция. Совет, как выполнить планируемое.      4. Использование приема положительного подкрепления: переключение внимание ребенка с себя на дело путем усиления его социальной значимости.       5. Интерпретирование недостатка, как достоинства. </vt:lpstr>
      <vt:lpstr>6. Педагогическое внушение(через интонацию, пластику, мимику) – передает веру в успех и дает импульсы к действию.      7. Педагогическая оценка результата: оценивание не человека, а деятельности, отношение ребенка к ней.      8. Вселение веры ребенку в его будущие успехи.  </vt:lpstr>
      <vt:lpstr>        Позитивные моменты ситуации успеха: 1. переживание успеха внушает человеку уверенность в собственных силах; 2. появляется желание вновь достигнуть хороших результатов, чтобы еще раз пережить радость от успеха; </vt:lpstr>
      <vt:lpstr>3. положительные эмоции, рождающиеся в результате успешной деятельности, создают ощущение внутреннего благополучия, что, в свою очередь, благотворно влияет на общее отношение человека к окружающему миру. </vt:lpstr>
      <vt:lpstr>Но наряду с положительными, существуют негативные моменты: 1. успех, доставшийся ценой небольших усилий, может привести к переоценке, точнее, к завышенной оценке своих возможностей; </vt:lpstr>
      <vt:lpstr>2. за сильным переживанием какой-либо эмоции обязательно следует расслабление: если же в этот период предложить человеку какую-то деятельность, то она, скорее всего, будет менее успешна, чем предыдущая;</vt:lpstr>
      <vt:lpstr>3. переживание успеха может быть омрачено для субъекта деятельности, если результат, важный и значимый для него самого, не будет адекватно оценен другими людьми; 4. эмоция успеха не явится сильным переживанием, если результаты деятельности не значимы для ее субъекта. </vt:lpstr>
      <vt:lpstr>Последовательность операций создания ситуации успеха:   1. снятие страха (помогает преодолеть неуверенность в собственных силах); 2. скрытое инструктирование ребёнка в способах и формах совершенствования деятельности (помогает ученику избежать поражения); 3. внесение мотива (показывает ребёнку ради чего, ради кого совершается эта деятельность); </vt:lpstr>
      <vt:lpstr>4. персональная исключительность (обозначает важность усилий ребёнка); 5. мобилизация активности или педагогическое внушение (побуждает к выполнению конкретных действий); 6. высокая оценка детали помогает эмоционально пережить успех не результата в целом, а какой-то отдельной детали:  неожиданная радость; общая радость; радость познания. </vt:lpstr>
      <vt:lpstr>Советы знаменитых людей тем, кто хочет достичь успеха…  Западная философия:  1. Будь уверен в своих силах. 2. Умей сказать себе: «Я должен победить!» Не жалей себя и много работай. 3. Умей быть не таким как все. 4. Ты должен уметь выделиться из толпы и стать лучшим в чем то. 5. Умей добиваться цели. Не бойся признаться себе в эгоистичности и расчетливости в достижении своей цели. А когда ты добьешься чего-то, ты сможешь реально помогать другим.</vt:lpstr>
      <vt:lpstr>6. Умей владеть собой. 7. Добивайся того, что наметил. Эмоции и настроение не должны тебе мешать. 8. Преврати свою мечту в реальность. 9. Умей сконцентрировать свои силы на главном. 10. Не останавливайся на достигнутом!  11. Твой завтрашний успех начинается сегодня! </vt:lpstr>
      <vt:lpstr>Благодарю за внимание!</vt:lpstr>
      <vt:lpstr>ИНФОРМАЦИОННЫЕ РЕСУРСЫ:   1. obrazkras.ru/modernizatsiya-obrazovaniya/DO.../azbuka_vezhlivosti.ppt...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КГКСКОУ СКШИ 8 вида 11</dc:title>
  <cp:lastModifiedBy>Admin</cp:lastModifiedBy>
  <cp:revision>39</cp:revision>
  <dcterms:modified xsi:type="dcterms:W3CDTF">2016-01-23T07:45:36Z</dcterms:modified>
</cp:coreProperties>
</file>