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32656"/>
            <a:ext cx="8458200" cy="626469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800" dirty="0" smtClean="0"/>
              <a:t>Роль  классного    </a:t>
            </a:r>
            <a:br>
              <a:rPr lang="ru-RU" sz="4800" dirty="0" smtClean="0"/>
            </a:br>
            <a:r>
              <a:rPr lang="ru-RU" sz="4800" dirty="0"/>
              <a:t> </a:t>
            </a:r>
            <a:r>
              <a:rPr lang="ru-RU" sz="4800" dirty="0" smtClean="0"/>
              <a:t>      руководителя  в </a:t>
            </a:r>
            <a:br>
              <a:rPr lang="ru-RU" sz="4800" dirty="0" smtClean="0"/>
            </a:br>
            <a:r>
              <a:rPr lang="ru-RU" sz="4800" dirty="0" smtClean="0"/>
              <a:t>          создании и развитии     </a:t>
            </a:r>
            <a:br>
              <a:rPr lang="ru-RU" sz="4800" dirty="0" smtClean="0"/>
            </a:br>
            <a:r>
              <a:rPr lang="ru-RU" sz="4800" dirty="0" smtClean="0"/>
              <a:t>                     детского 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                          коллектива.</a:t>
            </a:r>
            <a:endParaRPr lang="ru-RU" sz="4800" dirty="0"/>
          </a:p>
        </p:txBody>
      </p:sp>
      <p:pic>
        <p:nvPicPr>
          <p:cNvPr id="1026" name="Picture 2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5685"/>
            <a:ext cx="2771800" cy="38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12" y="0"/>
            <a:ext cx="3249087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838200"/>
          </a:xfrm>
        </p:spPr>
        <p:txBody>
          <a:bodyPr/>
          <a:lstStyle/>
          <a:p>
            <a:r>
              <a:rPr lang="ru-RU" dirty="0" smtClean="0"/>
              <a:t>Принципы сотрудничества.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 smtClean="0"/>
              <a:t>1. Принятие личности  с её достоинствами и   </a:t>
            </a:r>
          </a:p>
          <a:p>
            <a:pPr marL="0" indent="0">
              <a:buNone/>
            </a:pPr>
            <a:r>
              <a:rPr lang="ru-RU" sz="3000" dirty="0" smtClean="0"/>
              <a:t>недостатками.</a:t>
            </a:r>
          </a:p>
          <a:p>
            <a:pPr marL="0" indent="0">
              <a:buNone/>
            </a:pPr>
            <a:r>
              <a:rPr lang="ru-RU" sz="3000" dirty="0" smtClean="0"/>
              <a:t>2. Бескорыстность в оценке  поступков учащихся.</a:t>
            </a:r>
          </a:p>
          <a:p>
            <a:pPr marL="0" indent="0">
              <a:buNone/>
            </a:pPr>
            <a:r>
              <a:rPr lang="ru-RU" sz="3000" dirty="0" smtClean="0"/>
              <a:t>3.Диалог в общении между учащимися.</a:t>
            </a:r>
          </a:p>
          <a:p>
            <a:pPr marL="0" indent="0">
              <a:buNone/>
            </a:pPr>
            <a:r>
              <a:rPr lang="ru-RU" sz="3000" dirty="0" smtClean="0"/>
              <a:t>4.Отсутствие страха в признании своей вины.</a:t>
            </a:r>
          </a:p>
          <a:p>
            <a:pPr marL="0" indent="0">
              <a:buNone/>
            </a:pPr>
            <a:r>
              <a:rPr lang="ru-RU" sz="3000" dirty="0" smtClean="0"/>
              <a:t>5.Не бояться </a:t>
            </a:r>
            <a:r>
              <a:rPr lang="ru-RU" sz="3000" dirty="0"/>
              <a:t>с</a:t>
            </a:r>
            <a:r>
              <a:rPr lang="ru-RU" sz="3000" dirty="0" smtClean="0"/>
              <a:t>делать ошибку , признать и исправить её.</a:t>
            </a:r>
          </a:p>
          <a:p>
            <a:pPr marL="0" indent="0">
              <a:buNone/>
            </a:pPr>
            <a:r>
              <a:rPr lang="ru-RU" sz="3000" dirty="0" smtClean="0"/>
              <a:t>6.Терпение и терпимость в достижении результатов.</a:t>
            </a:r>
          </a:p>
          <a:p>
            <a:pPr marL="0" indent="0">
              <a:buNone/>
            </a:pPr>
            <a:r>
              <a:rPr lang="ru-RU" sz="3000" dirty="0" smtClean="0"/>
              <a:t>7.Чувство юмора в общении.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5392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 формирования и организации детского коллектива необходимо: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1.Открытость деятельности классного руководителя.</a:t>
            </a:r>
          </a:p>
          <a:p>
            <a:pPr marL="0" indent="0">
              <a:buNone/>
            </a:pPr>
            <a:r>
              <a:rPr lang="ru-RU" dirty="0" smtClean="0"/>
              <a:t>2.Совместное планирование с учениками и учёт их мнений.</a:t>
            </a:r>
          </a:p>
          <a:p>
            <a:pPr marL="0" indent="0">
              <a:buNone/>
            </a:pPr>
            <a:r>
              <a:rPr lang="ru-RU" dirty="0" smtClean="0"/>
              <a:t>3.»Обратная связь» после каждого проведённого мероприятия.</a:t>
            </a:r>
          </a:p>
          <a:p>
            <a:pPr marL="0" indent="0">
              <a:buNone/>
            </a:pPr>
            <a:r>
              <a:rPr lang="ru-RU" dirty="0" smtClean="0"/>
              <a:t>4.Сотворчество.</a:t>
            </a:r>
          </a:p>
          <a:p>
            <a:pPr marL="0" indent="0">
              <a:buNone/>
            </a:pPr>
            <a:r>
              <a:rPr lang="ru-RU" dirty="0" smtClean="0"/>
              <a:t>5.Свобода выбора.</a:t>
            </a:r>
          </a:p>
          <a:p>
            <a:pPr marL="0" indent="0">
              <a:buNone/>
            </a:pPr>
            <a:r>
              <a:rPr lang="ru-RU" dirty="0" smtClean="0"/>
              <a:t>6.Целевая направленность работы.2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05" y="4509120"/>
            <a:ext cx="2800379" cy="209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2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2" y="0"/>
            <a:ext cx="914781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674" y="116632"/>
            <a:ext cx="756084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Советы классному руководителю: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66694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1.Чаще вспоминай своё детство и тебе будет легче понять ребёнка.</a:t>
            </a:r>
          </a:p>
          <a:p>
            <a:pPr marL="0" indent="0">
              <a:buNone/>
            </a:pPr>
            <a:r>
              <a:rPr lang="ru-RU" sz="2400" dirty="0" smtClean="0"/>
              <a:t>2.Старайся видеть успехи детей и радоваться им.</a:t>
            </a:r>
          </a:p>
          <a:p>
            <a:pPr marL="0" indent="0">
              <a:buNone/>
            </a:pPr>
            <a:r>
              <a:rPr lang="ru-RU" sz="2400" dirty="0" smtClean="0"/>
              <a:t>3.Не делай ничего за ребёнка, а делай вместе с ним.</a:t>
            </a:r>
          </a:p>
          <a:p>
            <a:pPr marL="0" indent="0">
              <a:buNone/>
            </a:pPr>
            <a:r>
              <a:rPr lang="ru-RU" sz="2400" dirty="0" smtClean="0"/>
              <a:t>4.Научись не приказывать, а просить ребёнка-и тогда он всё сделает.</a:t>
            </a:r>
          </a:p>
          <a:p>
            <a:pPr marL="0" indent="0">
              <a:buNone/>
            </a:pPr>
            <a:r>
              <a:rPr lang="ru-RU" sz="2400" dirty="0" smtClean="0"/>
              <a:t>5.Главное достоинство учителя-это чувство справедливости.</a:t>
            </a:r>
          </a:p>
          <a:p>
            <a:pPr marL="0" indent="0">
              <a:buNone/>
            </a:pPr>
            <a:r>
              <a:rPr lang="ru-RU" sz="2400" dirty="0" smtClean="0"/>
              <a:t>6.Будь настоящим другом своим ученикам.</a:t>
            </a:r>
          </a:p>
          <a:p>
            <a:pPr marL="0" indent="0">
              <a:buNone/>
            </a:pPr>
            <a:r>
              <a:rPr lang="ru-RU" sz="2400" dirty="0" smtClean="0"/>
              <a:t>7.Не отрывайся на детях, если у тебя плохое настроение.</a:t>
            </a:r>
          </a:p>
          <a:p>
            <a:pPr marL="0" indent="0">
              <a:buNone/>
            </a:pPr>
            <a:r>
              <a:rPr lang="ru-RU" sz="2400" dirty="0" smtClean="0"/>
              <a:t>8.Умей признать свои ошибки.</a:t>
            </a:r>
          </a:p>
          <a:p>
            <a:pPr marL="0" indent="0">
              <a:buNone/>
            </a:pPr>
            <a:r>
              <a:rPr lang="ru-RU" sz="2400" dirty="0" smtClean="0"/>
              <a:t>9. Не читай много нотаций. Учи собственным примером и ответственностью.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41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</a:t>
            </a:r>
          </a:p>
          <a:p>
            <a:pPr marL="0" indent="0" algn="ctr">
              <a:buNone/>
            </a:pPr>
            <a:r>
              <a:rPr lang="ru-RU" sz="8800" b="1" dirty="0" smtClean="0"/>
              <a:t>Спасибо за внимание!</a:t>
            </a:r>
            <a:endParaRPr lang="ru-RU" sz="8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6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7"/>
            <a:ext cx="3419872" cy="33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Ключевая роль в решении задач воспитания принадлежит классному руководителю.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950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252028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Цель деятельности классного руководителя-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140968"/>
            <a:ext cx="8686800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Создание условий для самореализации личности обучающегося, его успешной социализации в обществе.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887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работы классного руководителя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060848"/>
            <a:ext cx="8686800" cy="439248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Знакомство с классным коллективом.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Диагностика личностей учащихся.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Взаимодействие с родителями.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Взаимодействие с </a:t>
            </a:r>
            <a:r>
              <a:rPr lang="ru-RU" sz="3600" dirty="0" err="1" smtClean="0"/>
              <a:t>педколлективом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25144"/>
            <a:ext cx="4102273" cy="199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3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влияет на формирование детского коллектива?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1.Семья.</a:t>
            </a:r>
          </a:p>
          <a:p>
            <a:pPr marL="0" indent="0">
              <a:buNone/>
            </a:pPr>
            <a:r>
              <a:rPr lang="ru-RU" dirty="0" smtClean="0"/>
              <a:t>2.Окружающий мир.</a:t>
            </a:r>
          </a:p>
          <a:p>
            <a:pPr marL="0" indent="0">
              <a:buNone/>
            </a:pPr>
            <a:r>
              <a:rPr lang="ru-RU" dirty="0" smtClean="0"/>
              <a:t>3.Личность. </a:t>
            </a:r>
          </a:p>
          <a:p>
            <a:pPr marL="0" indent="0">
              <a:buNone/>
            </a:pPr>
            <a:r>
              <a:rPr lang="ru-RU" dirty="0" smtClean="0"/>
              <a:t>4.Коллектив.</a:t>
            </a:r>
          </a:p>
          <a:p>
            <a:pPr marL="0" indent="0">
              <a:buNone/>
            </a:pPr>
            <a:r>
              <a:rPr lang="ru-RU" dirty="0" smtClean="0"/>
              <a:t>5.Классный руководитель.</a:t>
            </a:r>
          </a:p>
          <a:p>
            <a:pPr marL="0" indent="0">
              <a:buNone/>
            </a:pPr>
            <a:r>
              <a:rPr lang="ru-RU" dirty="0"/>
              <a:t>6</a:t>
            </a:r>
            <a:r>
              <a:rPr lang="ru-RU" dirty="0" smtClean="0"/>
              <a:t>.Коллективная работа.</a:t>
            </a:r>
          </a:p>
          <a:p>
            <a:pPr marL="0" indent="0">
              <a:buNone/>
            </a:pPr>
            <a:r>
              <a:rPr lang="ru-RU" dirty="0"/>
              <a:t>7</a:t>
            </a:r>
            <a:r>
              <a:rPr lang="ru-RU" dirty="0" smtClean="0"/>
              <a:t>.Взаимоотношения в классе.</a:t>
            </a:r>
          </a:p>
          <a:p>
            <a:pPr marL="0" indent="0">
              <a:buNone/>
            </a:pPr>
            <a:r>
              <a:rPr lang="ru-RU" dirty="0"/>
              <a:t>8</a:t>
            </a:r>
            <a:r>
              <a:rPr lang="ru-RU" dirty="0" smtClean="0"/>
              <a:t>.Интересы и склонности.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980728"/>
            <a:ext cx="20383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633" y="4941169"/>
            <a:ext cx="3466367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5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Признаки сформированного  детского коллектива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1.Сплочённость.</a:t>
            </a:r>
          </a:p>
          <a:p>
            <a:pPr marL="0" indent="0">
              <a:buNone/>
            </a:pPr>
            <a:r>
              <a:rPr lang="ru-RU" dirty="0" smtClean="0"/>
              <a:t>2.Организованность.</a:t>
            </a:r>
          </a:p>
          <a:p>
            <a:pPr marL="0" indent="0">
              <a:buNone/>
            </a:pPr>
            <a:r>
              <a:rPr lang="ru-RU" dirty="0" smtClean="0"/>
              <a:t>3.Авторитет актива класса и подчинение ему.</a:t>
            </a:r>
          </a:p>
          <a:p>
            <a:pPr marL="0" indent="0">
              <a:buNone/>
            </a:pPr>
            <a:r>
              <a:rPr lang="ru-RU" dirty="0" smtClean="0"/>
              <a:t>4.Участие в общественно полезном труде.</a:t>
            </a:r>
          </a:p>
          <a:p>
            <a:pPr marL="0" indent="0">
              <a:buNone/>
            </a:pPr>
            <a:r>
              <a:rPr lang="ru-RU" dirty="0" smtClean="0"/>
              <a:t>5.Взвимоотношения в классе.</a:t>
            </a:r>
          </a:p>
          <a:p>
            <a:pPr marL="0" indent="0">
              <a:buNone/>
            </a:pPr>
            <a:r>
              <a:rPr lang="ru-RU" dirty="0" smtClean="0"/>
              <a:t>6.Уровень сознательной дисциплины на уроках и школьных мероприятиях.</a:t>
            </a:r>
          </a:p>
          <a:p>
            <a:pPr marL="0" indent="0">
              <a:buNone/>
            </a:pPr>
            <a:r>
              <a:rPr lang="ru-RU" dirty="0" smtClean="0"/>
              <a:t>7.Участие в делах школы.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431425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4329"/>
            <a:ext cx="3816424" cy="187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4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Основой создания , укрепления и развития коллектива учащихся является: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1.Совместная деятельность ,направленная на достижение общих целей.</a:t>
            </a:r>
          </a:p>
          <a:p>
            <a:pPr marL="0" indent="0">
              <a:buNone/>
            </a:pPr>
            <a:r>
              <a:rPr lang="ru-RU" dirty="0" smtClean="0"/>
              <a:t>2.Учение.</a:t>
            </a:r>
          </a:p>
          <a:p>
            <a:pPr marL="0" indent="0">
              <a:buNone/>
            </a:pPr>
            <a:r>
              <a:rPr lang="ru-RU" dirty="0" smtClean="0"/>
              <a:t>3.Общественно полезная работа.</a:t>
            </a:r>
          </a:p>
          <a:p>
            <a:pPr marL="0" indent="0">
              <a:buNone/>
            </a:pPr>
            <a:r>
              <a:rPr lang="ru-RU" dirty="0" smtClean="0"/>
              <a:t>4.Производительный труд.</a:t>
            </a:r>
          </a:p>
          <a:p>
            <a:pPr marL="0" indent="0">
              <a:buNone/>
            </a:pPr>
            <a:r>
              <a:rPr lang="ru-RU" dirty="0" smtClean="0"/>
              <a:t>5.Художественное творчество.</a:t>
            </a:r>
          </a:p>
          <a:p>
            <a:pPr marL="0" indent="0">
              <a:buNone/>
            </a:pPr>
            <a:r>
              <a:rPr lang="ru-RU" dirty="0" smtClean="0"/>
              <a:t>6.Спорт.</a:t>
            </a:r>
          </a:p>
          <a:p>
            <a:pPr marL="0" indent="0">
              <a:buNone/>
            </a:pPr>
            <a:r>
              <a:rPr lang="ru-RU" dirty="0" smtClean="0"/>
              <a:t>7.Увлечения и т.д.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3"/>
            <a:ext cx="3275856" cy="279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5413878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/>
              <a:t>В укреплении связей и отношений в коллективе имеет большое значение совместное проведение досуга . Именно досуг приобщает школьников к коллективным переживаниям и помогает им ближе познакомиться друг с другом.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7792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Воспитательный    коллектив.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Критерии коллектива          Показатели развития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Групповая направленность.        Восприятие и </a:t>
            </a:r>
          </a:p>
          <a:p>
            <a:pPr marL="0" indent="0">
              <a:buNone/>
            </a:pPr>
            <a:r>
              <a:rPr lang="ru-RU" sz="2800" dirty="0" smtClean="0"/>
              <a:t>Способность группы к                 взаимопонимание.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самоуправлению .                      Общение и поддержка</a:t>
            </a:r>
          </a:p>
          <a:p>
            <a:pPr marL="0" indent="0">
              <a:buNone/>
            </a:pPr>
            <a:r>
              <a:rPr lang="ru-RU" sz="2800" dirty="0" smtClean="0"/>
              <a:t>Подготовленность к                      в радости и горе.</a:t>
            </a:r>
          </a:p>
          <a:p>
            <a:pPr marL="0" indent="0">
              <a:buNone/>
            </a:pPr>
            <a:r>
              <a:rPr lang="ru-RU" sz="2800" dirty="0" smtClean="0"/>
              <a:t>совместной деятельности.          Стрессоустойчивость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и надёжность.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85184"/>
            <a:ext cx="2506216" cy="166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6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441</TotalTime>
  <Words>414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Роль  классного            руководителя  в            создании и развитии                           детского                            коллектива.</vt:lpstr>
      <vt:lpstr>Презентация PowerPoint</vt:lpstr>
      <vt:lpstr>Цель деятельности классного руководителя-</vt:lpstr>
      <vt:lpstr>Этапы работы классного руководителя</vt:lpstr>
      <vt:lpstr>Что влияет на формирование детского коллектива?</vt:lpstr>
      <vt:lpstr>Признаки сформированного  детского коллектива</vt:lpstr>
      <vt:lpstr>Основой создания , укрепления и развития коллектива учащихся является:</vt:lpstr>
      <vt:lpstr>Презентация PowerPoint</vt:lpstr>
      <vt:lpstr>Воспитательный    коллектив.</vt:lpstr>
      <vt:lpstr>Принципы сотрудничества.</vt:lpstr>
      <vt:lpstr>Для  формирования и организации детского коллектива необходимо:</vt:lpstr>
      <vt:lpstr>Советы классному руководителю: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 классного            руководителя  в            создании и развитии                           детского                            коллектива.</dc:title>
  <dc:creator>Татьяна</dc:creator>
  <cp:lastModifiedBy>Татьяна</cp:lastModifiedBy>
  <cp:revision>20</cp:revision>
  <dcterms:created xsi:type="dcterms:W3CDTF">2015-12-27T03:18:38Z</dcterms:created>
  <dcterms:modified xsi:type="dcterms:W3CDTF">2015-12-27T10:50:15Z</dcterms:modified>
</cp:coreProperties>
</file>