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332" r:id="rId2"/>
    <p:sldId id="322" r:id="rId3"/>
    <p:sldId id="333" r:id="rId4"/>
    <p:sldId id="317" r:id="rId5"/>
    <p:sldId id="318" r:id="rId6"/>
    <p:sldId id="334" r:id="rId7"/>
    <p:sldId id="262" r:id="rId8"/>
    <p:sldId id="319" r:id="rId9"/>
    <p:sldId id="316" r:id="rId10"/>
    <p:sldId id="335" r:id="rId11"/>
    <p:sldId id="314" r:id="rId12"/>
    <p:sldId id="327" r:id="rId13"/>
    <p:sldId id="321" r:id="rId14"/>
    <p:sldId id="336" r:id="rId15"/>
    <p:sldId id="324" r:id="rId16"/>
    <p:sldId id="331" r:id="rId17"/>
    <p:sldId id="323" r:id="rId18"/>
    <p:sldId id="330" r:id="rId19"/>
    <p:sldId id="325" r:id="rId20"/>
    <p:sldId id="326" r:id="rId21"/>
    <p:sldId id="337" r:id="rId22"/>
    <p:sldId id="328" r:id="rId23"/>
    <p:sldId id="32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02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9C686F-8127-4486-ADEE-D3FA5EA48F1F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8BABD-264D-4E5F-BC5D-3651AAB62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09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7D165-3405-42CC-B2F1-3D336CFABD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6323-0016-435E-80F3-A82626441E26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D300-710D-47DA-9C84-71184A840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BD79-5830-4DE0-855E-FFFA24E34074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0D8F-B001-4ED3-9778-CF3B1111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A8D7-9686-41B0-926C-A4B72B9AFB99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BAF9-46E3-4A1B-8C73-9714079BD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C2C9-B8D7-4C9C-9E43-DF0546614CDC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1AE5-ED33-482E-80F0-101D5D18E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DEA21-45C1-4D9D-BD3C-9AD1C673F97C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33178-E331-45FE-8DCA-3407BA6A0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939D-8C63-4CEF-A4B0-FD2055B4DFFB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9258E-45B8-4E74-B446-DEF7780DE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47B7-4A06-428A-8E03-6606CD7882A3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2319-FE04-4FA1-BFEA-FA1522EF4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06E3-C568-4AE4-A68A-07FA67B4DA84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941D-2810-4550-BCA9-363382A7C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EE30-9EBA-41E8-A9D1-FADB6E7C04A2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4CAD4-1D5B-4B3F-9984-56DB87B5A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AF02E-0AE5-4C2A-BD69-562D38D6E13A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29AA-959A-4EF6-85E6-E666A83E3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E60E-4271-45D1-9C1D-31E4EC5975C2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734CB-48D3-4437-9528-96495702C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7C80D-6E7D-496D-893A-77F1EB13355A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7AC53-09FB-4BDC-80D2-550A3CE31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КГКСКОУ СКШИ 8 вида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11 </a:t>
            </a:r>
          </a:p>
          <a:p>
            <a:pPr algn="ctr"/>
            <a:endParaRPr lang="ru-RU" sz="16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Родительское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собрание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 введении Федерального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Государственного  Образовательного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Стандарта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общего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образования в специальных (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коррекционных) школах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790882" cy="382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5013176"/>
            <a:ext cx="7920880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</a:p>
          <a:p>
            <a:pPr lvl="0" algn="r" eaLnBrk="0" hangingPunct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воспитательной работе </a:t>
            </a:r>
          </a:p>
          <a:p>
            <a:pPr lvl="0" algn="r" eaLnBrk="0" hangingPunct="0">
              <a:spcBef>
                <a:spcPct val="20000"/>
              </a:spcBef>
            </a:pP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Летюшева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Т.П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r" eaLnBrk="0" hangingPunct="0">
              <a:spcBef>
                <a:spcPct val="20000"/>
              </a:spcBef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ВАНИНО 2014 г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04001\Desktop\общешкольное род сорание   14-15\DSC021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451267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04001\Desktop\общешкольное род сорание   14-15\DSC021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716016" cy="353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80926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Внеурочная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8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 : всестороннее развитие личности ребёнка средствами образования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767840"/>
          <a:ext cx="8712968" cy="5100464"/>
        </p:xfrm>
        <a:graphic>
          <a:graphicData uri="http://schemas.openxmlformats.org/drawingml/2006/table">
            <a:tbl>
              <a:tblPr/>
              <a:tblGrid>
                <a:gridCol w="4193058"/>
                <a:gridCol w="4519910"/>
              </a:tblGrid>
              <a:tr h="437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249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Спортивно-оздоровительное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Научно-познавательное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Военно-патриотическое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Общественно-полезная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 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спортивно-оздоровительная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познавательная;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проблемно-ценностное общение;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творчество (социально преобразующая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добровольческая);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трудовая (производственная);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художественное творчество;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техническое творчество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досугово-развлекательная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деятельность;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457200" algn="l"/>
                        </a:tabLst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Расписание кружковой работы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515992"/>
              </p:ext>
            </p:extLst>
          </p:nvPr>
        </p:nvGraphicFramePr>
        <p:xfrm>
          <a:off x="395536" y="692696"/>
          <a:ext cx="8568951" cy="5760639"/>
        </p:xfrm>
        <a:graphic>
          <a:graphicData uri="http://schemas.openxmlformats.org/drawingml/2006/table">
            <a:tbl>
              <a:tblPr firstRow="1" firstCol="1" bandRow="1"/>
              <a:tblGrid>
                <a:gridCol w="425163"/>
                <a:gridCol w="3048585"/>
                <a:gridCol w="918740"/>
                <a:gridCol w="792088"/>
                <a:gridCol w="864096"/>
                <a:gridCol w="848275"/>
                <a:gridCol w="879917"/>
                <a:gridCol w="792087"/>
              </a:tblGrid>
              <a:tr h="8809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Дни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недели,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Суббота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Артистическая студия «Вообразилия»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Куракина Т.Г.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16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16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Театральный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кружок  «Лукоморье»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Лысенко Е.Г.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17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17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17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Студия эстрадного жанра «Драйв»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Рябова М.О.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-18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-18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-18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Вокально-хоровая   студия  «Веселые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нотки»</a:t>
                      </a:r>
                      <a:r>
                        <a:rPr lang="ru-RU" sz="12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Кузнецова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16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16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Изостудия   «Волшебные краски»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КонстантиноваТ.А.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- 16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- 16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Оч.умелые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ручки»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Смирнова Г.А.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17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17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«Иголочка» (вышивка)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Метелина Т.Н.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- 16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- 16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Художественная обработка древесины «Самоделкин»    Балезин Н.В.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17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17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17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Экологический кружок «Росток»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Сухарь Н.В.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15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15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-15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 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Баскетбол (юноши)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Мацуненко М.С.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146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17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17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Стритбол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(девушки)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Капустина Н.В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2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17</a:t>
                      </a:r>
                      <a:r>
                        <a:rPr lang="ru-RU" sz="12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2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17</a:t>
                      </a:r>
                      <a:r>
                        <a:rPr lang="ru-RU" sz="12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2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17</a:t>
                      </a:r>
                      <a:r>
                        <a:rPr lang="ru-RU" sz="12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Настольный теннис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Гаврилова О.Б.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16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16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7" marR="5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AutoShape 6"/>
          <p:cNvSpPr>
            <a:spLocks noChangeShapeType="1"/>
          </p:cNvSpPr>
          <p:nvPr/>
        </p:nvSpPr>
        <p:spPr bwMode="auto">
          <a:xfrm>
            <a:off x="827584" y="751486"/>
            <a:ext cx="3024336" cy="8020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912768" cy="864096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Выпускник начальной школы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052736"/>
            <a:ext cx="7128792" cy="561662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Любознательный, интересующийся,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активно познающий мир;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Владеющий основами умения учиться;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Любящий родной край и свою страну;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Уважающий и принимающий ценности семьи и общества;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Готовый самостоятельно действовать и отвечать за свои поступки перед семьей и обществом;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Доброжелательный, умеющий слушать и слышать партнера, умеющий высказывать свое мнение; 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Выполняющий правила здорового и безопасного образа жизни для себя и окружающих.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-243408"/>
            <a:ext cx="2555776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4221089"/>
            <a:ext cx="1992313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04001\Desktop\общешкольное род сорание   14-15\DSC0213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32656"/>
            <a:ext cx="4120235" cy="390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04001\Desktop\общешкольное род сорание   14-15\DSC021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76816"/>
            <a:ext cx="4427556" cy="332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Извлечение из «Положения о школьной форме»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226" y="908720"/>
            <a:ext cx="684076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986" y="3284984"/>
            <a:ext cx="200501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pPr marL="0" indent="0">
              <a:lnSpc>
                <a:spcPts val="161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3.2. </a:t>
            </a:r>
            <a:r>
              <a:rPr lang="ru-RU" sz="2000" b="1" spc="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Учащиеся обязаны</a:t>
            </a:r>
            <a:r>
              <a:rPr lang="ru-RU" sz="2000" spc="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20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    Носить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повседневную школьную форму ежедневно.   Спортивная форма в дни уроков физической культуры приносится с собой.   В дни проведения торжественных мероприятий, праздников школьники надевают парадную форму.</a:t>
            </a:r>
            <a:endParaRPr lang="ru-RU" sz="2000" dirty="0">
              <a:ea typeface="Calibri"/>
              <a:cs typeface="Times New Roman"/>
            </a:endParaRPr>
          </a:p>
          <a:p>
            <a:pPr marL="0" lvl="0" indent="0">
              <a:lnSpc>
                <a:spcPts val="1610"/>
              </a:lnSpc>
              <a:spcAft>
                <a:spcPts val="0"/>
              </a:spcAft>
              <a:buNone/>
              <a:tabLst>
                <a:tab pos="304800" algn="l"/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     Одежда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должна быть обязательно чистой,  выглаженной</a:t>
            </a:r>
            <a:r>
              <a:rPr lang="ru-RU" sz="2000" spc="2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ea typeface="Calibri"/>
                <a:cs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b="1" spc="1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Родители обязаны:</a:t>
            </a:r>
            <a:endParaRPr lang="ru-RU" sz="2000" dirty="0">
              <a:ea typeface="Calibri"/>
              <a:cs typeface="Times New Roman"/>
            </a:endParaRPr>
          </a:p>
          <a:p>
            <a:pPr lvl="1" algn="just">
              <a:spcAft>
                <a:spcPts val="0"/>
              </a:spcAft>
              <a:buFont typeface="+mj-lt"/>
              <a:buAutoNum type="arabicPeriod"/>
            </a:pPr>
            <a:r>
              <a:rPr lang="ru-RU" sz="2000" spc="1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Приобрести школьную форму, вторую обувь до начала </a:t>
            </a:r>
            <a:r>
              <a:rPr lang="ru-RU" sz="2000" spc="15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уч.   года</a:t>
            </a:r>
            <a:r>
              <a:rPr lang="ru-RU" sz="2000" spc="1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lvl="1" algn="just">
              <a:spcAft>
                <a:spcPts val="0"/>
              </a:spcAft>
              <a:buFont typeface="+mj-lt"/>
              <a:buAutoNum type="arabicPeriod"/>
            </a:pPr>
            <a:r>
              <a:rPr lang="ru-RU" sz="2000" spc="1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Ежедневно контролировать внешний вид учащегося перед </a:t>
            </a:r>
            <a:r>
              <a:rPr lang="ru-RU" sz="2000" spc="15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выходом </a:t>
            </a:r>
            <a:r>
              <a:rPr lang="ru-RU" sz="2000" spc="1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его в школу </a:t>
            </a:r>
            <a:r>
              <a:rPr lang="ru-RU" sz="2000" spc="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соответствии с требованиями Положения.</a:t>
            </a:r>
            <a:endParaRPr lang="ru-RU" sz="2000" dirty="0">
              <a:ea typeface="Calibri"/>
              <a:cs typeface="Times New Roman"/>
            </a:endParaRPr>
          </a:p>
          <a:p>
            <a:pPr lvl="1" algn="just">
              <a:spcAft>
                <a:spcPts val="0"/>
              </a:spcAft>
              <a:buFont typeface="+mj-lt"/>
              <a:buAutoNum type="arabicPeriod"/>
            </a:pPr>
            <a:r>
              <a:rPr lang="ru-RU" sz="2000" spc="-4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000" spc="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Следить за чистотой и  состоянием школьной  формы своего ребенка.</a:t>
            </a:r>
            <a:endParaRPr lang="ru-RU" sz="2000" dirty="0">
              <a:ea typeface="Calibri"/>
              <a:cs typeface="Times New Roman"/>
            </a:endParaRPr>
          </a:p>
          <a:p>
            <a:pPr lvl="1" algn="just">
              <a:spcAft>
                <a:spcPts val="0"/>
              </a:spcAft>
              <a:buFont typeface="+mj-lt"/>
              <a:buAutoNum type="arabicPeriod"/>
            </a:pPr>
            <a:r>
              <a:rPr lang="ru-RU" sz="2000" spc="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Прийти </a:t>
            </a:r>
            <a:r>
              <a:rPr lang="ru-RU" sz="2000" spc="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 Совет по Профилактике по вопросу неисполнения данного Положения</a:t>
            </a:r>
            <a:r>
              <a:rPr lang="ru-RU" sz="2000" spc="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b="1" spc="3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VII</a:t>
            </a:r>
            <a:r>
              <a:rPr lang="ru-RU" sz="2000" b="1" spc="3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 Ответственность родителей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spc="1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 ненадлежащее исполнение или неисполнение родителями данного Положения </a:t>
            </a:r>
            <a:r>
              <a:rPr lang="ru-RU" sz="2000" spc="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родители несут административную ответственность, определенную административным советом школы в рамках его компетенции</a:t>
            </a:r>
            <a:r>
              <a:rPr lang="ru-RU" sz="2000" spc="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2000" dirty="0"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5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70609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Извлечения из Закона о запрете курения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256584"/>
          </a:xfrm>
        </p:spPr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Согласно закону  Российской Федерации № 15-ФЗ 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 охране здоровья граждан от воздействия окружающего 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табачного дыма и последствий потребления табака» 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23.02.2013 г. на территории школы-интерната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курение запрещено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курящим будут применяться административные меры (родители будут выплачивать штраф от 1500 до 10 тысяч рублей). 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Разъяснение к закону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рамках "антитабачного закона", вступающего в силу с 1 июня 2013 года, перечислены места, где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категорически нельзя курить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Это любые помещения, в которых оказывают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образовательные услуги: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школы, вузы, детские сады, также курить будет нельзя в учреждениях культуры и органах по делам молодежи.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Нельзя курить в лифтах, подъездах домов, на детских площадках, пляжах, АЗС.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Также запрещено делать перекуры на любых территориях, где оказываются услуги по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физической культуре и спорту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Кроме того, с 1 июня 2013 года нельзя курить в больницах, санаториях и других учреждениях, которые занимаются оказанием курортных услуг.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71122" cy="20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июне 2014 г. запрещено курить: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	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◦Общественных зонах отдыха;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◦Кафе, ресторанах и гостиницах; Рынках и прочих предприятиях торговли и предоставления бытовых услуг (в т.ч. нестационарные объекты)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◦На пассажирских платформах пригородных поездов;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◦Поездах дальнего следования (в том числе тамбуры), самолетах, пассажирских суда.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1 июня 2014 года курение кальянов приравнивается к курению табака.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Где курить будет можно?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◦В собственном автомобиле, доме или квартире (в том числе на балконе, если дым не мешает соседям)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◦На специально отведенных для курения и/или хорошо проветриваемых пространствах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◦В специально оборудованных вентилируемых “курилках”. (Установка подобных конструкций допустима в т.ч. в офисах, многоквартирных домах, на кораблях и т.п., в случае если это не ущемляет права уборщицы, обслуживающей помещение)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9006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Родительский Совет школы: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1.Лазутина Марина Анатольевна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2.Кранц Марина Николаевна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3.Метельницкая Олеся Сергеевна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4.Бухтиярова Оксана Борисовна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Баскакова Оксана Владимировна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Председатель РС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Управляющий Совет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1.Кранц Марина Николаевна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2.Петренко Елена Валерьевна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Повестка собрания: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Введение СФГОС  в начальной школе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Зам.директора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УР Пушкарева Л.И,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зам.директора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воспитательной работе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Летюшева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Т.П.)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Требования к школьной форме;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ФЗ «О запрете курения в общественных местах»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(директор СКШИ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Крымзина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С.М)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Выборы Родительского и Управляющего Совета школы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(Зам.директора по ВР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Летюшева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Т.П.)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Вручение Благодарственных писем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881390" cy="485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4001\Desktop\общешкольное род сорание   14-15\DSC021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5932" y="275330"/>
            <a:ext cx="1755913" cy="279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04001\Desktop\общешкольное род сорание   14-15\DSC021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86602"/>
            <a:ext cx="1767092" cy="278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04001\Desktop\общешкольное род сорание   14-15\DSC0214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286602"/>
            <a:ext cx="1717496" cy="27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04001\Desktop\общешкольное род сорание   14-15\DSC0214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86602"/>
            <a:ext cx="1872207" cy="278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04001\Desktop\общешкольное род сорание   14-15\DSC0214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3284984"/>
            <a:ext cx="379023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04001\Desktop\общешкольное род сорание   14-15\DSC0213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1548" y="3383739"/>
            <a:ext cx="2089305" cy="33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93610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общешкольного родительского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собрания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399330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Утвердить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кандидатуру председателя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Родительского Совета школы на 2014-2015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Утвердить кандидатуры членов Управляющего Совета школы на 2014-2015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Всего Вам доброго, до новых встреч!</a:t>
            </a:r>
            <a:endParaRPr lang="ru-RU" b="1" dirty="0">
              <a:solidFill>
                <a:srgbClr val="FF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06" y="1916832"/>
            <a:ext cx="865514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4001\Desktop\общешкольное род сорание   14-15\DSC02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673492" cy="35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4001\Desktop\общешкольное род сорание   14-15\DSC021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260649"/>
            <a:ext cx="489673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323528" y="1013045"/>
            <a:ext cx="5616624" cy="583264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ФГОС НОО – Федеральный государственный образовательный стандарт начального общего образования. 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Утвержден приказом № 373 Министерства образования и науки России от 06.10.2009 г. </a:t>
            </a:r>
          </a:p>
          <a:p>
            <a:endParaRPr lang="ru-RU" dirty="0" smtClean="0"/>
          </a:p>
        </p:txBody>
      </p:sp>
      <p:pic>
        <p:nvPicPr>
          <p:cNvPr id="1026" name="Picture 2" descr="E:\__1_~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6048" y="2276872"/>
            <a:ext cx="3377952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9257"/>
                </a:solidFill>
                <a:latin typeface="Verdana" charset="0"/>
                <a:ea typeface="DejaVu Sans" charset="0"/>
                <a:cs typeface="DejaVu Sans" charset="0"/>
              </a:rPr>
              <a:t/>
            </a:r>
            <a:br>
              <a:rPr lang="ru-RU" b="1" dirty="0" smtClean="0">
                <a:solidFill>
                  <a:srgbClr val="FF9257"/>
                </a:solidFill>
                <a:latin typeface="Verdana" charset="0"/>
                <a:ea typeface="DejaVu Sans" charset="0"/>
                <a:cs typeface="DejaVu Sans" charset="0"/>
              </a:rPr>
            </a:br>
            <a:r>
              <a:rPr lang="ru-RU" b="1" dirty="0" smtClean="0">
                <a:solidFill>
                  <a:srgbClr val="FF9257"/>
                </a:solidFill>
                <a:latin typeface="Verdana" charset="0"/>
                <a:ea typeface="DejaVu Sans" charset="0"/>
                <a:cs typeface="DejaVu Sans" charset="0"/>
              </a:rPr>
              <a:t/>
            </a:r>
            <a:br>
              <a:rPr lang="ru-RU" b="1" dirty="0" smtClean="0">
                <a:solidFill>
                  <a:srgbClr val="FF9257"/>
                </a:solidFill>
                <a:latin typeface="Verdana" charset="0"/>
                <a:ea typeface="DejaVu Sans" charset="0"/>
                <a:cs typeface="DejaVu Sans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Что такое стандарт образования?</a:t>
            </a:r>
            <a:r>
              <a:rPr lang="ru-RU" b="1" dirty="0" smtClean="0">
                <a:solidFill>
                  <a:srgbClr val="FF9257"/>
                </a:solidFill>
                <a:latin typeface="Verdana" charset="0"/>
                <a:ea typeface="DejaVu Sans" charset="0"/>
                <a:cs typeface="DejaVu Sans" charset="0"/>
              </a:rPr>
              <a:t/>
            </a:r>
            <a:br>
              <a:rPr lang="ru-RU" b="1" dirty="0" smtClean="0">
                <a:solidFill>
                  <a:srgbClr val="FF9257"/>
                </a:solidFill>
                <a:latin typeface="Verdana" charset="0"/>
                <a:ea typeface="DejaVu Sans" charset="0"/>
                <a:cs typeface="DejaVu Sans" charset="0"/>
              </a:rPr>
            </a:br>
            <a:r>
              <a:rPr lang="ru-RU" b="1" dirty="0" smtClean="0">
                <a:solidFill>
                  <a:srgbClr val="FF9257"/>
                </a:solidFill>
                <a:latin typeface="Verdana" charset="0"/>
                <a:ea typeface="DejaVu Sans" charset="0"/>
                <a:cs typeface="DejaVu Sans" charset="0"/>
              </a:rPr>
              <a:t/>
            </a:r>
            <a:br>
              <a:rPr lang="ru-RU" b="1" dirty="0" smtClean="0">
                <a:solidFill>
                  <a:srgbClr val="FF9257"/>
                </a:solidFill>
                <a:latin typeface="Verdana" charset="0"/>
                <a:ea typeface="DejaVu Sans" charset="0"/>
                <a:cs typeface="DejaVu Sans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7416824" cy="50405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Стандарт</a:t>
            </a:r>
            <a:r>
              <a:rPr lang="ru-RU" b="1" dirty="0" smtClean="0">
                <a:solidFill>
                  <a:srgbClr val="262626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– </a:t>
            </a:r>
            <a:r>
              <a:rPr lang="ru-RU" sz="2800" b="1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это требования, </a:t>
            </a:r>
            <a:r>
              <a:rPr lang="ru-RU" sz="2800" b="1" i="1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которые являются обязательными при реализации основной образовательной программы начального общего образования образовательными учреждениями, имеющими государственную аккредитацию</a:t>
            </a:r>
            <a:endParaRPr lang="ru-RU" sz="2800" b="1" i="1" dirty="0" smtClean="0">
              <a:ea typeface="DejaVu Sans" charset="0"/>
              <a:cs typeface="DejaVu Sans" charset="0"/>
            </a:endParaRP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3429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4001\Desktop\общешкольное род сорание   14-15\DSC021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771781" cy="582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76250"/>
            <a:ext cx="8713788" cy="5832475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Начальное образование должно гарантировать «разнообразие индивидуальных образовательных траекторий и индивидуального развития каждого обучающегося (включая одаренных детей и детей с ограниченными возможностями здоровья)».</a:t>
            </a:r>
          </a:p>
          <a:p>
            <a:pPr eaLnBrk="1" hangingPunct="1">
              <a:buFont typeface="Arial" charset="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Общеобразовательные учреждения наряду со специальными (коррекционными) общеобразовательными учреждениями должны создавать условия для получения  начального общего образования детьми с ОВЗ</a:t>
            </a:r>
            <a:r>
              <a:rPr lang="ru-RU" sz="2800" dirty="0" smtClean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Требования Стандарта: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основные результаты начального образования</a:t>
            </a:r>
            <a:r>
              <a:rPr lang="ru-RU" sz="32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формирование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предметных и универсальных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    способов действий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, обеспечивающих возможность продолжения образования в основной школе;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воспитание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умения учиться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– способности к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    самоорганизации с целью решения учебных задач;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индивидуальный прогресс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в основных сферах личностного развития – эмоциональной, познавательной,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саморегуляции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58175" cy="7397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Планируемые результаты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достижений обучающегося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три основные группы 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endParaRPr lang="ru-RU" sz="2400" dirty="0" smtClean="0">
              <a:latin typeface="+mn-lt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23850" y="836613"/>
            <a:ext cx="2535238" cy="7858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ЛИЧНОСТНЫЕ</a:t>
            </a:r>
          </a:p>
        </p:txBody>
      </p:sp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179388" y="1844823"/>
            <a:ext cx="2808436" cy="107935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sz="1400" b="1" u="sng" dirty="0">
                <a:latin typeface="+mn-lt"/>
              </a:rPr>
              <a:t>Самоопределение: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внутренняя позиция школьника;</a:t>
            </a:r>
          </a:p>
          <a:p>
            <a:pPr eaLnBrk="0" hangingPunct="0">
              <a:defRPr/>
            </a:pPr>
            <a:r>
              <a:rPr lang="ru-RU" sz="1400" b="1" dirty="0" smtClean="0">
                <a:latin typeface="+mn-lt"/>
              </a:rPr>
              <a:t>самоидентификация</a:t>
            </a:r>
            <a:r>
              <a:rPr lang="ru-RU" sz="1400" b="1" dirty="0">
                <a:latin typeface="+mn-lt"/>
              </a:rPr>
              <a:t>;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самоуважение и самооценка</a:t>
            </a:r>
          </a:p>
        </p:txBody>
      </p:sp>
      <p:sp>
        <p:nvSpPr>
          <p:cNvPr id="9221" name="AutoShape 8"/>
          <p:cNvSpPr>
            <a:spLocks noChangeArrowheads="1"/>
          </p:cNvSpPr>
          <p:nvPr/>
        </p:nvSpPr>
        <p:spPr bwMode="auto">
          <a:xfrm>
            <a:off x="179388" y="3213100"/>
            <a:ext cx="2880444" cy="10715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sz="1400" b="1" u="sng" dirty="0" err="1">
                <a:latin typeface="+mn-lt"/>
              </a:rPr>
              <a:t>Смыслообразование</a:t>
            </a:r>
            <a:r>
              <a:rPr lang="ru-RU" sz="1400" b="1" u="sng" dirty="0">
                <a:latin typeface="+mn-lt"/>
              </a:rPr>
              <a:t>: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мотивация (учебная, </a:t>
            </a:r>
            <a:r>
              <a:rPr lang="ru-RU" sz="1400" b="1" dirty="0" smtClean="0">
                <a:latin typeface="+mn-lt"/>
              </a:rPr>
              <a:t>социальная),</a:t>
            </a:r>
            <a:endParaRPr lang="ru-RU" sz="1400" b="1" dirty="0">
              <a:latin typeface="+mn-lt"/>
            </a:endParaRP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границы собственного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знания и «незнания»</a:t>
            </a:r>
          </a:p>
        </p:txBody>
      </p:sp>
      <p:sp>
        <p:nvSpPr>
          <p:cNvPr id="9222" name="AutoShape 9"/>
          <p:cNvSpPr>
            <a:spLocks noChangeArrowheads="1"/>
          </p:cNvSpPr>
          <p:nvPr/>
        </p:nvSpPr>
        <p:spPr bwMode="auto">
          <a:xfrm>
            <a:off x="179388" y="4581127"/>
            <a:ext cx="2663825" cy="185777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sz="1400" b="1" u="sng" dirty="0">
                <a:latin typeface="+mn-lt"/>
              </a:rPr>
              <a:t>Морально-этическая</a:t>
            </a:r>
          </a:p>
          <a:p>
            <a:pPr eaLnBrk="0" hangingPunct="0">
              <a:defRPr/>
            </a:pPr>
            <a:r>
              <a:rPr lang="ru-RU" sz="1400" b="1" u="sng" dirty="0">
                <a:latin typeface="+mn-lt"/>
              </a:rPr>
              <a:t>ориентация: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ориентация на выполнение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моральных норм;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способность к решению</a:t>
            </a:r>
            <a:endParaRPr lang="en-US" sz="1400" b="1" dirty="0">
              <a:latin typeface="+mn-lt"/>
            </a:endParaRP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 моральных</a:t>
            </a:r>
            <a:r>
              <a:rPr lang="en-US" sz="1400" b="1" dirty="0">
                <a:latin typeface="+mn-lt"/>
              </a:rPr>
              <a:t> </a:t>
            </a:r>
            <a:r>
              <a:rPr lang="ru-RU" sz="1400" b="1" dirty="0">
                <a:latin typeface="+mn-lt"/>
              </a:rPr>
              <a:t>проблем на</a:t>
            </a:r>
            <a:endParaRPr lang="en-US" sz="1400" b="1" dirty="0">
              <a:latin typeface="+mn-lt"/>
            </a:endParaRP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 основе </a:t>
            </a:r>
            <a:r>
              <a:rPr lang="ru-RU" sz="1400" b="1" dirty="0" err="1">
                <a:latin typeface="+mn-lt"/>
              </a:rPr>
              <a:t>децентрации</a:t>
            </a:r>
            <a:r>
              <a:rPr lang="ru-RU" sz="1400" b="1" dirty="0">
                <a:latin typeface="+mn-lt"/>
              </a:rPr>
              <a:t>;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оценка своих поступков 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132138" y="836613"/>
            <a:ext cx="2714625" cy="7858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МЕТАПРЕДМЕТНЫЕ</a:t>
            </a: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3132138" y="1700808"/>
            <a:ext cx="2952030" cy="122336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sz="1400" b="1" u="sng" dirty="0">
                <a:latin typeface="+mn-lt"/>
              </a:rPr>
              <a:t>Регулятивные: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управление своей деятельностью;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контроль и коррекция;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инициативность и 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самостоятельность</a:t>
            </a:r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3203848" y="3212976"/>
            <a:ext cx="2807270" cy="10715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sz="1400" b="1" u="sng" dirty="0">
                <a:latin typeface="+mn-lt"/>
              </a:rPr>
              <a:t>Коммуникативные: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речевая деятельность;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навыки сотрудничества</a:t>
            </a:r>
          </a:p>
        </p:txBody>
      </p:sp>
      <p:sp>
        <p:nvSpPr>
          <p:cNvPr id="9226" name="AutoShape 12"/>
          <p:cNvSpPr>
            <a:spLocks noChangeArrowheads="1"/>
          </p:cNvSpPr>
          <p:nvPr/>
        </p:nvSpPr>
        <p:spPr bwMode="auto">
          <a:xfrm>
            <a:off x="3059832" y="4509120"/>
            <a:ext cx="3024336" cy="2160240"/>
          </a:xfrm>
          <a:prstGeom prst="roundRect">
            <a:avLst>
              <a:gd name="adj" fmla="val 11148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sz="1400" b="1" u="sng" dirty="0">
                <a:latin typeface="+mn-lt"/>
              </a:rPr>
              <a:t>Познавательные: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работа с информацией;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работа с учебными моделями;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использование </a:t>
            </a:r>
            <a:r>
              <a:rPr lang="ru-RU" sz="1400" b="1" dirty="0" err="1" smtClean="0">
                <a:latin typeface="+mn-lt"/>
              </a:rPr>
              <a:t>знако-смволичес</a:t>
            </a:r>
            <a:r>
              <a:rPr lang="ru-RU" sz="1400" b="1" dirty="0" smtClean="0">
                <a:latin typeface="+mn-lt"/>
              </a:rPr>
              <a:t> -</a:t>
            </a:r>
          </a:p>
          <a:p>
            <a:pPr eaLnBrk="0" hangingPunct="0">
              <a:defRPr/>
            </a:pPr>
            <a:r>
              <a:rPr lang="ru-RU" sz="1400" b="1" dirty="0" err="1" smtClean="0">
                <a:latin typeface="+mn-lt"/>
              </a:rPr>
              <a:t>ких</a:t>
            </a:r>
            <a:r>
              <a:rPr lang="en-US" sz="1400" b="1" dirty="0" smtClean="0">
                <a:latin typeface="+mn-lt"/>
              </a:rPr>
              <a:t> </a:t>
            </a:r>
            <a:r>
              <a:rPr lang="ru-RU" sz="1400" b="1" dirty="0">
                <a:latin typeface="+mn-lt"/>
              </a:rPr>
              <a:t>средств,  </a:t>
            </a:r>
            <a:r>
              <a:rPr lang="ru-RU" sz="1400" b="1" dirty="0" smtClean="0">
                <a:latin typeface="+mn-lt"/>
              </a:rPr>
              <a:t>общих </a:t>
            </a:r>
            <a:r>
              <a:rPr lang="ru-RU" sz="1400" b="1" dirty="0">
                <a:latin typeface="+mn-lt"/>
              </a:rPr>
              <a:t>схем </a:t>
            </a:r>
            <a:r>
              <a:rPr lang="ru-RU" sz="1400" b="1" dirty="0" smtClean="0">
                <a:latin typeface="+mn-lt"/>
              </a:rPr>
              <a:t> решения</a:t>
            </a:r>
            <a:r>
              <a:rPr lang="ru-RU" sz="1400" b="1" dirty="0">
                <a:latin typeface="+mn-lt"/>
              </a:rPr>
              <a:t>;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выполнение логических операций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сравнения, анализа, обобщения,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классификации, установления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аналогий, подведения под понятие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156325" y="836613"/>
            <a:ext cx="2643188" cy="7921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ПРЕДМЕТНЫЕ</a:t>
            </a:r>
          </a:p>
        </p:txBody>
      </p:sp>
      <p:sp>
        <p:nvSpPr>
          <p:cNvPr id="9228" name="AutoShape 13"/>
          <p:cNvSpPr>
            <a:spLocks noChangeArrowheads="1"/>
          </p:cNvSpPr>
          <p:nvPr/>
        </p:nvSpPr>
        <p:spPr bwMode="auto">
          <a:xfrm>
            <a:off x="6156325" y="1773238"/>
            <a:ext cx="2714625" cy="115170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Основы </a:t>
            </a:r>
            <a:r>
              <a:rPr lang="ru-RU" sz="1400" b="1" dirty="0" smtClean="0">
                <a:latin typeface="+mn-lt"/>
              </a:rPr>
              <a:t>системы научных </a:t>
            </a:r>
          </a:p>
          <a:p>
            <a:pPr eaLnBrk="0" hangingPunct="0">
              <a:defRPr/>
            </a:pPr>
            <a:r>
              <a:rPr lang="ru-RU" sz="1400" b="1" dirty="0" smtClean="0">
                <a:latin typeface="+mn-lt"/>
              </a:rPr>
              <a:t>знаний</a:t>
            </a:r>
            <a:endParaRPr lang="ru-RU" sz="1400" b="1" dirty="0">
              <a:latin typeface="+mn-lt"/>
            </a:endParaRPr>
          </a:p>
        </p:txBody>
      </p:sp>
      <p:sp>
        <p:nvSpPr>
          <p:cNvPr id="9229" name="AutoShape 16"/>
          <p:cNvSpPr>
            <a:spLocks noChangeArrowheads="1"/>
          </p:cNvSpPr>
          <p:nvPr/>
        </p:nvSpPr>
        <p:spPr bwMode="auto">
          <a:xfrm>
            <a:off x="6156176" y="3213101"/>
            <a:ext cx="2808312" cy="115200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Опыт «предметной»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 </a:t>
            </a:r>
            <a:r>
              <a:rPr lang="ru-RU" sz="1400" b="1" dirty="0" smtClean="0">
                <a:latin typeface="+mn-lt"/>
              </a:rPr>
              <a:t>деятельности </a:t>
            </a:r>
            <a:r>
              <a:rPr lang="ru-RU" sz="1400" b="1" dirty="0">
                <a:latin typeface="+mn-lt"/>
              </a:rPr>
              <a:t>по получению,</a:t>
            </a:r>
          </a:p>
          <a:p>
            <a:pPr eaLnBrk="0" hangingPunct="0">
              <a:defRPr/>
            </a:pPr>
            <a:r>
              <a:rPr lang="ru-RU" sz="1400" b="1" dirty="0" smtClean="0">
                <a:latin typeface="+mn-lt"/>
              </a:rPr>
              <a:t>преобразованию и </a:t>
            </a:r>
            <a:r>
              <a:rPr lang="ru-RU" sz="1400" b="1" dirty="0">
                <a:latin typeface="+mn-lt"/>
              </a:rPr>
              <a:t>применению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нового знания</a:t>
            </a: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6300192" y="4653136"/>
            <a:ext cx="2592288" cy="187220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Предметные и </a:t>
            </a:r>
          </a:p>
          <a:p>
            <a:pPr eaLnBrk="0" hangingPunct="0">
              <a:defRPr/>
            </a:pPr>
            <a:r>
              <a:rPr lang="ru-RU" sz="1400" b="1" dirty="0" err="1">
                <a:latin typeface="+mn-lt"/>
              </a:rPr>
              <a:t>метапредметные</a:t>
            </a:r>
            <a:r>
              <a:rPr lang="ru-RU" sz="1400" b="1" dirty="0">
                <a:latin typeface="+mn-lt"/>
              </a:rPr>
              <a:t> 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действия </a:t>
            </a:r>
            <a:r>
              <a:rPr lang="ru-RU" sz="1400" b="1" dirty="0" smtClean="0">
                <a:latin typeface="+mn-lt"/>
              </a:rPr>
              <a:t> с </a:t>
            </a:r>
            <a:r>
              <a:rPr lang="ru-RU" sz="1400" b="1" dirty="0">
                <a:latin typeface="+mn-lt"/>
              </a:rPr>
              <a:t>учебным</a:t>
            </a:r>
          </a:p>
          <a:p>
            <a:pPr eaLnBrk="0" hangingPunct="0">
              <a:defRPr/>
            </a:pPr>
            <a:r>
              <a:rPr lang="ru-RU" sz="1400" b="1" dirty="0">
                <a:latin typeface="+mn-lt"/>
              </a:rPr>
              <a:t> материалом </a:t>
            </a:r>
          </a:p>
          <a:p>
            <a:pPr eaLnBrk="0" hangingPunct="0">
              <a:defRPr/>
            </a:pPr>
            <a:endParaRPr lang="ru-RU" sz="1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Words>760</Words>
  <Application>Microsoft Office PowerPoint</Application>
  <PresentationFormat>Экран (4:3)</PresentationFormat>
  <Paragraphs>319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Повестка собрания:</vt:lpstr>
      <vt:lpstr>Презентация PowerPoint</vt:lpstr>
      <vt:lpstr>Презентация PowerPoint</vt:lpstr>
      <vt:lpstr>  Что такое стандарт образования?  </vt:lpstr>
      <vt:lpstr>Презентация PowerPoint</vt:lpstr>
      <vt:lpstr>Презентация PowerPoint</vt:lpstr>
      <vt:lpstr> Требования Стандарта:  основные результаты начального образования </vt:lpstr>
      <vt:lpstr> Планируемые результаты достижений обучающегося:   три основные группы  </vt:lpstr>
      <vt:lpstr>Презентация PowerPoint</vt:lpstr>
      <vt:lpstr> Внеурочная деятельность Цель : всестороннее развитие личности ребёнка средствами образования </vt:lpstr>
      <vt:lpstr>Расписание кружковой работы</vt:lpstr>
      <vt:lpstr>Выпускник начальной школы</vt:lpstr>
      <vt:lpstr>Презентация PowerPoint</vt:lpstr>
      <vt:lpstr>Извлечение из «Положения о школьной форме»</vt:lpstr>
      <vt:lpstr>Презентация PowerPoint</vt:lpstr>
      <vt:lpstr>Извлечения из Закона о запрете курения</vt:lpstr>
      <vt:lpstr>С июне 2014 г. запрещено курить:   ◦Общественных зонах отдыха; ◦Кафе, ресторанах и гостиницах; Рынках и прочих предприятиях торговли и предоставления бытовых услуг (в т.ч. нестационарные объекты) ◦На пассажирских платформах пригородных поездов; ◦Поездах дальнего следования (в том числе тамбуры), самолетах, пассажирских суда. с 1 июня 2014 года курение кальянов приравнивается к курению табака.                                                                              Где курить будет можно?   ◦В собственном автомобиле, доме или квартире (в том числе на балконе, если дым не мешает соседям) ◦На специально отведенных для курения и/или хорошо проветриваемых пространствах ◦В специально оборудованных вентилируемых “курилках”. (Установка подобных конструкций допустима в т.ч. в офисах, многоквартирных домах, на кораблях и т.п., в случае если это не ущемляет права уборщицы, обслуживающей помещение)</vt:lpstr>
      <vt:lpstr>Родительский Совет школы:</vt:lpstr>
      <vt:lpstr>Вручение Благодарственных писем </vt:lpstr>
      <vt:lpstr>Презентация PowerPoint</vt:lpstr>
      <vt:lpstr>Решение  общешкольного родительского  собрания:</vt:lpstr>
      <vt:lpstr>Всего Вам доброго, 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ishimova</dc:creator>
  <cp:lastModifiedBy>07001</cp:lastModifiedBy>
  <cp:revision>121</cp:revision>
  <dcterms:created xsi:type="dcterms:W3CDTF">2011-06-22T10:46:29Z</dcterms:created>
  <dcterms:modified xsi:type="dcterms:W3CDTF">2014-11-06T05:37:36Z</dcterms:modified>
</cp:coreProperties>
</file>