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2" r:id="rId11"/>
    <p:sldId id="267" r:id="rId12"/>
    <p:sldId id="273" r:id="rId13"/>
    <p:sldId id="266" r:id="rId14"/>
    <p:sldId id="269" r:id="rId15"/>
    <p:sldId id="268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76814"/>
          </a:xfrm>
        </p:spPr>
        <p:txBody>
          <a:bodyPr>
            <a:normAutofit/>
          </a:bodyPr>
          <a:lstStyle/>
          <a:p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204864"/>
            <a:ext cx="7406640" cy="1752600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Профессиональный стандарт педагога</a:t>
            </a:r>
            <a:endParaRPr lang="ru-RU" sz="5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80112" y="5517232"/>
            <a:ext cx="299511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Учитель географии: </a:t>
            </a:r>
          </a:p>
          <a:p>
            <a:pPr algn="ctr"/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Сухарь </a:t>
            </a:r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Н.В.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ru-RU" dirty="0" smtClean="0"/>
              <a:t>содержании стандарта описаны обобщённые и специфические трудовые функции педагога </a:t>
            </a:r>
            <a:r>
              <a:rPr lang="ru-RU" dirty="0" smtClean="0"/>
              <a:t>по </a:t>
            </a:r>
            <a:r>
              <a:rPr lang="ru-RU" dirty="0" smtClean="0"/>
              <a:t>проектированию и реализации основных общеобразовательных программ.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140968"/>
            <a:ext cx="7498080" cy="3107432"/>
          </a:xfrm>
        </p:spPr>
        <p:txBody>
          <a:bodyPr/>
          <a:lstStyle/>
          <a:p>
            <a:r>
              <a:rPr lang="ru-RU" b="1" dirty="0" smtClean="0"/>
              <a:t>Обучение</a:t>
            </a:r>
          </a:p>
          <a:p>
            <a:r>
              <a:rPr lang="ru-RU" b="1" dirty="0" smtClean="0"/>
              <a:t>Воспитательная деятельность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844824"/>
            <a:ext cx="7498080" cy="310743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Развивающая деятельность </a:t>
            </a:r>
            <a:r>
              <a:rPr lang="ru-RU" b="1" dirty="0" smtClean="0"/>
              <a:t> </a:t>
            </a:r>
            <a:r>
              <a:rPr lang="ru-RU" b="1" dirty="0" smtClean="0"/>
              <a:t>-</a:t>
            </a:r>
          </a:p>
          <a:p>
            <a:pPr>
              <a:buNone/>
            </a:pPr>
            <a:r>
              <a:rPr lang="ru-RU" b="1" dirty="0" smtClean="0"/>
              <a:t>    личностные </a:t>
            </a:r>
            <a:r>
              <a:rPr lang="ru-RU" b="1" dirty="0" smtClean="0"/>
              <a:t>качества и профессиональные компетенции, необходимые педагогу для осуществления развивающей </a:t>
            </a:r>
            <a:r>
              <a:rPr lang="ru-RU" b="1" dirty="0" smtClean="0"/>
              <a:t>деятельности.</a:t>
            </a:r>
            <a:endParaRPr lang="ru-RU" b="1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Оценка соответствия требованиям, предъявляемым к  воспитателю (учителю), может быть проведена посредством аудита: внутреннего и внешнего.</a:t>
            </a:r>
            <a:endParaRPr lang="ru-RU" dirty="0"/>
          </a:p>
        </p:txBody>
      </p:sp>
      <p:pic>
        <p:nvPicPr>
          <p:cNvPr id="4" name="Рисунок 3" descr="29666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3573016"/>
            <a:ext cx="3019995" cy="27809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оценки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b="1" dirty="0" smtClean="0"/>
          </a:p>
          <a:p>
            <a:pPr marL="596646" lvl="0" indent="-514350">
              <a:buAutoNum type="arabicPeriod"/>
            </a:pPr>
            <a:r>
              <a:rPr lang="ru-RU" dirty="0" smtClean="0"/>
              <a:t>Владение </a:t>
            </a:r>
            <a:r>
              <a:rPr lang="ru-RU" dirty="0" smtClean="0"/>
              <a:t>современными образовательными технологиями и </a:t>
            </a:r>
            <a:r>
              <a:rPr lang="ru-RU" dirty="0" smtClean="0"/>
              <a:t>методиками</a:t>
            </a:r>
            <a:endParaRPr lang="ru-RU" dirty="0" smtClean="0"/>
          </a:p>
          <a:p>
            <a:pPr marL="596646" lvl="0" indent="-514350">
              <a:buAutoNum type="arabicPeriod"/>
            </a:pPr>
            <a:r>
              <a:rPr lang="ru-RU" dirty="0" smtClean="0"/>
              <a:t>Эффективность применения современных образовательных технологий и </a:t>
            </a:r>
            <a:r>
              <a:rPr lang="ru-RU" dirty="0" smtClean="0"/>
              <a:t>методик</a:t>
            </a:r>
          </a:p>
          <a:p>
            <a:pPr marL="596646" indent="-514350">
              <a:buFont typeface="Wingdings 2"/>
              <a:buAutoNum type="arabicPeriod"/>
            </a:pPr>
            <a:r>
              <a:rPr lang="ru-RU" dirty="0" smtClean="0"/>
              <a:t>Личный вклад в повышение качества образования на основе совершенствования методов обучения и воспитания</a:t>
            </a:r>
          </a:p>
          <a:p>
            <a:pPr marL="596646" lvl="0" indent="-514350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Возникла </a:t>
            </a:r>
            <a:r>
              <a:rPr lang="ru-RU" b="1" dirty="0" smtClean="0"/>
              <a:t>необходимость </a:t>
            </a:r>
            <a:r>
              <a:rPr lang="ru-RU" b="1" dirty="0" smtClean="0"/>
              <a:t>наполнения профессионального стандарта педагога </a:t>
            </a:r>
            <a:r>
              <a:rPr lang="ru-RU" b="1" dirty="0" smtClean="0"/>
              <a:t>новыми </a:t>
            </a:r>
            <a:r>
              <a:rPr lang="ru-RU" b="1" dirty="0" smtClean="0"/>
              <a:t>компетенциями</a:t>
            </a:r>
            <a:endParaRPr lang="ru-RU" dirty="0"/>
          </a:p>
        </p:txBody>
      </p:sp>
      <p:pic>
        <p:nvPicPr>
          <p:cNvPr id="4" name="Рисунок 3" descr="carrer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3706744"/>
            <a:ext cx="4805040" cy="2745737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«</a:t>
            </a:r>
            <a:r>
              <a:rPr lang="ru-RU" b="1" dirty="0" smtClean="0"/>
              <a:t>Но от педагога нельзя требовать то, чему его никто никогда не учил. </a:t>
            </a:r>
            <a:r>
              <a:rPr lang="ru-RU" dirty="0" smtClean="0"/>
              <a:t>Следовательно, </a:t>
            </a:r>
            <a:r>
              <a:rPr lang="ru-RU" i="1" dirty="0" smtClean="0"/>
              <a:t>введение нового профессионального стандарта педагога должно неизбежно повлечь за собой изменение стандартов его подготовки и переподготовки в высшей школе и в центрах повышения квалификации» </a:t>
            </a:r>
            <a:r>
              <a:rPr lang="ru-RU" i="1" dirty="0" smtClean="0"/>
              <a:t> (</a:t>
            </a:r>
            <a:r>
              <a:rPr lang="ru-RU" i="1" dirty="0" smtClean="0"/>
              <a:t>цитаты из стандарта)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pic>
        <p:nvPicPr>
          <p:cNvPr id="5" name="Содержимое 4" descr="24629dddf12a95a214dad9306f5e36e6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412776"/>
            <a:ext cx="5685990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 Педагог – ключевая фигура реформирования образования. </a:t>
            </a:r>
            <a:r>
              <a:rPr lang="ru-RU" b="1" dirty="0" smtClean="0"/>
              <a:t>Готовность к переменам, мобильность, способность к нестандартным трудовым действиям, ответственность и самостоятельность в принятии решений – все эти характеристики деятельности успешного профессионала в полной мере относятся и к педагогу.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i="1" dirty="0" smtClean="0"/>
              <a:t>Утвержден и </a:t>
            </a:r>
            <a:r>
              <a:rPr lang="ru-RU" b="1" i="1" dirty="0" smtClean="0"/>
              <a:t>начал </a:t>
            </a:r>
            <a:r>
              <a:rPr lang="ru-RU" b="1" i="1" dirty="0" smtClean="0"/>
              <a:t>работать с 1 января 2015 года профессиональный стандарт педагога.</a:t>
            </a:r>
            <a:r>
              <a:rPr lang="ru-RU" dirty="0" smtClean="0"/>
              <a:t> Приказ Министерства труда и социальной защиты РФ №544н "Об утверждении профессионального стандарта "Педагог (педагогическая деятельность в сфере дошкольного, начального общего, основного общего, среднего общего образования) (воспитатель, учитель)" датирован 18 октября 2013 года. Приказ зарегистрирован Минюстом России 6 декабря 2013 года.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Область </a:t>
            </a:r>
            <a:r>
              <a:rPr lang="ru-RU" sz="6000" b="1" dirty="0" smtClean="0"/>
              <a:t>применения</a:t>
            </a:r>
            <a:endParaRPr lang="ru-RU" sz="6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 </a:t>
            </a:r>
            <a:r>
              <a:rPr lang="ru-RU" sz="7200" b="1" dirty="0" smtClean="0"/>
              <a:t>Цель применения</a:t>
            </a:r>
            <a:endParaRPr lang="ru-RU" sz="7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0223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Профессиональный стандарт педагога выполняет функции, призванные: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04864"/>
            <a:ext cx="7498080" cy="4043536"/>
          </a:xfrm>
        </p:spPr>
        <p:txBody>
          <a:bodyPr>
            <a:normAutofit/>
          </a:bodyPr>
          <a:lstStyle/>
          <a:p>
            <a:r>
              <a:rPr lang="ru-RU" dirty="0" smtClean="0"/>
              <a:t>Преодолеть </a:t>
            </a:r>
            <a:r>
              <a:rPr lang="ru-RU" dirty="0" smtClean="0"/>
              <a:t>технократический подход в оценке труда педагога.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Обеспечить </a:t>
            </a:r>
            <a:r>
              <a:rPr lang="ru-RU" dirty="0" smtClean="0"/>
              <a:t>координированный рост свободы и ответственности педагога за результаты своего труда.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Мотивировать педагога на постоянное повышение квалификации.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Характеристика стандарта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Профессиональный стандарт педагога – рамочный документ, в котором определяются </a:t>
            </a:r>
            <a:r>
              <a:rPr lang="ru-RU" b="1" dirty="0" smtClean="0"/>
              <a:t>основные </a:t>
            </a:r>
            <a:r>
              <a:rPr lang="ru-RU" dirty="0" smtClean="0"/>
              <a:t>требования к его квалификации.</a:t>
            </a:r>
          </a:p>
          <a:p>
            <a:endParaRPr lang="ru-RU" dirty="0"/>
          </a:p>
        </p:txBody>
      </p:sp>
      <p:pic>
        <p:nvPicPr>
          <p:cNvPr id="4" name="Рисунок 3" descr="ml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3645024"/>
            <a:ext cx="3810000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1420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Термины и определения применительно к педагогу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348880"/>
            <a:ext cx="7498080" cy="3899520"/>
          </a:xfrm>
        </p:spPr>
        <p:txBody>
          <a:bodyPr/>
          <a:lstStyle/>
          <a:p>
            <a:r>
              <a:rPr lang="ru-RU" b="1" dirty="0" smtClean="0"/>
              <a:t>Квалификация педагога</a:t>
            </a:r>
            <a:r>
              <a:rPr lang="ru-RU" dirty="0" smtClean="0"/>
              <a:t> </a:t>
            </a:r>
            <a:endParaRPr lang="ru-RU" dirty="0" smtClean="0"/>
          </a:p>
          <a:p>
            <a:r>
              <a:rPr lang="ru-RU" b="1" dirty="0" smtClean="0"/>
              <a:t>Профессиональная компетенция</a:t>
            </a:r>
            <a:r>
              <a:rPr lang="ru-RU" dirty="0" smtClean="0"/>
              <a:t> </a:t>
            </a:r>
            <a:endParaRPr lang="ru-RU" dirty="0" smtClean="0"/>
          </a:p>
          <a:p>
            <a:r>
              <a:rPr lang="ru-RU" b="1" dirty="0" smtClean="0"/>
              <a:t>Профессиональный стандарт педагога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Требования к образованию и </a:t>
            </a:r>
            <a:r>
              <a:rPr lang="ru-RU" b="1" dirty="0" smtClean="0"/>
              <a:t>обучению</a:t>
            </a:r>
          </a:p>
          <a:p>
            <a:r>
              <a:rPr lang="ru-RU" b="1" dirty="0" smtClean="0"/>
              <a:t>Требования к опыту практической  </a:t>
            </a:r>
            <a:r>
              <a:rPr lang="ru-RU" b="1" dirty="0" smtClean="0"/>
              <a:t>работы</a:t>
            </a:r>
          </a:p>
          <a:p>
            <a:r>
              <a:rPr lang="ru-RU" b="1" dirty="0" smtClean="0"/>
              <a:t>Особые условия допуска к работе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95</TotalTime>
  <Words>177</Words>
  <Application>Microsoft Office PowerPoint</Application>
  <PresentationFormat>Экран (4:3)</PresentationFormat>
  <Paragraphs>34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Профессиональный стандарт педагога выполняет функции, призванные: </vt:lpstr>
      <vt:lpstr>Характеристика стандарта</vt:lpstr>
      <vt:lpstr>Термины и определения применительно к педагогу </vt:lpstr>
      <vt:lpstr>Слайд 9</vt:lpstr>
      <vt:lpstr>Слайд 10</vt:lpstr>
      <vt:lpstr>Слайд 11</vt:lpstr>
      <vt:lpstr>Слайд 12</vt:lpstr>
      <vt:lpstr>Слайд 13</vt:lpstr>
      <vt:lpstr>Критерии оценки</vt:lpstr>
      <vt:lpstr>Слайд 15</vt:lpstr>
      <vt:lpstr>Слайд 16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объединение классных руководителей</dc:title>
  <dc:creator>Владелец</dc:creator>
  <cp:lastModifiedBy>Владелец</cp:lastModifiedBy>
  <cp:revision>6</cp:revision>
  <dcterms:created xsi:type="dcterms:W3CDTF">2015-11-01T22:26:58Z</dcterms:created>
  <dcterms:modified xsi:type="dcterms:W3CDTF">2015-11-05T14:02:57Z</dcterms:modified>
</cp:coreProperties>
</file>